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97" r:id="rId2"/>
    <p:sldId id="257" r:id="rId3"/>
    <p:sldId id="289" r:id="rId4"/>
    <p:sldId id="291" r:id="rId5"/>
    <p:sldId id="292" r:id="rId6"/>
    <p:sldId id="270" r:id="rId7"/>
    <p:sldId id="290" r:id="rId8"/>
    <p:sldId id="258" r:id="rId9"/>
    <p:sldId id="293" r:id="rId10"/>
    <p:sldId id="294" r:id="rId11"/>
    <p:sldId id="281" r:id="rId12"/>
    <p:sldId id="295" r:id="rId13"/>
    <p:sldId id="283" r:id="rId14"/>
    <p:sldId id="284" r:id="rId15"/>
    <p:sldId id="285" r:id="rId16"/>
    <p:sldId id="286" r:id="rId17"/>
    <p:sldId id="272" r:id="rId18"/>
    <p:sldId id="287" r:id="rId19"/>
    <p:sldId id="288" r:id="rId20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69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F229E-E665-4D28-9389-CAF2C2A30D33}" type="datetimeFigureOut">
              <a:rPr lang="cs-CZ" smtClean="0"/>
              <a:pPr/>
              <a:t>5.6.2018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BF43-D491-4997-ADB6-C971495B5C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13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BF43-D491-4997-ADB6-C971495B5CC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5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B4B0-785F-4A68-9C36-830273EF880B}" type="datetime1">
              <a:rPr lang="cs-CZ" smtClean="0"/>
              <a:pPr/>
              <a:t>5.6.2018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53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60F-BA14-455A-A724-CAA3A95E39CD}" type="datetime1">
              <a:rPr lang="cs-CZ" smtClean="0"/>
              <a:pPr/>
              <a:t>5.6.2018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47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C23A-ED3D-42AB-BEBA-631D40F2880B}" type="datetime1">
              <a:rPr lang="cs-CZ" smtClean="0"/>
              <a:pPr/>
              <a:t>5.6.2018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A849-E36C-4D7E-950C-F02C3D7DFB9E}" type="datetime1">
              <a:rPr lang="cs-CZ" smtClean="0"/>
              <a:pPr/>
              <a:t>5.6.2018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19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D938-7D6D-4A5B-9E06-D3461BFC6B45}" type="datetime1">
              <a:rPr lang="cs-CZ" smtClean="0"/>
              <a:pPr/>
              <a:t>5.6.2018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79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FC61-D652-438F-8DB8-2058E83854DB}" type="datetime1">
              <a:rPr lang="cs-CZ" smtClean="0"/>
              <a:pPr/>
              <a:t>5.6.2018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99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9B71-2BD9-44CA-BE6D-A349EB67529D}" type="datetime1">
              <a:rPr lang="cs-CZ" smtClean="0"/>
              <a:pPr/>
              <a:t>5.6.2018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32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3D8C-0E5E-4BC6-8482-D71D0BB4D201}" type="datetime1">
              <a:rPr lang="cs-CZ" smtClean="0"/>
              <a:pPr/>
              <a:t>5.6.2018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39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6522-24F4-440C-B8D6-8EB33973268B}" type="datetime1">
              <a:rPr lang="cs-CZ" smtClean="0"/>
              <a:pPr/>
              <a:t>5.6.2018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46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C575-76F2-4CDF-9101-EC1DE410A120}" type="datetime1">
              <a:rPr lang="cs-CZ" smtClean="0"/>
              <a:pPr/>
              <a:t>5.6.2018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56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F718-0F9C-4037-B4C9-6901D094E425}" type="datetime1">
              <a:rPr lang="cs-CZ" smtClean="0"/>
              <a:pPr/>
              <a:t>5.6.2018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33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345B0-5138-4A5A-8A18-6A57833FE74D}" type="datetime1">
              <a:rPr lang="cs-CZ" smtClean="0"/>
              <a:pPr/>
              <a:t>5.6.2018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2D76-3833-4899-9A3C-7C4765315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22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mz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2110" y="1196752"/>
            <a:ext cx="90154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 smtClean="0"/>
              <a:t>Krajinný </a:t>
            </a:r>
            <a:r>
              <a:rPr lang="cs-CZ" sz="2400" i="1" dirty="0"/>
              <a:t>vývoj nespěje od dobrého ke špatnému. </a:t>
            </a:r>
            <a:r>
              <a:rPr lang="cs-CZ" sz="2400" dirty="0"/>
              <a:t>Představa, že minulost je sama o sobě lepší než současnost a mnohem lepší než budoucnost, je hluboce zakořeněná nejen v myšlení o krajině, ale v myšlení jako takovém (dnes už to nestojí za nic, ale  tenkrát …). </a:t>
            </a:r>
            <a:endParaRPr lang="cs-CZ" sz="2400" dirty="0" smtClean="0"/>
          </a:p>
          <a:p>
            <a:endParaRPr lang="cs-CZ" sz="2000" dirty="0"/>
          </a:p>
          <a:p>
            <a:r>
              <a:rPr lang="cs-CZ" sz="2400" i="1" dirty="0"/>
              <a:t>Radikální změna ve způsobu hospodaření s krajinou není anomálií. </a:t>
            </a:r>
            <a:r>
              <a:rPr lang="cs-CZ" sz="2400" dirty="0"/>
              <a:t>Chápat výrazné proměny lidského využívání krajiny – díky nimž její vývoj obvykle dělíme na období před a po – jen jako cosi nepřirozeného a v zásadě špatného, je přinejmenším zavádějící. </a:t>
            </a:r>
            <a:r>
              <a:rPr lang="cs-CZ" sz="2400" dirty="0" smtClean="0"/>
              <a:t>…</a:t>
            </a:r>
          </a:p>
          <a:p>
            <a:endParaRPr lang="cs-CZ" sz="2000" dirty="0"/>
          </a:p>
          <a:p>
            <a:endParaRPr lang="cs-CZ" sz="1600" i="1" dirty="0" smtClean="0"/>
          </a:p>
          <a:p>
            <a:pPr algn="ctr"/>
            <a:r>
              <a:rPr lang="cs-CZ" sz="1600" b="1" i="1" dirty="0" smtClean="0"/>
              <a:t>JDE </a:t>
            </a:r>
            <a:r>
              <a:rPr lang="cs-CZ" sz="1600" b="1" i="1" dirty="0"/>
              <a:t>PEVNĚ KUPŘEDU NAŠE ZEM, Krajina českých zemí v období socialismu 1948-1989 </a:t>
            </a:r>
            <a:endParaRPr lang="cs-CZ" sz="1600" b="1" i="1" dirty="0" smtClean="0"/>
          </a:p>
          <a:p>
            <a:pPr algn="ctr"/>
            <a:r>
              <a:rPr lang="cs-CZ" sz="1600" i="1" dirty="0" smtClean="0"/>
              <a:t>Pavel </a:t>
            </a:r>
            <a:r>
              <a:rPr lang="cs-CZ" sz="1600" i="1" dirty="0"/>
              <a:t>Hájek, ©Malá Skála, </a:t>
            </a:r>
            <a:r>
              <a:rPr lang="cs-CZ" sz="1600" i="1" dirty="0" smtClean="0"/>
              <a:t>2008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514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49"/>
            <a:ext cx="3073891" cy="23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1609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0"/>
            <a:ext cx="57912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1106" y="5141763"/>
            <a:ext cx="2332894" cy="17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0" y="5517232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POROVNÁNÍ KES Z ÚAPo a ÚSK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6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6632"/>
            <a:ext cx="8784976" cy="543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b="1" dirty="0">
                <a:ea typeface="Calibri"/>
                <a:cs typeface="Times New Roman"/>
              </a:rPr>
              <a:t>POSTUP VYMEZOVÁNÍ </a:t>
            </a:r>
            <a:r>
              <a:rPr lang="cs-CZ" b="1" dirty="0" smtClean="0">
                <a:ea typeface="Calibri"/>
                <a:cs typeface="Times New Roman"/>
              </a:rPr>
              <a:t>KRAJINNÝCH OKRSKŮ</a:t>
            </a:r>
            <a:endParaRPr lang="cs-CZ" dirty="0">
              <a:ea typeface="Calibri"/>
              <a:cs typeface="Times New Roman"/>
            </a:endParaRP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ea typeface="Calibri"/>
                <a:cs typeface="Times New Roman"/>
              </a:rPr>
              <a:t>převažující jev/vlastnost = hodnoty, způsob využití, problémy</a:t>
            </a:r>
          </a:p>
          <a:p>
            <a:pPr marL="8001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dirty="0">
                <a:ea typeface="Calibri"/>
                <a:cs typeface="Times New Roman"/>
              </a:rPr>
              <a:t>krajinné okrsky ochrany přírodních hodnot (KO P), </a:t>
            </a:r>
          </a:p>
          <a:p>
            <a:pPr marL="8001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dirty="0">
                <a:ea typeface="Calibri"/>
                <a:cs typeface="Times New Roman"/>
              </a:rPr>
              <a:t>krajinné okrsky s vyváženými hodnotami (KO H), </a:t>
            </a:r>
          </a:p>
          <a:p>
            <a:pPr marL="8001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dirty="0">
                <a:ea typeface="Calibri"/>
                <a:cs typeface="Times New Roman"/>
              </a:rPr>
              <a:t>zemědělské produkce (KO Z), </a:t>
            </a:r>
          </a:p>
          <a:p>
            <a:pPr marL="8001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dirty="0">
                <a:ea typeface="Calibri"/>
                <a:cs typeface="Times New Roman"/>
              </a:rPr>
              <a:t>krajinné okrsky lesní (KO L) a </a:t>
            </a:r>
          </a:p>
          <a:p>
            <a:pPr marL="8001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dirty="0">
                <a:ea typeface="Calibri"/>
                <a:cs typeface="Times New Roman"/>
              </a:rPr>
              <a:t>krajinný okrsek města Kladna (KO KL).  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ea typeface="Calibri"/>
                <a:cs typeface="Times New Roman"/>
              </a:rPr>
              <a:t>jednoznačně nepřevažuje určitý jev nebo vlastnost</a:t>
            </a:r>
          </a:p>
          <a:p>
            <a:pPr marL="8001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 startAt="6"/>
            </a:pPr>
            <a:r>
              <a:rPr lang="cs-CZ" dirty="0">
                <a:ea typeface="Calibri"/>
                <a:cs typeface="Times New Roman"/>
              </a:rPr>
              <a:t>krajinné okrsky venkovské (KO V), </a:t>
            </a:r>
          </a:p>
          <a:p>
            <a:pPr marL="8001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 startAt="6"/>
            </a:pPr>
            <a:r>
              <a:rPr lang="cs-CZ" dirty="0">
                <a:ea typeface="Calibri"/>
                <a:cs typeface="Times New Roman"/>
              </a:rPr>
              <a:t>rozvoje sídel (KO R) a </a:t>
            </a:r>
          </a:p>
          <a:p>
            <a:pPr marL="8001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 startAt="6"/>
            </a:pPr>
            <a:r>
              <a:rPr lang="cs-CZ" dirty="0">
                <a:ea typeface="Calibri"/>
                <a:cs typeface="Times New Roman"/>
              </a:rPr>
              <a:t>zemědělské smíšené (KO ZS)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ea typeface="Calibri"/>
                <a:cs typeface="Times New Roman"/>
              </a:rPr>
              <a:t>se specifickými charakteristikami a hodnotami</a:t>
            </a:r>
          </a:p>
          <a:p>
            <a:pPr marL="8001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 startAt="9"/>
            </a:pPr>
            <a:r>
              <a:rPr lang="cs-CZ" dirty="0">
                <a:ea typeface="Calibri"/>
                <a:cs typeface="Times New Roman"/>
              </a:rPr>
              <a:t>krajinné okrsky specifický (KO S), </a:t>
            </a:r>
          </a:p>
          <a:p>
            <a:pPr marL="8001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 startAt="9"/>
            </a:pPr>
            <a:r>
              <a:rPr lang="cs-CZ" dirty="0">
                <a:ea typeface="Calibri"/>
                <a:cs typeface="Times New Roman"/>
              </a:rPr>
              <a:t>specifické zástavby (KO SZ) a </a:t>
            </a:r>
            <a:endParaRPr lang="cs-CZ" dirty="0" smtClean="0">
              <a:ea typeface="Calibri"/>
              <a:cs typeface="Times New Roman"/>
            </a:endParaRPr>
          </a:p>
          <a:p>
            <a:pPr marL="8001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 startAt="9"/>
            </a:pPr>
            <a:r>
              <a:rPr lang="cs-CZ" dirty="0" smtClean="0">
                <a:ea typeface="Calibri"/>
                <a:cs typeface="Times New Roman"/>
              </a:rPr>
              <a:t>krajinný </a:t>
            </a:r>
            <a:r>
              <a:rPr lang="cs-CZ" dirty="0">
                <a:ea typeface="Calibri"/>
                <a:cs typeface="Times New Roman"/>
              </a:rPr>
              <a:t>okrsek sídelní zeleněn (KO ZL).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4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cs-CZ" sz="3100" b="1" dirty="0" smtClean="0"/>
              <a:t>Obsah karty krajinného okrsku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47260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500" b="1" dirty="0" smtClean="0"/>
              <a:t>STÁVAJÍCÍ CHARAKTER KRAJINNÉHO OKRSKU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500" b="1" dirty="0" smtClean="0"/>
              <a:t>CÍLOVÁ KVALITA KRAJINNÉHO OKRSKU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5500" b="1" dirty="0" smtClean="0"/>
              <a:t>RÁMCOVÉ DOPORUČENÍ PRO AKTUALIZACI ZÚR SK 		</a:t>
            </a:r>
            <a:r>
              <a:rPr lang="cs-CZ" sz="7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ZÚR</a:t>
            </a:r>
            <a:endParaRPr lang="cs-CZ" sz="4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5500" b="1" dirty="0" smtClean="0"/>
              <a:t>RÁMCOVÉ PODMÍNKY VYUŽITÍ				</a:t>
            </a:r>
            <a:r>
              <a:rPr lang="cs-CZ" sz="7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</a:t>
            </a:r>
            <a:endParaRPr lang="cs-CZ" sz="4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3900" indent="-365125">
              <a:lnSpc>
                <a:spcPct val="120000"/>
              </a:lnSpc>
              <a:buFont typeface="+mj-lt"/>
              <a:buAutoNum type="arabicPeriod"/>
            </a:pPr>
            <a:r>
              <a:rPr lang="cs-CZ" sz="5500" b="1" dirty="0" smtClean="0"/>
              <a:t>Požadavky na vymezování ploch a jejich druhů v ÚP</a:t>
            </a:r>
          </a:p>
          <a:p>
            <a:pPr marL="723900" indent="-365125">
              <a:lnSpc>
                <a:spcPct val="120000"/>
              </a:lnSpc>
              <a:buFont typeface="+mj-lt"/>
              <a:buAutoNum type="arabicPeriod"/>
            </a:pPr>
            <a:r>
              <a:rPr lang="cs-CZ" sz="5500" b="1" dirty="0" smtClean="0"/>
              <a:t>Požadavky na stanovení podmínek pro vymezování zastavitelných ploch</a:t>
            </a:r>
          </a:p>
          <a:p>
            <a:pPr marL="723900" indent="-365125">
              <a:lnSpc>
                <a:spcPct val="120000"/>
              </a:lnSpc>
              <a:buFont typeface="+mj-lt"/>
              <a:buAutoNum type="arabicPeriod"/>
            </a:pPr>
            <a:r>
              <a:rPr lang="cs-CZ" sz="5500" b="1" dirty="0" smtClean="0"/>
              <a:t>Požadavky na vymezování ploch změn v krajině</a:t>
            </a:r>
          </a:p>
          <a:p>
            <a:pPr marL="723900" indent="-365125">
              <a:lnSpc>
                <a:spcPct val="120000"/>
              </a:lnSpc>
              <a:buFont typeface="+mj-lt"/>
              <a:buAutoNum type="arabicPeriod"/>
            </a:pPr>
            <a:r>
              <a:rPr lang="cs-CZ" sz="5500" b="1" dirty="0" smtClean="0"/>
              <a:t>Požadavky na stanovení podmínek pro využití ploch</a:t>
            </a:r>
          </a:p>
          <a:p>
            <a:pPr marL="723900" indent="-365125">
              <a:lnSpc>
                <a:spcPct val="120000"/>
              </a:lnSpc>
              <a:buFont typeface="+mj-lt"/>
              <a:buAutoNum type="arabicPeriod"/>
            </a:pPr>
            <a:r>
              <a:rPr lang="cs-CZ" sz="5500" b="1" dirty="0" smtClean="0"/>
              <a:t>Požadavky na stanovení podmínek prostorového uspořádání území a základních  podmínek ochrany krajinného rázu</a:t>
            </a:r>
          </a:p>
          <a:p>
            <a:pPr marL="723900" indent="-365125">
              <a:lnSpc>
                <a:spcPct val="120000"/>
              </a:lnSpc>
              <a:buFont typeface="+mj-lt"/>
              <a:buAutoNum type="arabicPeriod"/>
            </a:pPr>
            <a:r>
              <a:rPr lang="cs-CZ" sz="5500" b="1" dirty="0" smtClean="0"/>
              <a:t>Požadavky na vymezení veřejně prospěšných staveb anebo veřejně prospěšných opatření</a:t>
            </a:r>
          </a:p>
          <a:p>
            <a:pPr marL="723900" indent="-365125">
              <a:lnSpc>
                <a:spcPct val="120000"/>
              </a:lnSpc>
              <a:buFont typeface="+mj-lt"/>
              <a:buAutoNum type="arabicPeriod"/>
            </a:pPr>
            <a:r>
              <a:rPr lang="cs-CZ" sz="5500" b="1" dirty="0" smtClean="0"/>
              <a:t>Požadavky na vyloučení určitých staveb, zařízení nebo opatření v nezastavěném území z důvodu veřejných zájmů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500" b="1" dirty="0" smtClean="0"/>
              <a:t>RÁMCOVÁ DOPORUČENÍ PRO OPATŘENÍ			</a:t>
            </a:r>
            <a:r>
              <a:rPr lang="cs-CZ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SPRÁVNÍ ROZHODNUTÍ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500" b="1" dirty="0" smtClean="0"/>
              <a:t>RÁMCOVÁ DOPORUČENÍ PRO PODROBNĚJŠÍ ŘEŠENÍ PROBLÉMŮ   	</a:t>
            </a:r>
            <a:r>
              <a:rPr lang="cs-CZ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MOTIVACE </a:t>
            </a:r>
            <a:r>
              <a:rPr lang="cs-CZ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cs-CZ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DOTACE ?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FE31-7AC2-4ED6-8C13-1B9D2C29897A}" type="slidenum">
              <a:rPr lang="cs-CZ" sz="1800" b="1" smtClean="0">
                <a:solidFill>
                  <a:schemeClr val="tx1"/>
                </a:solidFill>
              </a:rPr>
              <a:pPr/>
              <a:t>12</a:t>
            </a:fld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err="1" smtClean="0"/>
              <a:t>miniworkshop</a:t>
            </a:r>
            <a:r>
              <a:rPr lang="cs-CZ" dirty="0" smtClean="0"/>
              <a:t> ÚSK 14-5-2018 ÚSK KLADENSKO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8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32719" y="332656"/>
            <a:ext cx="609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Karta konkrétního krajinného okrsku KO P 30</a:t>
            </a:r>
            <a:endParaRPr lang="cs-CZ" sz="2400" b="1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FE31-7AC2-4ED6-8C13-1B9D2C29897A}" type="slidenum">
              <a:rPr lang="cs-CZ" sz="1800" b="1" smtClean="0">
                <a:solidFill>
                  <a:schemeClr val="tx1"/>
                </a:solidFill>
              </a:rPr>
              <a:pPr/>
              <a:t>13</a:t>
            </a:fld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970262" cy="43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179512" y="764704"/>
            <a:ext cx="2952328" cy="43924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08720"/>
            <a:ext cx="2943043" cy="445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2339752" y="908720"/>
            <a:ext cx="2952328" cy="446449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24744"/>
            <a:ext cx="2880320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3203848" y="1124744"/>
            <a:ext cx="2880320" cy="432048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12776"/>
            <a:ext cx="311466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élník 15"/>
          <p:cNvSpPr/>
          <p:nvPr/>
        </p:nvSpPr>
        <p:spPr>
          <a:xfrm>
            <a:off x="4572000" y="1412776"/>
            <a:ext cx="3096344" cy="460851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988840"/>
            <a:ext cx="2331736" cy="354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délník 17"/>
          <p:cNvSpPr/>
          <p:nvPr/>
        </p:nvSpPr>
        <p:spPr>
          <a:xfrm>
            <a:off x="5652120" y="1988840"/>
            <a:ext cx="2304256" cy="352839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204864"/>
            <a:ext cx="2620555" cy="40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bdélník 19"/>
          <p:cNvSpPr/>
          <p:nvPr/>
        </p:nvSpPr>
        <p:spPr>
          <a:xfrm>
            <a:off x="6372200" y="2204864"/>
            <a:ext cx="2664296" cy="403244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8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6"/>
          <a:stretch/>
        </p:blipFill>
        <p:spPr bwMode="auto">
          <a:xfrm>
            <a:off x="179511" y="0"/>
            <a:ext cx="7899335" cy="600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9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7504" y="44749"/>
            <a:ext cx="4176464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400"/>
              </a:spcAft>
            </a:pPr>
            <a:r>
              <a:rPr lang="en-US" sz="1600" b="1" dirty="0">
                <a:solidFill>
                  <a:srgbClr val="4F81BD"/>
                </a:solidFill>
                <a:cs typeface="Times New Roman"/>
              </a:rPr>
              <a:t>KO </a:t>
            </a:r>
            <a:r>
              <a:rPr lang="en-US" sz="1600" b="1" dirty="0" err="1">
                <a:solidFill>
                  <a:srgbClr val="4F81BD"/>
                </a:solidFill>
                <a:cs typeface="Times New Roman"/>
              </a:rPr>
              <a:t>charakterizují</a:t>
            </a:r>
            <a:r>
              <a:rPr lang="en-US" sz="1600" b="1" dirty="0">
                <a:solidFill>
                  <a:srgbClr val="4F81BD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4F81BD"/>
                </a:solidFill>
                <a:cs typeface="Times New Roman"/>
              </a:rPr>
              <a:t>tyto</a:t>
            </a:r>
            <a:r>
              <a:rPr lang="en-US" sz="1600" b="1" dirty="0">
                <a:solidFill>
                  <a:srgbClr val="4F81BD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4F81BD"/>
                </a:solidFill>
                <a:cs typeface="Times New Roman"/>
              </a:rPr>
              <a:t>problémy</a:t>
            </a:r>
            <a:r>
              <a:rPr lang="en-US" sz="1600" b="1" dirty="0">
                <a:solidFill>
                  <a:srgbClr val="4F81BD"/>
                </a:solidFill>
                <a:cs typeface="Times New Roman"/>
              </a:rPr>
              <a:t>:</a:t>
            </a:r>
            <a:endParaRPr lang="cs-CZ" sz="1600" b="1" dirty="0">
              <a:solidFill>
                <a:srgbClr val="4F81BD"/>
              </a:solidFill>
              <a:latin typeface="Cambria"/>
            </a:endParaRPr>
          </a:p>
          <a:p>
            <a:pPr>
              <a:spcAft>
                <a:spcPts val="0"/>
              </a:spcAft>
            </a:pPr>
            <a:r>
              <a:rPr lang="en-US" sz="1600" i="1" dirty="0" err="1">
                <a:ea typeface="Times New Roman"/>
                <a:cs typeface="Times New Roman"/>
              </a:rPr>
              <a:t>Výsek</a:t>
            </a:r>
            <a:r>
              <a:rPr lang="en-US" sz="1600" i="1" dirty="0">
                <a:ea typeface="Times New Roman"/>
                <a:cs typeface="Times New Roman"/>
              </a:rPr>
              <a:t> z </a:t>
            </a:r>
            <a:r>
              <a:rPr lang="en-US" sz="1600" i="1" dirty="0" err="1">
                <a:ea typeface="Times New Roman"/>
                <a:cs typeface="Times New Roman"/>
              </a:rPr>
              <a:t>problémového</a:t>
            </a:r>
            <a:r>
              <a:rPr lang="en-US" sz="1600" i="1" dirty="0">
                <a:ea typeface="Times New Roman"/>
                <a:cs typeface="Times New Roman"/>
              </a:rPr>
              <a:t> </a:t>
            </a:r>
            <a:r>
              <a:rPr lang="en-US" sz="1600" i="1" dirty="0" err="1">
                <a:ea typeface="Times New Roman"/>
                <a:cs typeface="Times New Roman"/>
              </a:rPr>
              <a:t>výkresu</a:t>
            </a:r>
            <a:r>
              <a:rPr lang="en-US" sz="1600" i="1" dirty="0">
                <a:ea typeface="Times New Roman"/>
                <a:cs typeface="Times New Roman"/>
              </a:rPr>
              <a:t> </a:t>
            </a:r>
            <a:endParaRPr lang="cs-CZ" sz="1600" dirty="0">
              <a:ea typeface="Times New Roman"/>
              <a:cs typeface="Times New Roman"/>
            </a:endParaRPr>
          </a:p>
        </p:txBody>
      </p:sp>
      <p:pic>
        <p:nvPicPr>
          <p:cNvPr id="7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04" y="1101267"/>
            <a:ext cx="73448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749"/>
            <a:ext cx="6049490" cy="218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0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16632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KVALITA KRAJINNÉHO OKRSKU</a:t>
            </a:r>
          </a:p>
          <a:p>
            <a:pPr>
              <a:spcBef>
                <a:spcPts val="600"/>
              </a:spcBef>
            </a:pPr>
            <a:r>
              <a:rPr lang="cs-CZ" dirty="0"/>
              <a:t>je určena k ochraně stávajících krajinných prvků a k další kultivaci a obnově přírodních hodnot zvyšujících ekologickou stabilitu a retenční schopnost; soubor KO P představuje nejhodnotnější, ekologicky nejstabilnější území Kladenska s těmito dílčími cíli: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cs-CZ" dirty="0" smtClean="0"/>
              <a:t>Zachování </a:t>
            </a:r>
            <a:r>
              <a:rPr lang="cs-CZ" dirty="0"/>
              <a:t>charakteru přírodního prostředí  v nezastavěném území, jehož je krajinný okrsek součástí. 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cs-CZ" dirty="0" smtClean="0"/>
              <a:t>Hospodaření </a:t>
            </a:r>
            <a:r>
              <a:rPr lang="cs-CZ" dirty="0"/>
              <a:t>na zemědělské půdě s cílem zvýšení ekologické stability (tzn. zvýšením stupně KES pro KO) a s cílem prosazovat principy ekologického </a:t>
            </a:r>
            <a:r>
              <a:rPr lang="cs-CZ" dirty="0" smtClean="0"/>
              <a:t>zemědělství.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cs-CZ" dirty="0" smtClean="0"/>
              <a:t>Zvyšování </a:t>
            </a:r>
            <a:r>
              <a:rPr lang="cs-CZ" dirty="0"/>
              <a:t>ekologické stability krajinného okrsku zejména ochranou a dalším doplňováním ekologicky významných prvků, především krajinných prvků, vyhrazených jako plochy v ekologickém zájmu  tak, aby  bylo dosaženo jejich dostatečného </a:t>
            </a:r>
            <a:r>
              <a:rPr lang="cs-CZ" dirty="0" smtClean="0"/>
              <a:t>množství.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cs-CZ" dirty="0" smtClean="0"/>
              <a:t>Nutným </a:t>
            </a:r>
            <a:r>
              <a:rPr lang="cs-CZ" dirty="0"/>
              <a:t>předpokladem pro zvyšování ekologické stability KO je vymezení pozemků pro výsadbu stromořadí a skupin dřevin podél cest (dále též „doprovodná zeleň“). 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cs-CZ" dirty="0" smtClean="0"/>
              <a:t>Zvyšování </a:t>
            </a:r>
            <a:r>
              <a:rPr lang="cs-CZ" dirty="0"/>
              <a:t>retenční schopnosti krajiny zejména asanací plošných a liniových meliorací a obnovou příležitostných vodotečí.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19229"/>
            <a:ext cx="8146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KARTY KRAJINNÝCH </a:t>
            </a:r>
            <a:r>
              <a:rPr lang="cs-CZ" dirty="0" smtClean="0"/>
              <a:t>OKRSKŮ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66068" y="388561"/>
            <a:ext cx="87849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RÁMCOVÉ </a:t>
            </a:r>
            <a:r>
              <a:rPr lang="cs-CZ" b="1" dirty="0"/>
              <a:t>DOPORUČENÍ PRO AKTUALIZACI ZÚR SK</a:t>
            </a:r>
            <a:endParaRPr lang="cs-CZ" dirty="0"/>
          </a:p>
          <a:p>
            <a:r>
              <a:rPr lang="cs-CZ" b="1" dirty="0"/>
              <a:t>RÁMCOVÉ PODMÍNKY VYUŽITÍ </a:t>
            </a:r>
            <a:endParaRPr lang="cs-CZ" dirty="0"/>
          </a:p>
          <a:p>
            <a:pPr lvl="1"/>
            <a:r>
              <a:rPr lang="cs-CZ" sz="1600" dirty="0"/>
              <a:t>Příloha </a:t>
            </a:r>
            <a:r>
              <a:rPr lang="cs-CZ" sz="1600" b="1" dirty="0"/>
              <a:t>KARTY OBCÍ </a:t>
            </a:r>
            <a:endParaRPr lang="cs-CZ" sz="1600" dirty="0"/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err="1"/>
              <a:t>krajinné</a:t>
            </a:r>
            <a:r>
              <a:rPr lang="en-US" sz="1600" dirty="0"/>
              <a:t> </a:t>
            </a:r>
            <a:r>
              <a:rPr lang="en-US" sz="1600" dirty="0" err="1"/>
              <a:t>okrsky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území</a:t>
            </a:r>
            <a:r>
              <a:rPr lang="en-US" sz="1600" dirty="0"/>
              <a:t> </a:t>
            </a:r>
            <a:r>
              <a:rPr lang="en-US" sz="1600" dirty="0" err="1"/>
              <a:t>obce</a:t>
            </a:r>
            <a:r>
              <a:rPr lang="en-US" sz="1600" dirty="0"/>
              <a:t>, </a:t>
            </a:r>
            <a:endParaRPr lang="cs-CZ" sz="1600" dirty="0"/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err="1"/>
              <a:t>kartogram</a:t>
            </a:r>
            <a:r>
              <a:rPr lang="en-US" sz="1600" dirty="0"/>
              <a:t> KES, pro </a:t>
            </a:r>
            <a:r>
              <a:rPr lang="en-US" sz="1600" dirty="0" err="1"/>
              <a:t>části</a:t>
            </a:r>
            <a:r>
              <a:rPr lang="en-US" sz="1600" dirty="0"/>
              <a:t> </a:t>
            </a:r>
            <a:r>
              <a:rPr lang="en-US" sz="1600" dirty="0" err="1"/>
              <a:t>krajinných</a:t>
            </a:r>
            <a:r>
              <a:rPr lang="en-US" sz="1600" dirty="0"/>
              <a:t> </a:t>
            </a:r>
            <a:r>
              <a:rPr lang="en-US" sz="1600" dirty="0" err="1"/>
              <a:t>okrsků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 </a:t>
            </a:r>
            <a:r>
              <a:rPr lang="en-US" sz="1600" dirty="0" err="1"/>
              <a:t>území</a:t>
            </a:r>
            <a:r>
              <a:rPr lang="en-US" sz="1600" dirty="0"/>
              <a:t> </a:t>
            </a:r>
            <a:r>
              <a:rPr lang="en-US" sz="1600" dirty="0" err="1"/>
              <a:t>obce</a:t>
            </a:r>
            <a:r>
              <a:rPr lang="en-US" sz="1600" dirty="0"/>
              <a:t>,</a:t>
            </a:r>
            <a:endParaRPr lang="cs-CZ" sz="1600" dirty="0"/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err="1"/>
              <a:t>střety</a:t>
            </a:r>
            <a:r>
              <a:rPr lang="en-US" sz="1600" dirty="0"/>
              <a:t> ÚSES, </a:t>
            </a:r>
            <a:r>
              <a:rPr lang="en-US" sz="1600" dirty="0" err="1"/>
              <a:t>vymezených</a:t>
            </a:r>
            <a:r>
              <a:rPr lang="en-US" sz="1600" dirty="0"/>
              <a:t> v ZÚR SK, se </a:t>
            </a:r>
            <a:r>
              <a:rPr lang="en-US" sz="1600" dirty="0" err="1"/>
              <a:t>zastavěnými</a:t>
            </a:r>
            <a:r>
              <a:rPr lang="en-US" sz="1600" dirty="0"/>
              <a:t> </a:t>
            </a:r>
            <a:r>
              <a:rPr lang="en-US" sz="1600" dirty="0" err="1"/>
              <a:t>územími</a:t>
            </a:r>
            <a:endParaRPr lang="cs-CZ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na vymezování ploch a jejich druhů v územních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plánech</a:t>
            </a:r>
          </a:p>
          <a:p>
            <a:pPr lvl="1">
              <a:spcBef>
                <a:spcPts val="600"/>
              </a:spcBef>
            </a:pPr>
            <a:r>
              <a:rPr lang="en-US" b="1" dirty="0" err="1"/>
              <a:t>plocha</a:t>
            </a:r>
            <a:r>
              <a:rPr lang="en-US" b="1" dirty="0"/>
              <a:t> </a:t>
            </a:r>
            <a:r>
              <a:rPr lang="en-US" b="1" dirty="0" err="1"/>
              <a:t>přírodní</a:t>
            </a:r>
            <a:r>
              <a:rPr lang="en-US" dirty="0"/>
              <a:t> (§ 16 </a:t>
            </a:r>
            <a:r>
              <a:rPr lang="en-US" dirty="0" err="1"/>
              <a:t>vyhlášky</a:t>
            </a:r>
            <a:r>
              <a:rPr lang="en-US" dirty="0"/>
              <a:t>); v KO </a:t>
            </a:r>
            <a:r>
              <a:rPr lang="en-US" dirty="0" err="1"/>
              <a:t>určena</a:t>
            </a:r>
            <a:r>
              <a:rPr lang="en-US" dirty="0"/>
              <a:t> </a:t>
            </a:r>
            <a:r>
              <a:rPr lang="en-US" dirty="0" err="1"/>
              <a:t>především</a:t>
            </a:r>
            <a:r>
              <a:rPr lang="en-US" dirty="0"/>
              <a:t> pro </a:t>
            </a:r>
            <a:r>
              <a:rPr lang="en-US" dirty="0" err="1"/>
              <a:t>vymezení</a:t>
            </a:r>
            <a:r>
              <a:rPr lang="en-US" dirty="0"/>
              <a:t> a </a:t>
            </a:r>
            <a:r>
              <a:rPr lang="en-US" dirty="0" err="1"/>
              <a:t>umístění</a:t>
            </a:r>
            <a:r>
              <a:rPr lang="en-US" dirty="0"/>
              <a:t> </a:t>
            </a:r>
            <a:r>
              <a:rPr lang="en-US" dirty="0" err="1"/>
              <a:t>prvků</a:t>
            </a:r>
            <a:r>
              <a:rPr lang="en-US" dirty="0"/>
              <a:t> </a:t>
            </a:r>
            <a:r>
              <a:rPr lang="en-US" dirty="0" err="1"/>
              <a:t>územního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ekologické</a:t>
            </a:r>
            <a:r>
              <a:rPr lang="en-US" dirty="0"/>
              <a:t> stability (</a:t>
            </a:r>
            <a:r>
              <a:rPr lang="en-US" dirty="0" err="1"/>
              <a:t>biocentra</a:t>
            </a:r>
            <a:r>
              <a:rPr lang="en-US" dirty="0"/>
              <a:t>, </a:t>
            </a:r>
            <a:r>
              <a:rPr lang="en-US" dirty="0" err="1"/>
              <a:t>biokoridory</a:t>
            </a:r>
            <a:r>
              <a:rPr lang="en-US" dirty="0"/>
              <a:t>, </a:t>
            </a:r>
            <a:r>
              <a:rPr lang="en-US" dirty="0" err="1"/>
              <a:t>interakční</a:t>
            </a:r>
            <a:r>
              <a:rPr lang="en-US" dirty="0"/>
              <a:t> </a:t>
            </a:r>
            <a:r>
              <a:rPr lang="en-US" dirty="0" err="1"/>
              <a:t>prvky</a:t>
            </a:r>
            <a:r>
              <a:rPr lang="en-US" dirty="0"/>
              <a:t>), v </a:t>
            </a:r>
            <a:r>
              <a:rPr lang="en-US" dirty="0" err="1"/>
              <a:t>souladu</a:t>
            </a:r>
            <a:r>
              <a:rPr lang="en-US" dirty="0"/>
              <a:t> s </a:t>
            </a:r>
            <a:r>
              <a:rPr lang="en-US" dirty="0" err="1"/>
              <a:t>požadavky</a:t>
            </a:r>
            <a:r>
              <a:rPr lang="en-US" dirty="0"/>
              <a:t> </a:t>
            </a:r>
            <a:r>
              <a:rPr lang="en-US" dirty="0" err="1"/>
              <a:t>materiálu</a:t>
            </a:r>
            <a:r>
              <a:rPr lang="en-US" dirty="0"/>
              <a:t> METODIKA VYMEZOVÁNÍ ÚZEMNÍHO SYSTÉMU EKOLOGICKÉ STABILITY</a:t>
            </a:r>
            <a:endParaRPr lang="cs-CZ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na stanovení podmínek pro vymezování zastavitelných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ploch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V KO </a:t>
            </a:r>
            <a:r>
              <a:rPr lang="en-US" dirty="0" err="1"/>
              <a:t>nelze</a:t>
            </a:r>
            <a:r>
              <a:rPr lang="en-US" dirty="0"/>
              <a:t> </a:t>
            </a:r>
            <a:r>
              <a:rPr lang="en-US" dirty="0" err="1"/>
              <a:t>vymezovat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zastavitelné</a:t>
            </a:r>
            <a:r>
              <a:rPr lang="en-US" dirty="0"/>
              <a:t> </a:t>
            </a:r>
            <a:r>
              <a:rPr lang="en-US" dirty="0" err="1"/>
              <a:t>plochy</a:t>
            </a:r>
            <a:endParaRPr lang="cs-CZ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na vymezování ploch změn v 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krajině</a:t>
            </a:r>
          </a:p>
          <a:p>
            <a:pPr lvl="1">
              <a:spcBef>
                <a:spcPts val="600"/>
              </a:spcBef>
            </a:pPr>
            <a:r>
              <a:rPr lang="en-US" dirty="0" err="1"/>
              <a:t>Prověření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 </a:t>
            </a:r>
            <a:r>
              <a:rPr lang="en-US" dirty="0" err="1"/>
              <a:t>vymezit</a:t>
            </a:r>
            <a:r>
              <a:rPr lang="en-US" dirty="0"/>
              <a:t> </a:t>
            </a:r>
            <a:r>
              <a:rPr lang="en-US" dirty="0" err="1"/>
              <a:t>plochy</a:t>
            </a:r>
            <a:r>
              <a:rPr lang="en-US" dirty="0"/>
              <a:t> </a:t>
            </a:r>
            <a:r>
              <a:rPr lang="en-US" dirty="0" err="1"/>
              <a:t>změn</a:t>
            </a:r>
            <a:r>
              <a:rPr lang="en-US" dirty="0"/>
              <a:t> v </a:t>
            </a:r>
            <a:r>
              <a:rPr lang="en-US" dirty="0" err="1"/>
              <a:t>krajině</a:t>
            </a:r>
            <a:r>
              <a:rPr lang="en-US" dirty="0"/>
              <a:t>, </a:t>
            </a:r>
            <a:r>
              <a:rPr lang="en-US" dirty="0" err="1"/>
              <a:t>jejichž</a:t>
            </a:r>
            <a:r>
              <a:rPr lang="en-US" dirty="0"/>
              <a:t> </a:t>
            </a:r>
            <a:r>
              <a:rPr lang="en-US" dirty="0" err="1"/>
              <a:t>cílem</a:t>
            </a:r>
            <a:r>
              <a:rPr lang="en-US" dirty="0"/>
              <a:t> je </a:t>
            </a:r>
            <a:r>
              <a:rPr lang="en-US" dirty="0" err="1"/>
              <a:t>prokazatelně</a:t>
            </a:r>
            <a:r>
              <a:rPr lang="en-US" dirty="0"/>
              <a:t> </a:t>
            </a:r>
            <a:r>
              <a:rPr lang="en-US" dirty="0" err="1"/>
              <a:t>zvýšit</a:t>
            </a:r>
            <a:r>
              <a:rPr lang="en-US" dirty="0"/>
              <a:t> </a:t>
            </a:r>
            <a:r>
              <a:rPr lang="en-US" dirty="0" err="1"/>
              <a:t>koeficient</a:t>
            </a:r>
            <a:r>
              <a:rPr lang="en-US" dirty="0"/>
              <a:t> </a:t>
            </a:r>
            <a:r>
              <a:rPr lang="en-US" dirty="0" err="1"/>
              <a:t>ekologické</a:t>
            </a:r>
            <a:r>
              <a:rPr lang="en-US" dirty="0"/>
              <a:t> stability (KES) v </a:t>
            </a:r>
            <a:r>
              <a:rPr lang="en-US" dirty="0" err="1"/>
              <a:t>krajinném</a:t>
            </a:r>
            <a:r>
              <a:rPr lang="en-US" dirty="0"/>
              <a:t> </a:t>
            </a:r>
            <a:r>
              <a:rPr lang="en-US" dirty="0" err="1"/>
              <a:t>okrsku</a:t>
            </a:r>
            <a:r>
              <a:rPr lang="en-US" dirty="0"/>
              <a:t> </a:t>
            </a:r>
            <a:r>
              <a:rPr lang="en-US" dirty="0" err="1"/>
              <a:t>zvětšením</a:t>
            </a:r>
            <a:r>
              <a:rPr lang="en-US" dirty="0"/>
              <a:t> </a:t>
            </a:r>
            <a:r>
              <a:rPr lang="en-US" dirty="0" err="1"/>
              <a:t>stávající</a:t>
            </a:r>
            <a:r>
              <a:rPr lang="en-US" dirty="0"/>
              <a:t> </a:t>
            </a:r>
            <a:r>
              <a:rPr lang="en-US" dirty="0" err="1"/>
              <a:t>rozlohy</a:t>
            </a:r>
            <a:r>
              <a:rPr lang="en-US" dirty="0"/>
              <a:t>  </a:t>
            </a:r>
            <a:r>
              <a:rPr lang="en-US" dirty="0" err="1"/>
              <a:t>nebo</a:t>
            </a:r>
            <a:r>
              <a:rPr lang="en-US" dirty="0"/>
              <a:t>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76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19229"/>
            <a:ext cx="8146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KARTY KRAJINNÝCH </a:t>
            </a:r>
            <a:r>
              <a:rPr lang="cs-CZ" dirty="0" smtClean="0"/>
              <a:t>OKRSKŮ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2628" y="388561"/>
            <a:ext cx="878497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 startAt="4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stanovení podmínek pro využití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ploch</a:t>
            </a:r>
          </a:p>
          <a:p>
            <a:pPr lvl="1"/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stanovování</a:t>
            </a:r>
            <a:r>
              <a:rPr lang="en-US" dirty="0"/>
              <a:t> </a:t>
            </a:r>
            <a:r>
              <a:rPr lang="en-US" dirty="0" err="1"/>
              <a:t>podmínek</a:t>
            </a:r>
            <a:r>
              <a:rPr lang="en-US" dirty="0"/>
              <a:t> pro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ploch</a:t>
            </a:r>
            <a:r>
              <a:rPr lang="en-US" dirty="0"/>
              <a:t> je </a:t>
            </a:r>
            <a:r>
              <a:rPr lang="en-US" dirty="0" err="1"/>
              <a:t>nutné</a:t>
            </a:r>
            <a:r>
              <a:rPr lang="en-US" dirty="0"/>
              <a:t> </a:t>
            </a:r>
            <a:r>
              <a:rPr lang="en-US" dirty="0" err="1"/>
              <a:t>zohlednit</a:t>
            </a:r>
            <a:r>
              <a:rPr lang="en-US" dirty="0"/>
              <a:t> </a:t>
            </a:r>
            <a:r>
              <a:rPr lang="en-US" dirty="0" err="1"/>
              <a:t>cílové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krajinného</a:t>
            </a:r>
            <a:r>
              <a:rPr lang="en-US" dirty="0"/>
              <a:t> </a:t>
            </a:r>
            <a:r>
              <a:rPr lang="en-US" dirty="0" err="1" smtClean="0"/>
              <a:t>okrsku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4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na stanovení podmínek prostorového uspořádání a základních podmínek ochrany krajinného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rázu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vymezení veřejně prospěšných staveb anebo veřejně prospěšných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opatření</a:t>
            </a:r>
          </a:p>
          <a:p>
            <a:pPr lvl="1"/>
            <a:r>
              <a:rPr lang="en-US" dirty="0" err="1"/>
              <a:t>Požaduje</a:t>
            </a:r>
            <a:r>
              <a:rPr lang="en-US" dirty="0"/>
              <a:t> se </a:t>
            </a:r>
            <a:r>
              <a:rPr lang="en-US" dirty="0" err="1"/>
              <a:t>vymezení</a:t>
            </a:r>
            <a:r>
              <a:rPr lang="en-US" dirty="0"/>
              <a:t> </a:t>
            </a:r>
            <a:r>
              <a:rPr lang="en-US" dirty="0" err="1"/>
              <a:t>veřejně</a:t>
            </a:r>
            <a:r>
              <a:rPr lang="en-US" dirty="0"/>
              <a:t> </a:t>
            </a:r>
            <a:r>
              <a:rPr lang="en-US" dirty="0" err="1"/>
              <a:t>prospěšných</a:t>
            </a:r>
            <a:r>
              <a:rPr lang="en-US" dirty="0"/>
              <a:t> </a:t>
            </a:r>
            <a:r>
              <a:rPr lang="en-US" dirty="0" err="1"/>
              <a:t>staveb</a:t>
            </a:r>
            <a:r>
              <a:rPr lang="en-US" dirty="0"/>
              <a:t> pro </a:t>
            </a:r>
            <a:r>
              <a:rPr lang="en-US" dirty="0" err="1"/>
              <a:t>účely</a:t>
            </a:r>
            <a:r>
              <a:rPr lang="en-US" dirty="0"/>
              <a:t> </a:t>
            </a:r>
            <a:r>
              <a:rPr lang="en-US" dirty="0" err="1"/>
              <a:t>rozšíření</a:t>
            </a:r>
            <a:r>
              <a:rPr lang="en-US" dirty="0"/>
              <a:t> </a:t>
            </a:r>
            <a:r>
              <a:rPr lang="en-US" dirty="0" err="1"/>
              <a:t>silnice</a:t>
            </a:r>
            <a:r>
              <a:rPr lang="en-US" dirty="0"/>
              <a:t> o </a:t>
            </a:r>
            <a:r>
              <a:rPr lang="en-US" dirty="0" err="1"/>
              <a:t>jednostranný</a:t>
            </a:r>
            <a:r>
              <a:rPr lang="en-US" dirty="0"/>
              <a:t> </a:t>
            </a:r>
            <a:r>
              <a:rPr lang="en-US" dirty="0" err="1"/>
              <a:t>pás</a:t>
            </a:r>
            <a:r>
              <a:rPr lang="en-US" dirty="0"/>
              <a:t> pro </a:t>
            </a:r>
            <a:r>
              <a:rPr lang="en-US" dirty="0" err="1"/>
              <a:t>zvýšení</a:t>
            </a:r>
            <a:r>
              <a:rPr lang="en-US" dirty="0"/>
              <a:t> </a:t>
            </a:r>
            <a:r>
              <a:rPr lang="en-US" dirty="0" err="1"/>
              <a:t>bezpečnosti</a:t>
            </a:r>
            <a:r>
              <a:rPr lang="en-US" dirty="0"/>
              <a:t> </a:t>
            </a:r>
            <a:r>
              <a:rPr lang="en-US" dirty="0" err="1"/>
              <a:t>chodců</a:t>
            </a:r>
            <a:r>
              <a:rPr lang="en-US" dirty="0"/>
              <a:t> a </a:t>
            </a:r>
            <a:r>
              <a:rPr lang="en-US" dirty="0" err="1"/>
              <a:t>cyklistů</a:t>
            </a:r>
            <a:r>
              <a:rPr lang="en-US" dirty="0"/>
              <a:t> </a:t>
            </a:r>
            <a:r>
              <a:rPr lang="en-US" dirty="0" err="1"/>
              <a:t>anebo</a:t>
            </a:r>
            <a:r>
              <a:rPr lang="en-US" dirty="0"/>
              <a:t> </a:t>
            </a:r>
            <a:r>
              <a:rPr lang="en-US" dirty="0" err="1"/>
              <a:t>veřejně</a:t>
            </a:r>
            <a:r>
              <a:rPr lang="en-US" dirty="0"/>
              <a:t> </a:t>
            </a:r>
            <a:r>
              <a:rPr lang="en-US" dirty="0" err="1"/>
              <a:t>prospěšných</a:t>
            </a:r>
            <a:r>
              <a:rPr lang="en-US" dirty="0"/>
              <a:t> </a:t>
            </a:r>
            <a:r>
              <a:rPr lang="en-US" dirty="0" err="1"/>
              <a:t>opatření</a:t>
            </a:r>
            <a:r>
              <a:rPr lang="en-US" dirty="0"/>
              <a:t> pro </a:t>
            </a:r>
            <a:r>
              <a:rPr lang="en-US" dirty="0" err="1"/>
              <a:t>účely</a:t>
            </a:r>
            <a:r>
              <a:rPr lang="en-US" dirty="0"/>
              <a:t> </a:t>
            </a:r>
            <a:r>
              <a:rPr lang="en-US" dirty="0" err="1"/>
              <a:t>vytvoření</a:t>
            </a:r>
            <a:r>
              <a:rPr lang="en-US" dirty="0"/>
              <a:t> </a:t>
            </a:r>
            <a:r>
              <a:rPr lang="en-US" dirty="0" err="1"/>
              <a:t>protierozních</a:t>
            </a:r>
            <a:r>
              <a:rPr lang="en-US" dirty="0"/>
              <a:t> </a:t>
            </a:r>
            <a:r>
              <a:rPr lang="en-US" dirty="0" err="1"/>
              <a:t>opatření</a:t>
            </a:r>
            <a:r>
              <a:rPr lang="en-US" dirty="0"/>
              <a:t>,  </a:t>
            </a:r>
            <a:r>
              <a:rPr lang="en-US" dirty="0" err="1"/>
              <a:t>retenčních</a:t>
            </a:r>
            <a:r>
              <a:rPr lang="en-US" dirty="0"/>
              <a:t> </a:t>
            </a:r>
            <a:r>
              <a:rPr lang="en-US" dirty="0" err="1"/>
              <a:t>opatření</a:t>
            </a:r>
            <a:r>
              <a:rPr lang="en-US" dirty="0"/>
              <a:t> a ÚSES, pro </a:t>
            </a:r>
            <a:r>
              <a:rPr lang="en-US" dirty="0" err="1"/>
              <a:t>identifikaci</a:t>
            </a:r>
            <a:r>
              <a:rPr lang="en-US" dirty="0"/>
              <a:t> </a:t>
            </a:r>
            <a:r>
              <a:rPr lang="en-US" dirty="0" err="1"/>
              <a:t>údolních</a:t>
            </a:r>
            <a:r>
              <a:rPr lang="en-US" dirty="0"/>
              <a:t> </a:t>
            </a:r>
            <a:r>
              <a:rPr lang="en-US" dirty="0" err="1"/>
              <a:t>niv</a:t>
            </a:r>
            <a:r>
              <a:rPr lang="en-US" dirty="0"/>
              <a:t> </a:t>
            </a:r>
            <a:r>
              <a:rPr lang="en-US" dirty="0" err="1"/>
              <a:t>chráněných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zák</a:t>
            </a:r>
            <a:r>
              <a:rPr lang="en-US" dirty="0"/>
              <a:t>. o </a:t>
            </a:r>
            <a:r>
              <a:rPr lang="en-US" dirty="0" err="1"/>
              <a:t>ochraně</a:t>
            </a:r>
            <a:r>
              <a:rPr lang="en-US" dirty="0"/>
              <a:t> </a:t>
            </a:r>
            <a:r>
              <a:rPr lang="en-US" dirty="0" err="1"/>
              <a:t>přírody</a:t>
            </a:r>
            <a:r>
              <a:rPr lang="en-US" dirty="0"/>
              <a:t> a </a:t>
            </a:r>
            <a:r>
              <a:rPr lang="en-US" dirty="0" err="1"/>
              <a:t>krajiny</a:t>
            </a:r>
            <a:r>
              <a:rPr lang="en-US" dirty="0"/>
              <a:t> a </a:t>
            </a:r>
            <a:r>
              <a:rPr lang="en-US" dirty="0" err="1"/>
              <a:t>renaturalizaci</a:t>
            </a:r>
            <a:r>
              <a:rPr lang="en-US" dirty="0"/>
              <a:t> </a:t>
            </a:r>
            <a:r>
              <a:rPr lang="en-US" dirty="0" err="1"/>
              <a:t>vodoteče</a:t>
            </a:r>
            <a:r>
              <a:rPr lang="en-US" dirty="0"/>
              <a:t> .</a:t>
            </a:r>
            <a:endParaRPr lang="cs-CZ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vyloučení určitých staveb, zařízení nebo opatření v nezastavěném území z důvodu veřejných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zájmů</a:t>
            </a:r>
          </a:p>
          <a:p>
            <a:pPr lvl="1"/>
            <a:r>
              <a:rPr lang="cs-CZ" dirty="0"/>
              <a:t>S ohledem na cílové kvality krajinného okrsku se v souladu s </a:t>
            </a:r>
            <a:r>
              <a:rPr lang="cs-CZ" dirty="0" err="1"/>
              <a:t>ust</a:t>
            </a:r>
            <a:r>
              <a:rPr lang="cs-CZ" dirty="0"/>
              <a:t>. § 18 odst. 5 stavebního zákona v územních plánech v nezastavěném území vyloučí umístění staveb, zařízení a jiných  opatření pro účely:</a:t>
            </a:r>
          </a:p>
          <a:p>
            <a:pPr marL="857250" lvl="1" indent="-400050">
              <a:buFont typeface="+mj-lt"/>
              <a:buAutoNum type="romanUcPeriod"/>
            </a:pPr>
            <a:r>
              <a:rPr lang="cs-CZ" dirty="0" smtClean="0"/>
              <a:t>meliorací </a:t>
            </a:r>
            <a:r>
              <a:rPr lang="cs-CZ" dirty="0"/>
              <a:t>nebo </a:t>
            </a:r>
            <a:r>
              <a:rPr lang="cs-CZ" dirty="0" err="1"/>
              <a:t>zatrubňování</a:t>
            </a:r>
            <a:r>
              <a:rPr lang="cs-CZ" dirty="0"/>
              <a:t> vodotečí,</a:t>
            </a:r>
          </a:p>
          <a:p>
            <a:pPr marL="857250" lvl="1" indent="-400050">
              <a:buFont typeface="+mj-lt"/>
              <a:buAutoNum type="romanUcPeriod"/>
            </a:pPr>
            <a:r>
              <a:rPr lang="cs-CZ" dirty="0" smtClean="0"/>
              <a:t>veřejné </a:t>
            </a:r>
            <a:r>
              <a:rPr lang="cs-CZ" dirty="0"/>
              <a:t>dopravní (zejména silnice) a technické infrastruktury nadmístního </a:t>
            </a:r>
            <a:r>
              <a:rPr lang="cs-CZ" dirty="0" smtClean="0"/>
              <a:t>charakteru</a:t>
            </a:r>
            <a:endParaRPr lang="cs-CZ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4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19229"/>
            <a:ext cx="8146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KARTY KRAJINNÝCH </a:t>
            </a:r>
            <a:r>
              <a:rPr lang="cs-CZ" dirty="0" smtClean="0"/>
              <a:t>OKRSKŮ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064" y="388561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RÁMCOVÁ </a:t>
            </a:r>
            <a:r>
              <a:rPr lang="cs-CZ" b="1" dirty="0"/>
              <a:t>DOPORUČENÍ PRO </a:t>
            </a:r>
            <a:r>
              <a:rPr lang="cs-CZ" b="1" dirty="0" smtClean="0"/>
              <a:t>OPATŘENÍ</a:t>
            </a:r>
          </a:p>
          <a:p>
            <a:r>
              <a:rPr lang="en-US" sz="1600" dirty="0" smtClean="0">
                <a:ea typeface="Times New Roman"/>
                <a:cs typeface="Times New Roman"/>
              </a:rPr>
              <a:t>S</a:t>
            </a:r>
            <a:r>
              <a:rPr lang="en-US" sz="1600" dirty="0">
                <a:ea typeface="Times New Roman"/>
                <a:cs typeface="Times New Roman"/>
              </a:rPr>
              <a:t> </a:t>
            </a:r>
            <a:r>
              <a:rPr lang="en-US" sz="1600" dirty="0" err="1">
                <a:ea typeface="Times New Roman"/>
                <a:cs typeface="Times New Roman"/>
              </a:rPr>
              <a:t>ohledem</a:t>
            </a:r>
            <a:r>
              <a:rPr lang="en-US" sz="1600" dirty="0">
                <a:ea typeface="Times New Roman"/>
                <a:cs typeface="Times New Roman"/>
              </a:rPr>
              <a:t> </a:t>
            </a:r>
            <a:r>
              <a:rPr lang="en-US" sz="1600" dirty="0" err="1">
                <a:ea typeface="Times New Roman"/>
                <a:cs typeface="Times New Roman"/>
              </a:rPr>
              <a:t>na</a:t>
            </a:r>
            <a:r>
              <a:rPr lang="en-US" sz="1600" dirty="0">
                <a:ea typeface="Times New Roman"/>
                <a:cs typeface="Times New Roman"/>
              </a:rPr>
              <a:t> </a:t>
            </a:r>
            <a:r>
              <a:rPr lang="en-US" sz="1600" dirty="0" err="1">
                <a:ea typeface="Times New Roman"/>
                <a:cs typeface="Times New Roman"/>
              </a:rPr>
              <a:t>cílové</a:t>
            </a:r>
            <a:r>
              <a:rPr lang="en-US" sz="1600" dirty="0">
                <a:ea typeface="Times New Roman"/>
                <a:cs typeface="Times New Roman"/>
              </a:rPr>
              <a:t> </a:t>
            </a:r>
            <a:r>
              <a:rPr lang="en-US" sz="1600" dirty="0" err="1">
                <a:ea typeface="Times New Roman"/>
                <a:cs typeface="Times New Roman"/>
              </a:rPr>
              <a:t>kvality</a:t>
            </a:r>
            <a:r>
              <a:rPr lang="en-US" sz="1600" dirty="0">
                <a:ea typeface="Times New Roman"/>
                <a:cs typeface="Times New Roman"/>
              </a:rPr>
              <a:t> </a:t>
            </a:r>
            <a:r>
              <a:rPr lang="en-US" sz="1600" dirty="0" err="1">
                <a:ea typeface="Times New Roman"/>
                <a:cs typeface="Times New Roman"/>
              </a:rPr>
              <a:t>krajinného</a:t>
            </a:r>
            <a:r>
              <a:rPr lang="en-US" sz="1600" dirty="0">
                <a:ea typeface="Times New Roman"/>
                <a:cs typeface="Times New Roman"/>
              </a:rPr>
              <a:t> </a:t>
            </a:r>
            <a:r>
              <a:rPr lang="en-US" sz="1600" dirty="0" err="1">
                <a:ea typeface="Times New Roman"/>
                <a:cs typeface="Times New Roman"/>
              </a:rPr>
              <a:t>okrsku</a:t>
            </a:r>
            <a:r>
              <a:rPr lang="en-US" sz="1600" dirty="0">
                <a:ea typeface="Times New Roman"/>
                <a:cs typeface="Times New Roman"/>
              </a:rPr>
              <a:t> se </a:t>
            </a:r>
            <a:r>
              <a:rPr lang="en-US" sz="1600" dirty="0" err="1">
                <a:ea typeface="Times New Roman"/>
                <a:cs typeface="Times New Roman"/>
              </a:rPr>
              <a:t>doporučují</a:t>
            </a:r>
            <a:r>
              <a:rPr lang="en-US" sz="1600" dirty="0">
                <a:ea typeface="Times New Roman"/>
                <a:cs typeface="Times New Roman"/>
              </a:rPr>
              <a:t> </a:t>
            </a:r>
            <a:r>
              <a:rPr lang="en-US" sz="1600" dirty="0" err="1">
                <a:ea typeface="Times New Roman"/>
                <a:cs typeface="Times New Roman"/>
              </a:rPr>
              <a:t>následující</a:t>
            </a:r>
            <a:r>
              <a:rPr lang="en-US" sz="1600" dirty="0">
                <a:ea typeface="Times New Roman"/>
                <a:cs typeface="Times New Roman"/>
              </a:rPr>
              <a:t> </a:t>
            </a:r>
            <a:r>
              <a:rPr lang="en-US" sz="1600" dirty="0" err="1">
                <a:ea typeface="Times New Roman"/>
                <a:cs typeface="Times New Roman"/>
              </a:rPr>
              <a:t>opatření</a:t>
            </a:r>
            <a:r>
              <a:rPr lang="en-US" sz="1600" dirty="0" smtClean="0">
                <a:ea typeface="Times New Roman"/>
                <a:cs typeface="Times New Roman"/>
              </a:rPr>
              <a:t>:</a:t>
            </a:r>
            <a:endParaRPr lang="cs-CZ" sz="1600" dirty="0" smtClean="0">
              <a:ea typeface="Times New Roman"/>
              <a:cs typeface="Times New Roman"/>
            </a:endParaRPr>
          </a:p>
          <a:p>
            <a:pPr marL="400050" indent="-400050">
              <a:buFont typeface="+mj-lt"/>
              <a:buAutoNum type="romanUcPeriod"/>
            </a:pPr>
            <a:r>
              <a:rPr lang="cs-CZ" sz="1600" dirty="0" smtClean="0">
                <a:ea typeface="Times New Roman"/>
                <a:cs typeface="Times New Roman"/>
              </a:rPr>
              <a:t>Chránit </a:t>
            </a:r>
            <a:r>
              <a:rPr lang="cs-CZ" sz="1600" dirty="0">
                <a:ea typeface="Times New Roman"/>
                <a:cs typeface="Times New Roman"/>
              </a:rPr>
              <a:t>stávající krajinné prvky, vytvářet podmínky pro umístění dalších krajinných prvků v krajinném okrsku, zejména z důvodů posílení protierozní ochrany území, zvýšení ekologické stability a retenční schopnosti. 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1600" dirty="0" smtClean="0">
                <a:ea typeface="Times New Roman"/>
                <a:cs typeface="Times New Roman"/>
              </a:rPr>
              <a:t>Vymezování </a:t>
            </a:r>
            <a:r>
              <a:rPr lang="cs-CZ" sz="1600" dirty="0">
                <a:ea typeface="Times New Roman"/>
                <a:cs typeface="Times New Roman"/>
              </a:rPr>
              <a:t>pozemků pro doprovodnou zeleň zejména podél účelových komunikací a silnic.</a:t>
            </a:r>
          </a:p>
          <a:p>
            <a:endParaRPr lang="cs-CZ" sz="1600" dirty="0" smtClean="0">
              <a:ea typeface="Times New Roman"/>
              <a:cs typeface="Times New Roman"/>
            </a:endParaRPr>
          </a:p>
          <a:p>
            <a:r>
              <a:rPr lang="cs-CZ" b="1" dirty="0" smtClean="0"/>
              <a:t>RÁMCOVÁ </a:t>
            </a:r>
            <a:r>
              <a:rPr lang="cs-CZ" b="1" dirty="0"/>
              <a:t>DOPORUČENÍ PRO PODROBNĚJŠÍ ŘEŠENÍ </a:t>
            </a:r>
            <a:r>
              <a:rPr lang="cs-CZ" b="1" dirty="0" smtClean="0"/>
              <a:t>PROBLÉMŮ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1600" dirty="0" smtClean="0">
                <a:ea typeface="Times New Roman"/>
                <a:cs typeface="Times New Roman"/>
              </a:rPr>
              <a:t>Ekologickou </a:t>
            </a:r>
            <a:r>
              <a:rPr lang="cs-CZ" sz="1600" dirty="0">
                <a:ea typeface="Times New Roman"/>
                <a:cs typeface="Times New Roman"/>
              </a:rPr>
              <a:t>stabilitu KO zvyšovat umístěním dalších krajinných prvků, důslednou obnovou a ochranou stávajících zejména podél cest v krajině. Doprovodná zeleň musí mít vymezeny vlastní pozemky. Takové doporučení zároveň zvýší ochranu před vodní a větrnou erozí, zvýší retenční schopnost nezastavěného území a přispěje ke zlepšení krajinného rázu.</a:t>
            </a: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2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0638" r="8404" b="4539"/>
          <a:stretch/>
        </p:blipFill>
        <p:spPr bwMode="auto">
          <a:xfrm>
            <a:off x="611560" y="828576"/>
            <a:ext cx="8083685" cy="465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40" y="823144"/>
            <a:ext cx="2981361" cy="19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823144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ÚSK se stane jedním ze základních podkladů 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cs-CZ" b="1" dirty="0" smtClean="0"/>
              <a:t>pro </a:t>
            </a:r>
            <a:r>
              <a:rPr lang="cs-CZ" b="1" dirty="0"/>
              <a:t>plánovací a rozhodovací činnost zejména </a:t>
            </a:r>
          </a:p>
          <a:p>
            <a:pPr marL="538163" lvl="1" indent="-269875">
              <a:buFont typeface="Arial" panose="020B0604020202020204" pitchFamily="34" charset="0"/>
              <a:buChar char="•"/>
            </a:pPr>
            <a:r>
              <a:rPr lang="cs-CZ" b="1" dirty="0" smtClean="0"/>
              <a:t>orgánů </a:t>
            </a:r>
            <a:r>
              <a:rPr lang="cs-CZ" b="1" dirty="0"/>
              <a:t>územního plánování, </a:t>
            </a:r>
          </a:p>
          <a:p>
            <a:pPr marL="538163" lvl="1" indent="-269875">
              <a:buFont typeface="Arial" panose="020B0604020202020204" pitchFamily="34" charset="0"/>
              <a:buChar char="•"/>
            </a:pPr>
            <a:r>
              <a:rPr lang="cs-CZ" b="1" dirty="0" smtClean="0"/>
              <a:t>orgánů </a:t>
            </a:r>
            <a:r>
              <a:rPr lang="cs-CZ" b="1" dirty="0"/>
              <a:t>ochrany přírody, </a:t>
            </a:r>
          </a:p>
          <a:p>
            <a:pPr marL="538163" lvl="1" indent="-269875">
              <a:buFont typeface="Arial" panose="020B0604020202020204" pitchFamily="34" charset="0"/>
              <a:buChar char="•"/>
            </a:pPr>
            <a:r>
              <a:rPr lang="cs-CZ" b="1" dirty="0" smtClean="0"/>
              <a:t>stavebních </a:t>
            </a:r>
            <a:r>
              <a:rPr lang="cs-CZ" b="1" dirty="0"/>
              <a:t>úřadů a </a:t>
            </a:r>
          </a:p>
          <a:p>
            <a:pPr marL="538163" lvl="1" indent="-269875">
              <a:buFont typeface="Arial" panose="020B0604020202020204" pitchFamily="34" charset="0"/>
              <a:buChar char="•"/>
            </a:pPr>
            <a:r>
              <a:rPr lang="cs-CZ" b="1" dirty="0" smtClean="0"/>
              <a:t>dalších </a:t>
            </a:r>
            <a:r>
              <a:rPr lang="cs-CZ" b="1" dirty="0"/>
              <a:t>orgánů podílejících se na </a:t>
            </a:r>
            <a:r>
              <a:rPr lang="cs-CZ" b="1" dirty="0" smtClean="0"/>
              <a:t>rozhodování </a:t>
            </a:r>
            <a:r>
              <a:rPr lang="cs-CZ" b="1" dirty="0"/>
              <a:t>o krajině.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/>
              <a:t>ÚSK </a:t>
            </a:r>
            <a:r>
              <a:rPr lang="cs-CZ" b="1" dirty="0"/>
              <a:t>bude také využita pro doplnění a upřesnění územně analytických podkladů ORP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11663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Zkušenosti z územní studie KLADENSKA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30749" y="4293096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Uživatel ÚSK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Pořizování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ÚPD 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A-ZÚR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změna/nový ÚP = zadání, zpráva o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uplatňování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ROZHODOVÁNÍ SPRÁVNÍCH ORGÁNŮ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86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04982" cy="63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326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KRAJINA V ROZVOJOVÉ OBLASTI OB1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4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6360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REGULACE ZMĚN V KRAJINĚ, ČINNOSTI VLASTNÍKŮ A UŽIVATELŮ</a:t>
            </a:r>
            <a:r>
              <a:rPr lang="cs-CZ" dirty="0" smtClean="0"/>
              <a:t>, obživa, pobyt, rekreace, </a:t>
            </a:r>
            <a:r>
              <a:rPr lang="cs-CZ" dirty="0" err="1" smtClean="0"/>
              <a:t>infra</a:t>
            </a:r>
            <a:r>
              <a:rPr lang="cs-CZ" dirty="0" smtClean="0"/>
              <a:t>. </a:t>
            </a:r>
          </a:p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podléhá správnímu rozhodnutí? pro ně závazná ÚPD, pro ni podkladem ÚS</a:t>
            </a:r>
          </a:p>
          <a:p>
            <a:r>
              <a:rPr lang="cs-CZ" dirty="0" smtClean="0"/>
              <a:t>ÚZEMÍ SE ZVLÁŠTNÍM REŽIMEM</a:t>
            </a:r>
          </a:p>
          <a:p>
            <a:pPr marL="720000" lvl="1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cs-CZ" sz="1400" dirty="0" smtClean="0"/>
              <a:t>CHOPAV</a:t>
            </a:r>
          </a:p>
          <a:p>
            <a:pPr marL="720000" lvl="1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cs-CZ" sz="1400" dirty="0" smtClean="0"/>
              <a:t>ZÁPLAVOVÁ ÚZEMÍ</a:t>
            </a:r>
          </a:p>
          <a:p>
            <a:pPr marL="720000" lvl="1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cs-CZ" sz="1400" dirty="0" smtClean="0"/>
              <a:t>NEROSTNÉ SUROVINY – CHLÚ, DP, plán povolení otvírky a přípravy dobývání</a:t>
            </a:r>
          </a:p>
          <a:p>
            <a:pPr marL="720000" lvl="1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cs-CZ" sz="1400" dirty="0" smtClean="0"/>
              <a:t>ZCHÚ, PTAČÍ OBLASTI,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ROZHODNUTÍ o zrušení registrace VKP</a:t>
            </a:r>
          </a:p>
          <a:p>
            <a:pPr lvl="1">
              <a:lnSpc>
                <a:spcPts val="1400"/>
              </a:lnSpc>
            </a:pPr>
            <a:r>
              <a:rPr lang="cs-CZ" sz="1400" dirty="0" smtClean="0"/>
              <a:t>Závazné stanovisko </a:t>
            </a:r>
          </a:p>
          <a:p>
            <a:pPr marL="742950" lvl="1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cs-CZ" sz="1400" dirty="0" smtClean="0"/>
              <a:t>Zásah do VKP, do lesa</a:t>
            </a:r>
          </a:p>
          <a:p>
            <a:pPr marL="742950" lvl="1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cs-CZ" sz="1400" dirty="0" smtClean="0"/>
              <a:t>souhlas </a:t>
            </a:r>
            <a:r>
              <a:rPr lang="cs-CZ" sz="1400" dirty="0"/>
              <a:t>se zřízením nebo zrušením veřejně přístupné účelové komunikace, stezky nebo pěšiny mimo zastavěné území</a:t>
            </a:r>
            <a:r>
              <a:rPr lang="cs-CZ" sz="1400" dirty="0" smtClean="0"/>
              <a:t> </a:t>
            </a:r>
          </a:p>
          <a:p>
            <a:pPr marL="444500" indent="-444500"/>
            <a:r>
              <a:rPr lang="cs-CZ" sz="2000" b="1" dirty="0">
                <a:solidFill>
                  <a:srgbClr val="FF0000"/>
                </a:solidFill>
              </a:rPr>
              <a:t>ROZHODNUTÍ o uložení změny kultury</a:t>
            </a:r>
            <a:r>
              <a:rPr lang="cs-CZ" b="1" dirty="0" smtClean="0"/>
              <a:t>; souhlas </a:t>
            </a:r>
            <a:r>
              <a:rPr lang="cs-CZ" b="1" dirty="0"/>
              <a:t>se změnou louky nebo pastviny na ornou </a:t>
            </a:r>
            <a:r>
              <a:rPr lang="cs-CZ" b="1" dirty="0" smtClean="0"/>
              <a:t>půdu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ROZHODNUTÍ o zařazení lesů do kategorie lesů </a:t>
            </a:r>
            <a:r>
              <a:rPr lang="cs-CZ" sz="2000" b="1" dirty="0" smtClean="0">
                <a:solidFill>
                  <a:srgbClr val="FF0000"/>
                </a:solidFill>
              </a:rPr>
              <a:t>ochranných, </a:t>
            </a:r>
            <a:r>
              <a:rPr lang="cs-CZ" sz="2000" b="1" dirty="0">
                <a:solidFill>
                  <a:srgbClr val="FF0000"/>
                </a:solidFill>
              </a:rPr>
              <a:t>lesů zvláštního určení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POZEMKOVÉ ÚPRAVY</a:t>
            </a:r>
          </a:p>
          <a:p>
            <a:pPr lvl="1"/>
            <a:r>
              <a:rPr lang="cs-CZ" sz="1400" i="1" dirty="0"/>
              <a:t>Pro změny druhů pozemků, výstavbu polních a lesních cest, ochranu a zúrodňování půdního fondu a další společná zařízení zahrnutá do schváleného návrhu pozemkových úprav </a:t>
            </a:r>
            <a:r>
              <a:rPr lang="cs-CZ" sz="1400" b="1" dirty="0"/>
              <a:t>SE UPOUŠTÍ OD VYDÁNÍ ÚZEMNÍHO ROZHODNUTÍ O UMÍSTĚNÍ STAVBY A OD ROZHODNUTÍ O VYUŽITÍ </a:t>
            </a:r>
            <a:r>
              <a:rPr lang="cs-CZ" sz="1400" b="1" dirty="0" smtClean="0"/>
              <a:t>ÚZEMÍ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ÚZEMNÍ ROZHODNUTÍ O ZMĚNĚ VYUŽITÍ POZEMKŮ</a:t>
            </a:r>
          </a:p>
          <a:p>
            <a:pPr lvl="1"/>
            <a:r>
              <a:rPr lang="cs-CZ" sz="1400" b="1" dirty="0" smtClean="0">
                <a:solidFill>
                  <a:srgbClr val="FF0000"/>
                </a:solidFill>
              </a:rPr>
              <a:t>a</a:t>
            </a:r>
            <a:r>
              <a:rPr lang="cs-CZ" sz="1400" b="1" dirty="0">
                <a:solidFill>
                  <a:srgbClr val="FF0000"/>
                </a:solidFill>
              </a:rPr>
              <a:t>) </a:t>
            </a:r>
            <a:r>
              <a:rPr lang="cs-CZ" sz="1400" b="1" dirty="0" smtClean="0">
                <a:solidFill>
                  <a:srgbClr val="FF0000"/>
                </a:solidFill>
              </a:rPr>
              <a:t>TERÉNNÍ ÚPRAVY </a:t>
            </a:r>
            <a:r>
              <a:rPr lang="cs-CZ" sz="1400" dirty="0" smtClean="0"/>
              <a:t>[</a:t>
            </a:r>
            <a:r>
              <a:rPr lang="cs-CZ" sz="1400" dirty="0"/>
              <a:t>SZ § 3/1], </a:t>
            </a:r>
          </a:p>
          <a:p>
            <a:pPr lvl="1"/>
            <a:r>
              <a:rPr lang="cs-CZ" sz="1400" dirty="0"/>
              <a:t>b) stanovení dobývacího prostoru, </a:t>
            </a:r>
          </a:p>
          <a:p>
            <a:pPr lvl="1"/>
            <a:r>
              <a:rPr lang="cs-CZ" sz="1400" dirty="0"/>
              <a:t>c) odstavné, manipulační, prodejní, skladové nebo výstavní plochy, </a:t>
            </a:r>
          </a:p>
          <a:p>
            <a:pPr lvl="1"/>
            <a:r>
              <a:rPr lang="cs-CZ" sz="1400" dirty="0"/>
              <a:t>d) hřbitovy, </a:t>
            </a:r>
          </a:p>
          <a:p>
            <a:pPr lvl="1"/>
            <a:r>
              <a:rPr lang="cs-CZ" sz="1400" b="1" dirty="0" smtClean="0">
                <a:solidFill>
                  <a:srgbClr val="FF0000"/>
                </a:solidFill>
              </a:rPr>
              <a:t>e) ZMĚNY DRUHU POZEMKU NEBO ZPŮSOBU VYUŽITÍ POZEMKU, </a:t>
            </a:r>
            <a:r>
              <a:rPr lang="cs-CZ" sz="1400" dirty="0" smtClean="0"/>
              <a:t>zejména </a:t>
            </a:r>
            <a:r>
              <a:rPr lang="cs-CZ" sz="1400" b="1" u="sng" dirty="0"/>
              <a:t>zřizování, rušení a úpravy vinic, chmelnic, lesů, parků, zahrad a sadů</a:t>
            </a:r>
            <a:r>
              <a:rPr lang="cs-CZ" sz="1400" dirty="0"/>
              <a:t>, pokud podmínky nejsou stanoveny schválenými pozemkovými úpravami nebo jiným územním rozhodnutím</a:t>
            </a:r>
            <a:r>
              <a:rPr lang="cs-CZ" sz="1400" dirty="0" smtClean="0"/>
              <a:t>,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2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86764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motivovat ke změnám v krajině – financované/dotované veřejnou správou</a:t>
            </a:r>
          </a:p>
          <a:p>
            <a:endParaRPr lang="cs-CZ" b="1" dirty="0" smtClean="0"/>
          </a:p>
          <a:p>
            <a:r>
              <a:rPr lang="cs-CZ" b="1" dirty="0" smtClean="0"/>
              <a:t>zákon </a:t>
            </a:r>
            <a:r>
              <a:rPr lang="cs-CZ" b="1" dirty="0"/>
              <a:t>č. 252/1997 Sb. o </a:t>
            </a:r>
            <a:r>
              <a:rPr lang="cs-CZ" b="1" dirty="0" smtClean="0"/>
              <a:t>zemědělství - </a:t>
            </a:r>
            <a:r>
              <a:rPr lang="cs-CZ" dirty="0" smtClean="0"/>
              <a:t>Evidence </a:t>
            </a:r>
            <a:r>
              <a:rPr lang="cs-CZ" dirty="0"/>
              <a:t>využití půdy podle uživatelských vztahů</a:t>
            </a:r>
          </a:p>
          <a:p>
            <a:r>
              <a:rPr lang="cs-CZ" b="1" dirty="0"/>
              <a:t>Nařízení vlády o stanovení podrobností evidence</a:t>
            </a:r>
            <a:r>
              <a:rPr lang="cs-CZ" dirty="0"/>
              <a:t> využití půdy podle uživatelských </a:t>
            </a:r>
            <a:r>
              <a:rPr lang="cs-CZ" dirty="0" smtClean="0"/>
              <a:t>vztahů</a:t>
            </a:r>
          </a:p>
          <a:p>
            <a:endParaRPr lang="cs-CZ" dirty="0"/>
          </a:p>
          <a:p>
            <a:r>
              <a:rPr lang="cs-CZ" i="1" dirty="0" smtClean="0"/>
              <a:t>evidované </a:t>
            </a:r>
            <a:r>
              <a:rPr lang="cs-CZ" i="1" dirty="0"/>
              <a:t>ekologicky významné krajinné </a:t>
            </a:r>
            <a:r>
              <a:rPr lang="cs-CZ" i="1" dirty="0" smtClean="0"/>
              <a:t>prvky Lze </a:t>
            </a:r>
            <a:r>
              <a:rPr lang="cs-CZ" i="1" dirty="0"/>
              <a:t>vyhradit jako plochu v ekologickém zájmu</a:t>
            </a:r>
          </a:p>
          <a:p>
            <a:pPr lvl="1"/>
            <a:r>
              <a:rPr lang="cs-CZ" sz="1600" dirty="0"/>
              <a:t>a) </a:t>
            </a:r>
            <a:r>
              <a:rPr lang="cs-CZ" sz="1600" dirty="0" smtClean="0"/>
              <a:t>KRAJINNÝ PRVEK, </a:t>
            </a:r>
            <a:r>
              <a:rPr lang="cs-CZ" sz="1600" dirty="0"/>
              <a:t>kterým je</a:t>
            </a:r>
          </a:p>
          <a:p>
            <a:pPr lvl="2"/>
            <a:r>
              <a:rPr lang="cs-CZ" sz="1600" dirty="0"/>
              <a:t>1. mez,</a:t>
            </a:r>
          </a:p>
          <a:p>
            <a:pPr lvl="2"/>
            <a:r>
              <a:rPr lang="cs-CZ" sz="1600" dirty="0"/>
              <a:t>2. terasa,</a:t>
            </a:r>
          </a:p>
          <a:p>
            <a:pPr lvl="2"/>
            <a:r>
              <a:rPr lang="cs-CZ" sz="1600" dirty="0"/>
              <a:t>3. travnatá údolnice,</a:t>
            </a:r>
          </a:p>
          <a:p>
            <a:pPr lvl="2"/>
            <a:r>
              <a:rPr lang="cs-CZ" sz="1600" dirty="0"/>
              <a:t>4. skupina dřevin,</a:t>
            </a:r>
          </a:p>
          <a:p>
            <a:pPr lvl="2"/>
            <a:r>
              <a:rPr lang="cs-CZ" sz="1600" dirty="0"/>
              <a:t>5. stromořadí,</a:t>
            </a:r>
          </a:p>
          <a:p>
            <a:pPr lvl="2"/>
            <a:r>
              <a:rPr lang="cs-CZ" sz="1600" dirty="0"/>
              <a:t>6. solitérní dřevina a</a:t>
            </a:r>
          </a:p>
          <a:p>
            <a:pPr lvl="2"/>
            <a:r>
              <a:rPr lang="cs-CZ" sz="1600" dirty="0"/>
              <a:t>7. příkop,</a:t>
            </a:r>
          </a:p>
          <a:p>
            <a:pPr lvl="1"/>
            <a:r>
              <a:rPr lang="cs-CZ" sz="1600" dirty="0"/>
              <a:t>b) </a:t>
            </a:r>
            <a:r>
              <a:rPr lang="cs-CZ" sz="1600" dirty="0" smtClean="0"/>
              <a:t>ÚHOR</a:t>
            </a:r>
            <a:endParaRPr lang="cs-CZ" sz="1600" dirty="0"/>
          </a:p>
          <a:p>
            <a:pPr lvl="1"/>
            <a:r>
              <a:rPr lang="cs-CZ" sz="1600" dirty="0"/>
              <a:t>c) </a:t>
            </a:r>
            <a:r>
              <a:rPr lang="cs-CZ" sz="1600" dirty="0" smtClean="0"/>
              <a:t>PLOCHA S RYCHLE ROSTOUCÍMI DŘEVINAMI </a:t>
            </a:r>
            <a:endParaRPr lang="cs-CZ" sz="1600" dirty="0"/>
          </a:p>
          <a:p>
            <a:pPr lvl="1"/>
            <a:r>
              <a:rPr lang="cs-CZ" sz="1600" dirty="0"/>
              <a:t>d) </a:t>
            </a:r>
            <a:r>
              <a:rPr lang="cs-CZ" sz="1600" dirty="0" smtClean="0"/>
              <a:t>ZALESNĚNÁ PŮDA   </a:t>
            </a:r>
            <a:endParaRPr lang="cs-CZ" sz="1600" i="1" dirty="0"/>
          </a:p>
          <a:p>
            <a:pPr marL="0" lvl="1"/>
            <a:endParaRPr lang="cs-CZ" i="1" dirty="0" smtClean="0"/>
          </a:p>
          <a:p>
            <a:pPr marL="0" lvl="1"/>
            <a:r>
              <a:rPr lang="cs-CZ" i="1" dirty="0" smtClean="0"/>
              <a:t>PODPORA </a:t>
            </a:r>
            <a:r>
              <a:rPr lang="cs-CZ" i="1" dirty="0"/>
              <a:t>NA PLOCHU KRAJINNÉHO PRVKU zaměřený především NA JEHO </a:t>
            </a:r>
            <a:r>
              <a:rPr lang="cs-CZ" i="1" dirty="0" smtClean="0"/>
              <a:t>OCHRANU</a:t>
            </a:r>
          </a:p>
          <a:p>
            <a:pPr marL="0" lvl="1"/>
            <a:r>
              <a:rPr lang="cs-CZ" dirty="0">
                <a:hlinkClick r:id="rId2"/>
              </a:rPr>
              <a:t>http://eagri.cz/public/web/mze/</a:t>
            </a:r>
            <a:r>
              <a:rPr lang="cs-CZ" dirty="0"/>
              <a:t> </a:t>
            </a:r>
          </a:p>
          <a:p>
            <a:pPr marL="0" lvl="1"/>
            <a:endParaRPr lang="cs-CZ" i="1" dirty="0"/>
          </a:p>
          <a:p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0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16632"/>
            <a:ext cx="9144000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„</a:t>
            </a:r>
            <a:r>
              <a:rPr lang="cs-CZ" b="1" i="1" dirty="0"/>
              <a:t>Krajinný okrsek je základní skladebná relativně homogenní část krajiny, která se od sousedních krajinných okrsků odlišuje svými přírodními, popř. jinými charakteristikami a způsobem využití</a:t>
            </a:r>
            <a:r>
              <a:rPr lang="cs-CZ" b="1" i="1" dirty="0" smtClean="0"/>
              <a:t>.“.</a:t>
            </a:r>
          </a:p>
          <a:p>
            <a:endParaRPr lang="cs-CZ" dirty="0" smtClean="0"/>
          </a:p>
          <a:p>
            <a:r>
              <a:rPr lang="cs-CZ" b="1" dirty="0" smtClean="0"/>
              <a:t>HLEDÁNÍ A VOLBA DOPORUČENÍ, KTERÁ 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mají oporu ve veřejném zájmu – </a:t>
            </a:r>
            <a:r>
              <a:rPr lang="cs-CZ" i="1" dirty="0"/>
              <a:t>lze je uplatnit a obhájit při vydání ÚPD + správního rozhodnutí</a:t>
            </a:r>
            <a:endParaRPr lang="cs-CZ" dirty="0"/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lze přiřadit konkrétním částem území – </a:t>
            </a:r>
            <a:r>
              <a:rPr lang="cs-CZ" sz="1600" i="1" dirty="0" smtClean="0"/>
              <a:t>uživatelský komfort, hledisko pro vymezování KO</a:t>
            </a:r>
            <a:endParaRPr lang="cs-CZ" dirty="0" smtClean="0"/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lze promítnout do dotačních titulů veřejné správy</a:t>
            </a:r>
          </a:p>
          <a:p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 smtClean="0"/>
              <a:t>OCHRANA DĚDICTVÍ (půda, krajina) 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EKOLOGICKÁ </a:t>
            </a:r>
            <a:r>
              <a:rPr lang="cs-CZ" dirty="0"/>
              <a:t>STABILITA </a:t>
            </a:r>
            <a:r>
              <a:rPr lang="cs-CZ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VODNÍ REŽIM 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SNIŽOVÁNÍ OHROŽENÍM erozí, klimatickými příhodami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PROSTUPNOST KRAJINY</a:t>
            </a:r>
          </a:p>
          <a:p>
            <a:pPr>
              <a:lnSpc>
                <a:spcPct val="150000"/>
              </a:lnSpc>
            </a:pPr>
            <a:endParaRPr lang="cs-CZ" sz="900" dirty="0" smtClean="0"/>
          </a:p>
          <a:p>
            <a:r>
              <a:rPr lang="cs-CZ" sz="1400" b="1" dirty="0"/>
              <a:t>ZÁKON č. 334/1992 Sb. o ochraně zemědělského půdního </a:t>
            </a:r>
            <a:r>
              <a:rPr lang="cs-CZ" sz="1400" b="1" dirty="0" smtClean="0"/>
              <a:t>fondu - </a:t>
            </a:r>
            <a:r>
              <a:rPr lang="cs-CZ" sz="1400" dirty="0" smtClean="0"/>
              <a:t>§ </a:t>
            </a:r>
            <a:r>
              <a:rPr lang="cs-CZ" sz="1400" dirty="0"/>
              <a:t>3 Zásady ochrany zemědělské půdy</a:t>
            </a:r>
          </a:p>
          <a:p>
            <a:r>
              <a:rPr lang="cs-CZ" sz="1400" dirty="0"/>
              <a:t>(1) Je zakázáno</a:t>
            </a:r>
          </a:p>
          <a:p>
            <a:r>
              <a:rPr lang="cs-CZ" sz="1400" dirty="0"/>
              <a:t>b) způsobovat ohrožení zemědělské půdy erozí překračováním přípustné míry jejího erozního ohrožení stanovené prováděcím právním předpisem; přípustná míra erozního ohrožení se stanoví na základě průměrné dlouhodobé ztráty půdy vyjádřené v tunách na 1 ha za 1 rok v závislosti na hloubce půdy,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93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96" y="4247766"/>
            <a:ext cx="269205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04" y="93761"/>
            <a:ext cx="8883282" cy="628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131840" y="3326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KOPIE Z ÚAPo KLADNO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3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756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98987"/>
            <a:ext cx="2827337" cy="34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7" y="5445224"/>
            <a:ext cx="6035899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8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16632"/>
            <a:ext cx="79756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687"/>
            <a:ext cx="50212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024"/>
            <a:ext cx="8712967" cy="556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42" y="4077072"/>
            <a:ext cx="269205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2. miniworkshop ÚSK 14-5-2018 ÚSK KLADENSKO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79512" y="0"/>
            <a:ext cx="5976664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1107</Words>
  <Application>Microsoft Office PowerPoint</Application>
  <PresentationFormat>Předvádění na obrazovce (4:3)</PresentationFormat>
  <Paragraphs>189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Obsah karty krajinného okrsku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MT</dc:creator>
  <cp:lastModifiedBy>Karel Wirth</cp:lastModifiedBy>
  <cp:revision>55</cp:revision>
  <cp:lastPrinted>2018-05-13T19:59:18Z</cp:lastPrinted>
  <dcterms:created xsi:type="dcterms:W3CDTF">2018-05-10T15:05:14Z</dcterms:created>
  <dcterms:modified xsi:type="dcterms:W3CDTF">2018-06-05T07:26:59Z</dcterms:modified>
</cp:coreProperties>
</file>