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6"/>
  </p:notesMasterIdLst>
  <p:handoutMasterIdLst>
    <p:handoutMasterId r:id="rId37"/>
  </p:handoutMasterIdLst>
  <p:sldIdLst>
    <p:sldId id="751" r:id="rId2"/>
    <p:sldId id="882" r:id="rId3"/>
    <p:sldId id="881" r:id="rId4"/>
    <p:sldId id="883" r:id="rId5"/>
    <p:sldId id="884" r:id="rId6"/>
    <p:sldId id="891" r:id="rId7"/>
    <p:sldId id="886" r:id="rId8"/>
    <p:sldId id="885" r:id="rId9"/>
    <p:sldId id="887" r:id="rId10"/>
    <p:sldId id="888" r:id="rId11"/>
    <p:sldId id="889" r:id="rId12"/>
    <p:sldId id="890" r:id="rId13"/>
    <p:sldId id="908" r:id="rId14"/>
    <p:sldId id="909" r:id="rId15"/>
    <p:sldId id="910" r:id="rId16"/>
    <p:sldId id="911" r:id="rId17"/>
    <p:sldId id="912" r:id="rId18"/>
    <p:sldId id="893" r:id="rId19"/>
    <p:sldId id="892" r:id="rId20"/>
    <p:sldId id="894" r:id="rId21"/>
    <p:sldId id="907" r:id="rId22"/>
    <p:sldId id="895" r:id="rId23"/>
    <p:sldId id="906" r:id="rId24"/>
    <p:sldId id="896" r:id="rId25"/>
    <p:sldId id="903" r:id="rId26"/>
    <p:sldId id="897" r:id="rId27"/>
    <p:sldId id="898" r:id="rId28"/>
    <p:sldId id="904" r:id="rId29"/>
    <p:sldId id="905" r:id="rId30"/>
    <p:sldId id="899" r:id="rId31"/>
    <p:sldId id="900" r:id="rId32"/>
    <p:sldId id="901" r:id="rId33"/>
    <p:sldId id="902" r:id="rId34"/>
    <p:sldId id="760" r:id="rId35"/>
  </p:sldIdLst>
  <p:sldSz cx="9144000" cy="6858000" type="screen4x3"/>
  <p:notesSz cx="68580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BC4F"/>
    <a:srgbClr val="0066CC"/>
    <a:srgbClr val="3399FF"/>
    <a:srgbClr val="5AB432"/>
    <a:srgbClr val="99CC00"/>
    <a:srgbClr val="7DBC00"/>
    <a:srgbClr val="99CCFF"/>
    <a:srgbClr val="FF6600"/>
    <a:srgbClr val="CC99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10" autoAdjust="0"/>
  </p:normalViewPr>
  <p:slideViewPr>
    <p:cSldViewPr>
      <p:cViewPr varScale="1">
        <p:scale>
          <a:sx n="104" d="100"/>
          <a:sy n="104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5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393" cy="496732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6732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24.6.2014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972393" cy="496731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991" y="9428309"/>
            <a:ext cx="2972392" cy="496731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5400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639" tIns="45819" rIns="91639" bIns="4581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639" tIns="45819" rIns="91639" bIns="45819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24.6.2014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6125"/>
            <a:ext cx="4960938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9" tIns="45819" rIns="91639" bIns="45819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639" tIns="45819" rIns="91639" bIns="45819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1639" tIns="45819" rIns="91639" bIns="4581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639" tIns="45819" rIns="91639" bIns="45819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25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26</a:t>
            </a:fld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28</a:t>
            </a:fld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29</a:t>
            </a:fld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30</a:t>
            </a:fld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31</a:t>
            </a:fld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32</a:t>
            </a:fld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0" t="18256" r="29919" b="35207"/>
          <a:stretch>
            <a:fillRect/>
          </a:stretch>
        </p:blipFill>
        <p:spPr bwMode="auto">
          <a:xfrm>
            <a:off x="0" y="548680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115888"/>
          <a:ext cx="4249738" cy="338137"/>
        </p:xfrm>
        <a:graphic>
          <a:graphicData uri="http://schemas.openxmlformats.org/presentationml/2006/ole">
            <p:oleObj spid="_x0000_s1026" name="Rastrový obrázek" r:id="rId7" imgW="20409524" imgH="1457143" progId="PBrush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2120" y="2276872"/>
            <a:ext cx="3115394" cy="30963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obrázek</a:t>
            </a:r>
          </a:p>
        </p:txBody>
      </p:sp>
      <p:sp>
        <p:nvSpPr>
          <p:cNvPr id="6" name="Zástupný symbol pro text 22"/>
          <p:cNvSpPr>
            <a:spLocks noGrp="1"/>
          </p:cNvSpPr>
          <p:nvPr userDrawn="1">
            <p:ph type="body" sz="quarter" idx="11"/>
          </p:nvPr>
        </p:nvSpPr>
        <p:spPr>
          <a:xfrm>
            <a:off x="5086061" y="1591180"/>
            <a:ext cx="4320000" cy="4320000"/>
          </a:xfrm>
          <a:prstGeom prst="donut">
            <a:avLst>
              <a:gd name="adj" fmla="val 17941"/>
            </a:avLst>
          </a:prstGeom>
          <a:gradFill flip="none" rotWithShape="1">
            <a:gsLst>
              <a:gs pos="0">
                <a:srgbClr val="5BB531"/>
              </a:gs>
              <a:gs pos="4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pic>
        <p:nvPicPr>
          <p:cNvPr id="4" name="Obrázek 3" descr="Nový obrázek (36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1608" y="2254352"/>
            <a:ext cx="2974848" cy="2974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" name="Skupina 15"/>
          <p:cNvGrpSpPr/>
          <p:nvPr userDrawn="1"/>
        </p:nvGrpSpPr>
        <p:grpSpPr>
          <a:xfrm>
            <a:off x="7677869" y="6483340"/>
            <a:ext cx="1315194" cy="310355"/>
            <a:chOff x="285428" y="6483340"/>
            <a:chExt cx="1315194" cy="31035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260648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60325" cmpd="thickThin">
            <a:solidFill>
              <a:srgbClr val="5AB43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825" y="115888"/>
          <a:ext cx="4249738" cy="338137"/>
        </p:xfrm>
        <a:graphic>
          <a:graphicData uri="http://schemas.openxmlformats.org/presentationml/2006/ole">
            <p:oleObj spid="_x0000_s4098" name="Rastrový obrázek" r:id="rId3" imgW="20409524" imgH="1457143" progId="PBrush">
              <p:embed/>
            </p:oleObj>
          </a:graphicData>
        </a:graphic>
      </p:graphicFrame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3" cstate="print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0825" y="115888"/>
          <a:ext cx="4249738" cy="338137"/>
        </p:xfrm>
        <a:graphic>
          <a:graphicData uri="http://schemas.openxmlformats.org/presentationml/2006/ole">
            <p:oleObj spid="_x0000_s2050" name="Rastrový obrázek" r:id="rId6" imgW="20409524" imgH="1457143" progId="PBrush">
              <p:embed/>
            </p:oleObj>
          </a:graphicData>
        </a:graphic>
      </p:graphicFrame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Nový obrázek (25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14348" y="732259"/>
            <a:ext cx="8678132" cy="4127198"/>
          </a:xfrm>
          <a:prstGeom prst="rect">
            <a:avLst/>
          </a:prstGeom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bdélník 10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grpSp>
        <p:nvGrpSpPr>
          <p:cNvPr id="2" name="Skupina 16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13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25393" y="943557"/>
            <a:ext cx="8658378" cy="390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21)a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05638" y="853338"/>
            <a:ext cx="8686841" cy="4032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rgbClr val="5A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  <a:effectLst/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b="0" kern="1200" cap="none" spc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:\Sekretariat\Vendula Trávníčková\GRAFIKA FI\logo_ppm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12360" y="0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03" r:id="rId2"/>
    <p:sldLayoutId id="2147483937" r:id="rId3"/>
    <p:sldLayoutId id="2147483938" r:id="rId4"/>
    <p:sldLayoutId id="2147483922" r:id="rId5"/>
    <p:sldLayoutId id="2147483802" r:id="rId6"/>
    <p:sldLayoutId id="2147483944" r:id="rId7"/>
    <p:sldLayoutId id="2147483945" r:id="rId8"/>
    <p:sldLayoutId id="2147483946" r:id="rId9"/>
    <p:sldLayoutId id="2147483960" r:id="rId10"/>
    <p:sldLayoutId id="2147483947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EjgZPfEyhjR9AM&amp;tbnid=EWKzhcCV3c--vM:&amp;ved=0CAUQjRw&amp;url=http://www.behance.net/gallery/994981/Countryside-House-Reconstruction&amp;ei=rYuhU87PI8jk4QSqu4GYDg&amp;bvm=bv.69137298,d.ZGU&amp;psig=AFQjCNG4kMhPFIBtVs9NeXBVcrLkSkDPNg&amp;ust=140318237407173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hyperlink" Target="http://www.google.cz/url?sa=i&amp;rct=j&amp;q=&amp;esrc=s&amp;source=images&amp;cd=&amp;cad=rja&amp;uact=8&amp;docid=ziZe7M9SUBEOiM&amp;tbnid=I16CxrR6gH-UnM:&amp;ved=0CAUQjRw&amp;url=http://cs.wikipedia.org/wiki/Restaurace_(pohostinstv%C3%AD)&amp;ei=v5qhU-LAEYjQ4QS4uoDoBg&amp;bvm=bv.69137298,d.bGE&amp;psig=AFQjCNFiZqcb_Cd2IH0_Y3OcRvxkK5D5bg&amp;ust=140318623186278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z/url?sa=i&amp;rct=j&amp;q=&amp;esrc=s&amp;source=images&amp;cd=&amp;cad=rja&amp;uact=8&amp;docid=3WhKsfJUziCqrM&amp;tbnid=k3IW4v-OgCL7PM:&amp;ved=0CAUQjRw&amp;url=https://www.flickr.com/photos/sabrinajean1988/6639397477/&amp;ei=raiiU4bODsbd4QSo1oA4&amp;bvm=bv.69411363,d.ZGU&amp;psig=AFQjCNExAvAKLcQkMwFL9HgN2GmZOf-t_A&amp;ust=1403255302115231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gle.cz/url?sa=i&amp;rct=j&amp;q=&amp;esrc=s&amp;source=images&amp;cd=&amp;cad=rja&amp;uact=8&amp;docid=C2_B6LNZ9c6NEM&amp;tbnid=F-RMinU1aAxHVM:&amp;ved=0CAUQjRw&amp;url=http://halfpastawesome.com/category/travelblogue/&amp;ei=TqiiU93QC5T74QSpxIHADg&amp;bvm=bv.69411363,d.ZGU&amp;psig=AFQjCNFl7o93__t1_PbvLq2_MxP6x0gr1A&amp;ust=140325523903457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z/url?sa=i&amp;rct=j&amp;q=&amp;esrc=s&amp;source=images&amp;cd=&amp;cad=rja&amp;uact=8&amp;docid=o4oqBky2x8UD_M&amp;tbnid=b98CJZCgw1Y_DM:&amp;ved=0CAUQjRw&amp;url=http://ubytovani.pampeliska.cz/cesko/libesice/penzion-u-kozy-CZ7279/&amp;ei=K8WiU9KqC6mQ4gSz64C4DQ&amp;bvm=bv.69411363,d.ZGU&amp;psig=AFQjCNFij5iasDy3j74ZgEz331HHecOxjA&amp;ust=1403262625661264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cz/url?sa=i&amp;rct=j&amp;q=&amp;esrc=s&amp;source=images&amp;cd=&amp;cad=rja&amp;uact=8&amp;docid=T6t8fp6IyhdmSM&amp;tbnid=tr0-_lpsrjV9GM:&amp;ved=0CAUQjRw&amp;url=http://www.businessinsider.com/the-best-looking-restaurants-in-america-2013-6&amp;ei=78SiU8HmCYyM4gT5soGYBg&amp;bvm=bv.69411363,d.ZGU&amp;psig=AFQjCNGvArbEP2Iu2eigFjCP0Q7YaiKpkg&amp;ust=14032625681749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5OXqyGilE8F0SM&amp;tbnid=6T47XHWMhiggxM:&amp;ved=0CAUQjRw&amp;url=http://www.quikbook.com/mr-c-beverly-hills/los-angeles/media-restaurant-bar&amp;ei=VnuhU-jSAuXd4QTGrICgBg&amp;bvm=bv.69137298,d.ZGU&amp;psig=AFQjCNFI7lIpOhwuM99pDm_IWy1Gl18_ag&amp;ust=14031781857017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hyperlink" Target="http://www.google.cz/url?sa=i&amp;rct=j&amp;q=&amp;esrc=s&amp;source=images&amp;cd=&amp;cad=rja&amp;uact=8&amp;docid=BD5y81u1JtoKoM&amp;tbnid=tdJduu6xECAX-M:&amp;ved=0CAUQjRw&amp;url=http://ocemsemluvi.cz/zlatavy-mok-jmenem-pivo/&amp;ei=xqeiU_aKDsel4gTjnICYBQ&amp;bvm=bv.69411363,d.ZGU&amp;psig=AFQjCNFtqXAJGhG0QcHQGjsierhrDOsDwQ&amp;ust=140325510568545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docid=5Nd_XR-BxWhAYM&amp;tbnid=HfYFtlE_jEzEMM:&amp;ved=0CAUQjRw&amp;url=http://www.dypadvisors.com/2010/12/01/venture-capitalist-board-observers-entrepreneurs-guide/&amp;ei=FH2hU9rJH4nP4QTN74C4AQ&amp;bvm=bv.69137298,d.ZGU&amp;psig=AFQjCNEBTZlSNAHgmY8cL9ZGM8payRbt0Q&amp;ust=1403178639352202" TargetMode="External"/><Relationship Id="rId3" Type="http://schemas.openxmlformats.org/officeDocument/2006/relationships/hyperlink" Target="https://www.google.cz/imgres?imgurl&amp;imgrefurl=http://www.hqh.cz/aktuality/dotaznik/&amp;h=0&amp;w=0&amp;tbnid=pg0bUQx8VbHlkM&amp;zoom=1&amp;tbnh=200&amp;tbnw=200&amp;docid=zXP8eFwnL4JDrM&amp;tbm=isch&amp;ei=A3yhU46TOo3U4QTjm4F4&amp;ved=0CAIQsCUoAA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z/url?sa=i&amp;rct=j&amp;q=&amp;esrc=s&amp;source=images&amp;cd=&amp;cad=rja&amp;uact=8&amp;docid=aSV6YdAQ_aA_9M&amp;tbnid=7PeoSk6S5SDuDM:&amp;ved=0CAUQjRw&amp;url=http://www.togetherwepass.co.za/shop/i/inf3703-inf303d-databases-2/&amp;ei=qnyhU6blB-rU4QTh5oCACA&amp;bvm=bv.69137298,d.ZGU&amp;psig=AFQjCNE0JistcppsTGWNK-3jQ5XTHxfiDg&amp;ust=1403178529502537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CFDByCh4oIJAYM&amp;tbnid=exPcnf1Ne_sgOM:&amp;ved=0CAUQjRw&amp;url=http://windowssupportnow.com/windows-support-2/google-chrome-issues-in-windows-8/&amp;ei=s4ShU4WEI-mk4gTalYDoDg&amp;bvm=bv.69137298,d.ZGU&amp;psig=AFQjCNF4we9yBEAFOhT5VpMXnCd296Z5EA&amp;ust=14031805676137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z/url?sa=i&amp;rct=j&amp;q=&amp;esrc=s&amp;source=images&amp;cd=&amp;cad=rja&amp;uact=8&amp;docid=aCdmXl47HXJMMM&amp;tbnid=yz2Ti78436A5LM:&amp;ved=0CAUQjRw&amp;url=http://www.colourbox.com/image/man-and-job-with-exclamation-mark-image-4162263&amp;ei=PIWhU4HGIon_4QSf24C4Bw&amp;bvm=bv.69137298,d.ZGU&amp;psig=AFQjCNE2p0o9NGeKmQygGTOtb2rtJqX9rw&amp;ust=1403180713405201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251520" y="5589240"/>
            <a:ext cx="8640960" cy="432048"/>
          </a:xfrm>
        </p:spPr>
        <p:txBody>
          <a:bodyPr/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Prezentace hlavních výsledků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b="1" dirty="0" smtClean="0"/>
              <a:t>26. června 2014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Monitoring stravovacích zařízení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 sezonnosti + vesnic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1" y="1333088"/>
          <a:ext cx="8496943" cy="4328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92575"/>
                <a:gridCol w="5604368"/>
              </a:tblGrid>
              <a:tr h="143435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Problém sezónnosti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Velmi důležitým aspektem, který sčítání SZ hodně zkomplikoval, bylo roční období, ve kterém jsme terénní sběr dat realizovali. </a:t>
                      </a:r>
                      <a:r>
                        <a:rPr lang="cs-CZ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Vzhledem k velmi mírné zimě byla i v únoru/březnu velká většina „zimních“ (lyžařské vleky, zimní areály…) sezonních stravovacích zařízení v nižších polohách mimo provoz. Zároveň v tomto období nebylo možné spolehlivě určitě „letní“ sezónní stravovací zařízení (stánky u rybníků, řek, cyklostezek…) </a:t>
                      </a:r>
                      <a:r>
                        <a:rPr lang="cs-CZ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protože buď byly ještě zavřené, nebo je ani nebylo možné správně identifikovat. Plošné statistické šetření tedy proběhlo „</a:t>
                      </a:r>
                      <a:r>
                        <a:rPr lang="cs-CZ" sz="16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jednokolově</a:t>
                      </a:r>
                      <a:r>
                        <a:rPr lang="cs-CZ" sz="16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“, převážně v zimním období.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3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Problémy s venkovskými SZ</a:t>
                      </a:r>
                      <a:endParaRPr lang="cs-CZ" sz="16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venkově je velmi obtížné najít SZ, protože je často známá jen místním. </a:t>
                      </a:r>
                      <a:r>
                        <a:rPr lang="cs-CZ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Může se vyskytovat v nějakém domě bez vývěsního štítu, velmi často jsou otevřeny jen při zájmu místních, nebo jen velmi omezenou dobu (pátek večer, při sklizni apod.). Tyto skutečnosti byly zjištěny i samotnými pracovníky centrály ppm, kdy některé SZ v malých vesnicích nalezli až po důkladném vyzpovídání místních obyvatel.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 vysoké fluktuace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1" y="1304176"/>
          <a:ext cx="8496943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3"/>
              </a:tblGrid>
              <a:tr h="143435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Jeden z největších problémů celého šetření</a:t>
                      </a:r>
                      <a:r>
                        <a:rPr lang="cs-CZ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Stravovací zařízení mohou velmi rychle měnit své zaměření, druhy a ceny nabízených potravin,  vznikat i zanikat. </a:t>
                      </a:r>
                      <a:endParaRPr lang="cs-CZ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2024256"/>
          <a:ext cx="8496944" cy="1188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4"/>
              </a:tblGrid>
              <a:tr h="732274">
                <a:tc>
                  <a:txBody>
                    <a:bodyPr/>
                    <a:lstStyle/>
                    <a:p>
                      <a:pPr algn="just"/>
                      <a:r>
                        <a:rPr lang="cs-CZ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Z</a:t>
                      </a:r>
                      <a:r>
                        <a:rPr lang="cs-CZ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výsledků verifikačního sběru dat, ale i z dalších kontrol (tzv. „zamlčené“ SZ, dovýběry fotek atd.) jsme zjistili, že stačí opravdu jen několik měsíců mezi první (únor) a poslední (květen) vlnou sběru dat a ve struktuře SZ se již objevují nesrovnalosti. Respektive zjistili jsme mnoho případů </a:t>
                      </a:r>
                      <a:r>
                        <a:rPr lang="cs-CZ" sz="1800" b="1" baseline="0" dirty="0" smtClean="0">
                          <a:solidFill>
                            <a:srgbClr val="0066CC"/>
                          </a:solidFill>
                          <a:latin typeface="Calibri" pitchFamily="34" charset="0"/>
                        </a:rPr>
                        <a:t>změn statusu SZ</a:t>
                      </a:r>
                      <a:r>
                        <a:rPr lang="cs-CZ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. 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ástupný symbol pro obsah 7"/>
          <p:cNvSpPr txBox="1">
            <a:spLocks/>
          </p:cNvSpPr>
          <p:nvPr/>
        </p:nvSpPr>
        <p:spPr>
          <a:xfrm>
            <a:off x="3779912" y="3501008"/>
            <a:ext cx="4968552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36000" tIns="36000" rIns="36000" bIns="36000" anchor="ctr"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cs-CZ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 je na místě, ale změnila název či portfolio služeb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lang="cs-CZ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SZ zanikla / je v rekonstrukci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cs-CZ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Vznikla SZ nová</a:t>
            </a:r>
            <a:endParaRPr kumimoji="0" lang="cs-CZ" sz="1600" b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Šipka ohnutá nahoru 8"/>
          <p:cNvSpPr/>
          <p:nvPr/>
        </p:nvSpPr>
        <p:spPr>
          <a:xfrm rot="5400000">
            <a:off x="2987823" y="3356992"/>
            <a:ext cx="864096" cy="720080"/>
          </a:xfrm>
          <a:prstGeom prst="bentUpArrow">
            <a:avLst>
              <a:gd name="adj1" fmla="val 32417"/>
              <a:gd name="adj2" fmla="val 25000"/>
              <a:gd name="adj3" fmla="val 25000"/>
            </a:avLst>
          </a:prstGeom>
          <a:solidFill>
            <a:srgbClr val="7DBC4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779912" y="4509120"/>
          <a:ext cx="5040560" cy="144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40560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Celkově odhadujeme, že ročně takto může změnit svůj status přibližně 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10 %</a:t>
                      </a:r>
                      <a:r>
                        <a:rPr lang="cs-CZ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všech SZ </a:t>
                      </a:r>
                      <a:r>
                        <a:rPr lang="cs-CZ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 České republice, řádově tedy až </a:t>
                      </a:r>
                      <a:r>
                        <a:rPr lang="cs-CZ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4.000 SZ</a:t>
                      </a:r>
                      <a:r>
                        <a:rPr lang="cs-CZ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. 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14" name="Picture 2" descr="http://m1.behance.net/rendition/modules/6483101/disp/f458821c52818e3e036a3b511ead317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95536" y="4653136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Kompletnost údajů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1" y="1412776"/>
          <a:ext cx="8496943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3"/>
              </a:tblGrid>
              <a:tr h="143435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 malé části vyšetřených SZ nemáme k dispozici všechny údaje,</a:t>
                      </a:r>
                      <a:r>
                        <a:rPr lang="cs-CZ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které měli tazatelé zjistit pozorováním. Důvodem jsou objektivní skutečnosti, nikoliv nekvalitně odvedená práce tazatelů / kontrolorů. </a:t>
                      </a:r>
                      <a:endParaRPr lang="cs-CZ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51520" y="2333491"/>
            <a:ext cx="7920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7DBC4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Hlavními důvody jsou především: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rgbClr val="7DBC4F"/>
              </a:solidFill>
              <a:effectLst/>
              <a:latin typeface="Calibri" pitchFamily="34" charset="0"/>
            </a:endParaRPr>
          </a:p>
          <a:p>
            <a:pPr marL="26511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Zařízení není dlouhodobě v provozu (rekonstrukce, sezonní zařízení…)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  <a:p>
            <a:pPr marL="26511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Zařízení není v provozu ve chvíli, kdy má tazatel možnost jej navštívit (otevírací doby v určité dny/hodiny, na požádání…)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  <a:p>
            <a:pPr marL="26511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Zařízení nenabízí položky (nápoje), které jsou předmětem šetření, nebo je velmi problematické definovat jeho velikost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  <a:p>
            <a:pPr marL="26511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Majitel zařízení odmítl s tazatelem spolupracovat a vykázal jej z prostorů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  <a:p>
            <a:pPr marL="26511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 těchto zařízení buď nemáme informace vůbec žádné (dlouhodobě mimo provoz), nebo jen dílčí (není možné určit ceny či velikost). Jsou ale samozřejmě evidována v celkovém seznamu SZ.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536" y="5097958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Z hlediska zaměření šetření jsme považovali za účelné instruovat tazatele, že se mají alespoň pokusit odhadnout některé charakteristiky SZ, pokud je není možné zjistit pozorováním na místě. </a:t>
            </a:r>
            <a:endParaRPr kumimoji="0" lang="cs-CZ" b="1" i="1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Výsledky kontrolního šetření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šetření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1412776"/>
          <a:ext cx="8496944" cy="72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4"/>
              </a:tblGrid>
              <a:tr h="720080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Kontroly</a:t>
                      </a:r>
                      <a:r>
                        <a:rPr lang="cs-CZ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stravovacích zařízení (SZ) ze strany MMR byly provedeny v těchto 5 lokalitách: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Český Krumlov, </a:t>
                      </a:r>
                      <a:r>
                        <a:rPr lang="cs-CZ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Rožmitál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pod </a:t>
                      </a:r>
                      <a:r>
                        <a:rPr lang="cs-CZ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Třemšínem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Březnice, Slaný, Valtice.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2276872"/>
          <a:ext cx="8496944" cy="7322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4"/>
              </a:tblGrid>
              <a:tr h="7322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porovnání naší databáze (z konce měsíce dubna) a výsledky kontrolního šetření MMR ukázaly na tyto rozdíly (viz tabulka v příloze):</a:t>
                      </a: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3129349"/>
            <a:ext cx="79208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cs-CZ" b="1" dirty="0" smtClean="0">
                <a:solidFill>
                  <a:srgbClr val="7DBC4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Příčiny rozdílů jsou obecně (podrobně vysvětleny dále v tabulce):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1, Definice SZ není z pochopitelných důvodů exaktně přesná, nepostihuje řadu přechodných typů, které existují v praxi, nicméně maso uzeniny, lahůdky, pekařství nebylo jako stravovací zařízení sčítány pokud tazatelé neuvedli alespoň 1 místo k sezení. (Sledovány byly bistra, pevný stánek, občerstvení, cukrárna,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fast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food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bufet atd.).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 Časový posun – únor vs. červen –, sběr dat v jiném ročním období – letní sportovní zařízení, např. tenisový kurt, fotbalové hřiště nebyly v době sčítání (v zimě) v provozu.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3, Průběžné změny SZ, mění se názvy, existuje řada názvů SZ na portálu, vývěsním štítu, adresy nejsou přesné (popisná a orientační čísla).  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4, Chybou tazatele, nezaznamenal SZ.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šetření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39552" y="1429634"/>
          <a:ext cx="7632849" cy="5167716"/>
        </p:xfrm>
        <a:graphic>
          <a:graphicData uri="http://schemas.openxmlformats.org/drawingml/2006/table">
            <a:tbl>
              <a:tblPr/>
              <a:tblGrid>
                <a:gridCol w="1050899"/>
                <a:gridCol w="1194708"/>
                <a:gridCol w="1504445"/>
                <a:gridCol w="1537632"/>
                <a:gridCol w="1537632"/>
                <a:gridCol w="807533"/>
              </a:tblGrid>
              <a:tr h="5030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Město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Nezaznamenané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Adresa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Zdůvodnění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Ověřeno u tazatele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Považujeme za chybu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6646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Rožmitál p. T.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Spartak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Rožmitál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 Mlýna 171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Nalézá se v areálu TJ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Rožmitál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p. R., v době šetření nebylo v provozu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1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 China Town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Havlíčkova 775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Zaznamenáno jako "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Rožmitálský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sport bar" + překlep v adrese (Havlíčkova 75)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0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 Váhou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Sladkovského 72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Masna, nesčítáno kvůli definici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66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Cukrárna/Vinárna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Sladkovského 86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Zaznamenáno jako "Cukrárna Rožmitál", v ulici Komenského = rohová se Sladkovského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621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Altán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Komenského 299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Sčítáno, ale omylem vyřazeno. </a:t>
                      </a:r>
                      <a:r>
                        <a:rPr lang="cs-CZ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Máme k dispozci originál záznamový arch + fotku tazatele, možno doplinit.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77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Franěk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Kpr. Jaroše 576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Nabízí také ubytování, ověřeno místním tazatelem, viz. také http://www.firmy.cz/detail/2676696-penzion-franek-rozmital-pod-tremsinem.html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09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Březnice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Lahůdky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Náměstí 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Lahůdky, nesčítáno kvůli definici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 Davida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Náměstí 71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Masna, nesčítáno kvůli definici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4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Občerstvení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Rožmitálská 96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době šetření nejspíše na místě nebylo, protože tazatel "našel" 3 SZ na náměstí, bylo by divné, že by mu tato 1 unikla.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NEVÍME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šetření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9" y="1556794"/>
          <a:ext cx="7848870" cy="4638770"/>
        </p:xfrm>
        <a:graphic>
          <a:graphicData uri="http://schemas.openxmlformats.org/drawingml/2006/table">
            <a:tbl>
              <a:tblPr/>
              <a:tblGrid>
                <a:gridCol w="1080642"/>
                <a:gridCol w="1228519"/>
                <a:gridCol w="1547024"/>
                <a:gridCol w="1581149"/>
                <a:gridCol w="1581149"/>
                <a:gridCol w="830387"/>
              </a:tblGrid>
              <a:tr h="3914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Město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Nezaznamenané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Adresa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Zdůvodnění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Ověřeno u tazatele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Považujeme za chybu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914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Slaný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Klub Čechie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Palackého 200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Zaznamenáno jako restaurace U Jožky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Staré Slaný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Palackého 202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Zaznamenáno jako resturace Gurmán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872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 Přemysla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Havířská 261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Dle fotek se zdá, že SZ je k pronájmu, buď nesčítáno, nebo v době sčítání již zrušeno.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Pekařství PECUD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Palackého 197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Pekařství, nesčítáno kvůli definici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872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Mlýkárna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Stahlíkova 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Zaznamenáno jako Bar Mlíkárna ve Wilsonově (rohová se Stehlíkovou)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1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Valtice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Vinný sklep - vinařství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Růžová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Velmi odlehlé SZ, zřejmě nenalezeno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9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Café Lichtenštejn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Zámek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Jedná se o SZ v areálu zámku, zřejmě se tazatel domníval, že se jedná o instituci (platí se vstup i když do SZ nikoliv)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Albero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Náměstí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Máme evidovanou jako "nenalezenou", chyba tazatele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Český Krumlov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Žádné nenalzené SZ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na řešení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51520" y="5805264"/>
          <a:ext cx="8496944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4"/>
              </a:tblGrid>
              <a:tr h="720080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Následně výsledky sběru dat spolu s vysvětlením případných rozdílů předat zadavateli ke kontrole a případné rozdíly zapracovat do databáze a výsledků šetření. Termín: </a:t>
                      </a:r>
                      <a:r>
                        <a:rPr lang="cs-CZ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cs-CZ" sz="18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10.7.2014</a:t>
                      </a:r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51520" y="4797152"/>
          <a:ext cx="8496944" cy="7322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96944"/>
              </a:tblGrid>
              <a:tr h="732274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Navrhujeme uskutečnit kontrolní, úplné šetření znova všude, kde tazatelka uskutečňovala sběr dat. Jedná se o zmíněné Valtice a k tomu obec Lednice a okolí.  </a:t>
                      </a:r>
                      <a:endParaRPr lang="cs-CZ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1329149"/>
            <a:ext cx="79208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b="1" dirty="0" smtClean="0">
                <a:solidFill>
                  <a:srgbClr val="7DBC4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 ohledem na tyto skutečnosti, že: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Při kontrolním šetření nebylo zjištěno, že chybí nějaké důležité a „kvalitní“ stravovací zařízení (významná restaurace)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Sporné případy se týkaly většinou stánků, bufetů, herny, bary, bistra, tedy o stravovací zařízení s vysokou mírou fluktuace (cca 4.000 změn za rok) a s nižší úrovní stravování, kde neustále dochází a dojde k dalším změnám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Počet nenalezených stravovacích zařízení se pohybuje v přípustné míře (cca 3 %)</a:t>
            </a: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65113" lvl="0" indent="-173038" algn="just" eaLnBrk="0" hangingPunct="0">
              <a:buFont typeface="Wingdings" pitchFamily="2" charset="2"/>
              <a:buChar char="§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na skutečnost selhání tazatelky ve Valticích, jedná se o ojedinělý případ kde chybovost byla nejvyšší (tazatelka L. Dvořáková, které onemocnělo dítě v průběhu sběru dat a předávala jinému tazateli, panu Strakovi),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Hlavní zjištění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 a teritoriální struktura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484784"/>
          <a:ext cx="7776864" cy="3495341"/>
        </p:xfrm>
        <a:graphic>
          <a:graphicData uri="http://schemas.openxmlformats.org/drawingml/2006/table">
            <a:tbl>
              <a:tblPr/>
              <a:tblGrid>
                <a:gridCol w="1438109"/>
                <a:gridCol w="658328"/>
                <a:gridCol w="533005"/>
                <a:gridCol w="5147422"/>
              </a:tblGrid>
              <a:tr h="162224">
                <a:tc>
                  <a:txBody>
                    <a:bodyPr/>
                    <a:lstStyle/>
                    <a:p>
                      <a:endParaRPr lang="cs-CZ" sz="900" dirty="0">
                        <a:latin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Arial"/>
                        </a:rPr>
                        <a:t>mapa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Praha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5758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14,0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latin typeface="Arial CE"/>
                        <a:ea typeface="Times New Roman"/>
                        <a:cs typeface="Arial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Středočeský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5033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2976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7,2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Plzeňský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2587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6,3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Karlovarský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1262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3,1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Ústecký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3110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7,6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Liberecký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1742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Královéhradecký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2014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4,9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Pardubický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1721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4,2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Vysočina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1684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Jihomoravský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4387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10,7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Olomoucký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2490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6,0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Zlínský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2175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5,3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Moravskoslezský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4221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10,3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6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Celkem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41160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100,0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323528" y="5129897"/>
            <a:ext cx="8352928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 České republice v období plošného šetření (únor - květen) 2014 evidujeme celkem 41.160 stravovacích zařízení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Z regionálního hlediska jsou stravovací zařízení rozdělena nerovnoměrně – dominantní postavení mají především kraje Hl. M. Praha (14 % všech SZ), Středočeský kraj (12 %) a také Jihomoravský a Moravskoslezský kraj (10 %). Jak zjišťujeme dále, důvodem je především existence velkých měst na území těchto krajů.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410" y="1772816"/>
            <a:ext cx="48819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Metodika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Počty a teritoriální struktura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5347970" cy="27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23528" y="4320238"/>
            <a:ext cx="8352928" cy="119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hlediska rozdělení stravovacích zařízení podle velikostní kategorie obce, ve kterém se sledované SZ nachází, můžeme definovat vedoucí úlohu měst nad 100.000 obyvatel.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Těchto měst je v ČR jen 5 (Praha, Brno, Ostrava, Plzeň a Liberec), ale je v nich téměř čtvrtina (23,8 %) všech stravovacích zařízení na našem území.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7826" name="Picture 2" descr="http://upload.wikimedia.org/wikipedia/commons/thumb/2/2c/CZ-IJ11a_Restaurace.svg/170px-CZ-IJ11a_Restaurac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248" y="1628800"/>
            <a:ext cx="1619250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rozložení SZ v ČR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" y="1556792"/>
            <a:ext cx="899885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95536" y="4941168"/>
            <a:ext cx="8352928" cy="119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Jasně dominantní postavení mezi stravovacími zařízeními mají restaurace.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Celkově jich evidujeme 15.279 a tvoří více než třetinu (37,1 %) všech stravovacích zařízení. Tato zařízení jsme nijak dále netřídili a v této kategorii jsou tak obsaženy jak tzv. „čtyřky“ tedy restaurace té nejnižší cenové úrovně až po ty luxusní restaurace v centrech měst.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5168265" cy="323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4139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107504" y="1268760"/>
            <a:ext cx="8928992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Ukázky fotografií z terénu, pro lepší pochopení problematiky sčítání</a:t>
            </a:r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5778" name="Picture 2" descr="G:\- EXCHANGER -\MMR_SZ\kontroly\Archiv\Dovýběr - duben-květen\Fotky\Fotky k zařazení\Vojta_Ústecko\02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3096344" cy="2322258"/>
          </a:xfrm>
          <a:prstGeom prst="rect">
            <a:avLst/>
          </a:prstGeom>
          <a:noFill/>
        </p:spPr>
      </p:pic>
      <p:pic>
        <p:nvPicPr>
          <p:cNvPr id="75779" name="Picture 3" descr="G:\- EXCHANGER -\MMR_SZ\kontroly\Archiv\Dovýběr - duben-květen\Fotky\Fotky k zařazení\Vojta_Ústecko\053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199" y="1700808"/>
            <a:ext cx="3121152" cy="2340864"/>
          </a:xfrm>
          <a:prstGeom prst="rect">
            <a:avLst/>
          </a:prstGeom>
          <a:noFill/>
        </p:spPr>
      </p:pic>
      <p:pic>
        <p:nvPicPr>
          <p:cNvPr id="75780" name="Picture 4" descr="G:\- EXCHANGER -\MMR_SZ\kontroly\Archiv\Dovýběr - duben-květen\Fotky\Fotky k zařazení\Vojta_Ústecko\053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7" y="4184480"/>
            <a:ext cx="3096344" cy="2322258"/>
          </a:xfrm>
          <a:prstGeom prst="rect">
            <a:avLst/>
          </a:prstGeom>
          <a:noFill/>
        </p:spPr>
      </p:pic>
      <p:pic>
        <p:nvPicPr>
          <p:cNvPr id="75781" name="Picture 5" descr="G:\- EXCHANGER -\MMR_SZ\kontroly\Archiv\Dovýběr - duben-květen\Fotky\Fotky k zařazení\Vojta_Ústecko\054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199" y="4184480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95536" y="4941168"/>
            <a:ext cx="8352928" cy="119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Zde se potvrzují předchozí tvrzení ohledně odlišně struktury SZ v malých, středních a velkých obcích. Tato determinace je značně důležitější, než rozdělení do krajů. V zásadě můžeme říct, že podíl malých / velkých měst v kraji, definuje typologii SZ v oblasti spolehlivěji než cokoliv jiného.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579501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6300192" y="1844824"/>
            <a:ext cx="26642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Největší část SZ v České republice nabízí jen studené nebo ohřívané jídlo.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Prakticky všechny typy SZ kromě restaurací, motorestů a bufetů nemají v nabídce teplá jídla, a pokud ano, tak jen malá část z nich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6048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5580151"/>
            <a:ext cx="8352928" cy="10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cs-C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Klasickou českou kuchyni nabízí 28 % všech stravovacích zařízení na našem území. </a:t>
            </a:r>
            <a:r>
              <a:rPr lang="cs-CZ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první pohled je to překvapivě málo, ale musíme si uvědomit, že klasické restaurace tvoří jen 37 % všech SZ, přičemž určitá část z nich není „českou“ klasikou, ale jedná se o asijské, mexické či ruské restaurace (exotická kuchyně), případně nabízí jiný sortiment než českou klasiku (a je tedy zařazena do kategorie evropská kuchyně). 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míst v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23528" y="4941168"/>
            <a:ext cx="8352928" cy="1761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Zjištěný počet míst ve stravovacích zařízeních v období únor - květen 2014 je 2,12 milionu. Česká republika tedy disponuje více než 2 miliony potenciálních míst ve stravovacích zařízeních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Přitom je nutno v této souvislosti poznamenat, že se jedná o stravovací zařízení, která byla předmětem plošného šetření, tedy bez stravovacích zařízení spojených s ubytováním, tzv. vázaného stravování a provozoven stravování na čerpacích stanicích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9" y="1412776"/>
          <a:ext cx="8568951" cy="3352800"/>
        </p:xfrm>
        <a:graphic>
          <a:graphicData uri="http://schemas.openxmlformats.org/drawingml/2006/table">
            <a:tbl>
              <a:tblPr/>
              <a:tblGrid>
                <a:gridCol w="1440159"/>
                <a:gridCol w="792088"/>
                <a:gridCol w="432048"/>
                <a:gridCol w="792088"/>
                <a:gridCol w="5112568"/>
              </a:tblGrid>
              <a:tr h="103923">
                <a:tc>
                  <a:txBody>
                    <a:bodyPr/>
                    <a:lstStyle/>
                    <a:p>
                      <a:endParaRPr lang="cs-CZ" sz="900" dirty="0">
                        <a:latin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Times New Roman"/>
                          <a:cs typeface="Arial"/>
                        </a:rPr>
                        <a:t>n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Calibri"/>
                          <a:ea typeface="Times New Roman"/>
                          <a:cs typeface="Arial"/>
                        </a:rPr>
                        <a:t>%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i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Arial"/>
                        </a:rPr>
                        <a:t>PRŮMĚR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Arial"/>
                        </a:rPr>
                        <a:t>mapa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Praha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322 970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15,2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57,4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latin typeface="Arial CE"/>
                        <a:ea typeface="Times New Roman"/>
                        <a:cs typeface="Arial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Středočeský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258 089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12,2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52,9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149 290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7,0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51,8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Plzeňský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125 613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5,9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50,3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Karlovarský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53 068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2,5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44,2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Ústecký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140 500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6,6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47,5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Liberecký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80 712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3,8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47,8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Královéhradecký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102 121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4,8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52,7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Pardubický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86 991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4,1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52,5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Vysočina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83 137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3,9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50,5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Jihomoravský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254 100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12,0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59,6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Olomoucký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138 254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6,5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57,9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Zlínský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108 643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5,1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50,9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Moravskoslezský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219 032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10,3</a:t>
                      </a: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i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52,8</a:t>
                      </a: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Celkem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2122520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Arial"/>
                        </a:rPr>
                        <a:t>53,2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680520" cy="30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míst v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23528" y="4980117"/>
            <a:ext cx="8352928" cy="1761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hlediska průměrného počtu míst v zařízení jsou největšími stravovacími zařízeními restaurace (průměr 73,7 místa/SZ) a motoresty (78,4). Nejmenší jsou nikterak překvapivě pevné stánky a bistra (průměr 18,3 resp. 29,8 místa/SZ), ale také vinárny (26,1).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 pevných stánků a bister častěji evidujeme např. jen 1 místo, protože se jedná o zařízení bez možnosti sezení – tedy nabízí jen možnost zakoupení potravin/nápojů a nikoliv možnost sezení.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6047740" cy="366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halfpastawesome.com/wp-content/uploads/2010/03/Pub-Crow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588224" y="1582139"/>
            <a:ext cx="1993593" cy="1368152"/>
          </a:xfrm>
          <a:prstGeom prst="rect">
            <a:avLst/>
          </a:prstGeom>
          <a:noFill/>
        </p:spPr>
      </p:pic>
      <p:pic>
        <p:nvPicPr>
          <p:cNvPr id="15364" name="Picture 4" descr="https://c2.staticflickr.com/8/7006/6639397477_47267e9e8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588224" y="3094307"/>
            <a:ext cx="2016224" cy="134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Velikost odbytové plochy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23528" y="4869160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Celkem se v České republice od února do května 20214 realizuje sledovaný sektor stravování na 2,56 mil. metrů čtverečních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Nejvíce odbytových ploch je v Praze         (367 tisíc m</a:t>
            </a:r>
            <a:r>
              <a:rPr lang="cs-CZ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následuje Středočeský kraj (332 m</a:t>
            </a:r>
            <a:r>
              <a:rPr lang="cs-CZ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a s velkým odstupem Jihomoravský kraj (287 tisíc m</a:t>
            </a:r>
            <a:r>
              <a:rPr lang="cs-CZ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>
              <a:lnSpc>
                <a:spcPts val="2200"/>
              </a:lnSpc>
            </a:pPr>
            <a:endParaRPr lang="cs-CZ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Průměrná velikost stravovacího zařízení v ČR je 67,9 m</a:t>
            </a:r>
            <a:r>
              <a:rPr lang="cs-CZ" sz="1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9552" y="1340769"/>
          <a:ext cx="7920879" cy="3352800"/>
        </p:xfrm>
        <a:graphic>
          <a:graphicData uri="http://schemas.openxmlformats.org/drawingml/2006/table">
            <a:tbl>
              <a:tblPr/>
              <a:tblGrid>
                <a:gridCol w="648072"/>
                <a:gridCol w="914088"/>
                <a:gridCol w="456703"/>
                <a:gridCol w="651095"/>
                <a:gridCol w="5250921"/>
              </a:tblGrid>
              <a:tr h="83550">
                <a:tc>
                  <a:txBody>
                    <a:bodyPr/>
                    <a:lstStyle/>
                    <a:p>
                      <a:endParaRPr lang="cs-CZ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Arial"/>
                        </a:rPr>
                        <a:t>n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>
                          <a:latin typeface="Arial CE"/>
                          <a:ea typeface="Times New Roman"/>
                          <a:cs typeface="Arial"/>
                        </a:rPr>
                        <a:t>%</a:t>
                      </a:r>
                      <a:endParaRPr lang="cs-CZ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b="1" dirty="0">
                          <a:solidFill>
                            <a:srgbClr val="365F91"/>
                          </a:solidFill>
                          <a:latin typeface="Arial CE"/>
                          <a:ea typeface="Times New Roman"/>
                          <a:cs typeface="Arial"/>
                        </a:rPr>
                        <a:t>PRŮMĚR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Arial"/>
                        </a:rPr>
                        <a:t>mapa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PHA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367 756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14,4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74,2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latin typeface="Arial CE"/>
                        <a:ea typeface="Times New Roman"/>
                        <a:cs typeface="Arial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STČ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332 074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13,0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72,1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JČ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186 918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7,3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PLZ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168 868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6,6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71,1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KV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53 283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2,1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ÚST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179 161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65,4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LIB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99 757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3,9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HK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127 711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68,8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PCE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115 445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4,5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71,8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VYS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95 588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3,7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61,6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JM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287 445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11,2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OLO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184 717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7,2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79,3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ZLI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120 245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4,7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 dirty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60,1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98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MSK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242 139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9,5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i="1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60,2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8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Celkem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2 561 107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</a:t>
                      </a:r>
                      <a:endParaRPr lang="cs-C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Arial"/>
                        </a:rPr>
                        <a:t>67,9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4824536" cy="306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Velikost odbytové plochy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23528" y="4956264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Celková velikost odbytových ploch diferenciovaná podle kategorie stravovacích zařízení potvrzuje, že jasně dominantní úlohu zde hrají především restaurace a pivnice. </a:t>
            </a:r>
          </a:p>
          <a:p>
            <a:pPr algn="just">
              <a:lnSpc>
                <a:spcPts val="2200"/>
              </a:lnSpc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Průměrná velikost odbytové plochy kopíruje průměrný počet míst v SZ. Největší jsou motoresty (94,2 m2) a restaurace (89,8 m2). Nejmenší naopak pevné stánky (26,0 m2), cukrárny a vinárny (méně než 40 m2)</a:t>
            </a: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268760"/>
            <a:ext cx="60486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http://static6.businessinsider.com/image/51bb6981ecad041013000000/the-most-beautiful-restaurants-in-13-big-cities-around-amer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516216" y="1412776"/>
            <a:ext cx="2086373" cy="1564780"/>
          </a:xfrm>
          <a:prstGeom prst="rect">
            <a:avLst/>
          </a:prstGeom>
          <a:noFill/>
        </p:spPr>
      </p:pic>
      <p:pic>
        <p:nvPicPr>
          <p:cNvPr id="74756" name="Picture 4" descr="http://www.mojeregio.cz/img_full/CZ7279-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516216" y="3068960"/>
            <a:ext cx="2063552" cy="1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úvod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32" name="Tabulka 31"/>
          <p:cNvGraphicFramePr>
            <a:graphicFrameLocks noGrp="1"/>
          </p:cNvGraphicFramePr>
          <p:nvPr/>
        </p:nvGraphicFramePr>
        <p:xfrm>
          <a:off x="251520" y="1268760"/>
          <a:ext cx="8424937" cy="1706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8192"/>
                <a:gridCol w="6696745"/>
              </a:tblGrid>
              <a:tr h="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Cíl šetření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Provedení jednorázového terénního statistického šetření </a:t>
                      </a:r>
                      <a:r>
                        <a:rPr lang="cs-CZ" sz="2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pevně stojících stravovacích zařízení využitelných pro potřeby účastníků cestovního ruchu na území ČR</a:t>
                      </a:r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Výstupy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Získání základních údajů o provozovnách v sektoru stravovacích zařízení (dále jen SZ). </a:t>
                      </a:r>
                      <a:endParaRPr lang="cs-CZ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Zástupný symbol pro obsah 7"/>
          <p:cNvSpPr txBox="1">
            <a:spLocks/>
          </p:cNvSpPr>
          <p:nvPr/>
        </p:nvSpPr>
        <p:spPr>
          <a:xfrm>
            <a:off x="2123728" y="3068960"/>
            <a:ext cx="4032448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36000" tIns="36000" rIns="36000" bIns="36000" anchor="ctr"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cs-CZ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Počty a teritoriální struktura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Typologie (druh SZ + kuchyně)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cs-CZ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Velikostní</a:t>
            </a:r>
            <a:r>
              <a:rPr kumimoji="0" lang="cs-CZ" b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indikátory SZ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lang="cs-CZ" b="1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Cenová hladina vybraných položek</a:t>
            </a:r>
            <a:endParaRPr kumimoji="0" lang="cs-CZ" b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4" name="Šipka ohnutá nahoru 33"/>
          <p:cNvSpPr/>
          <p:nvPr/>
        </p:nvSpPr>
        <p:spPr>
          <a:xfrm rot="5400000">
            <a:off x="971600" y="2924944"/>
            <a:ext cx="936104" cy="1224136"/>
          </a:xfrm>
          <a:prstGeom prst="bentUpArrow">
            <a:avLst>
              <a:gd name="adj1" fmla="val 32417"/>
              <a:gd name="adj2" fmla="val 25000"/>
              <a:gd name="adj3" fmla="val 25000"/>
            </a:avLst>
          </a:prstGeom>
          <a:solidFill>
            <a:srgbClr val="7DBC4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Tabulka 34"/>
          <p:cNvGraphicFramePr>
            <a:graphicFrameLocks noGrp="1"/>
          </p:cNvGraphicFramePr>
          <p:nvPr/>
        </p:nvGraphicFramePr>
        <p:xfrm>
          <a:off x="251520" y="5140032"/>
          <a:ext cx="8424937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0200"/>
                <a:gridCol w="6624737"/>
              </a:tblGrid>
              <a:tr h="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Provedení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Osobní návštěva tazatelů ve všech SZ,</a:t>
                      </a:r>
                      <a:r>
                        <a:rPr lang="cs-CZ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záznam do papírového dotazníku, následně přepis do on-line aplikace</a:t>
                      </a:r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Harmonogram</a:t>
                      </a:r>
                      <a:endParaRPr lang="cs-CZ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leden</a:t>
                      </a:r>
                      <a:r>
                        <a:rPr lang="cs-CZ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– květen 2014</a:t>
                      </a:r>
                      <a:endParaRPr lang="cs-CZ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http://images.quikbook.com/400x300/mr-c-beverly-hills-los-angeles-restaurant-bar-64-1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228184" y="3068960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Cenová úroveň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131840" y="4902205"/>
            <a:ext cx="5616624" cy="147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Není nijak překvapivé, že nejvyšší cenovou úroveň sledujeme v Praze. V hlavním městě spadá více než polovina (58 %) SZ do kategorie cenově nadprůměrné (1). Naopak nejnižší cenová úroveň je v Ústeckém a na Vysočině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1340768"/>
          <a:ext cx="8568952" cy="3160078"/>
        </p:xfrm>
        <a:graphic>
          <a:graphicData uri="http://schemas.openxmlformats.org/drawingml/2006/table">
            <a:tbl>
              <a:tblPr/>
              <a:tblGrid>
                <a:gridCol w="1368152"/>
                <a:gridCol w="576064"/>
                <a:gridCol w="576064"/>
                <a:gridCol w="560507"/>
                <a:gridCol w="5488165"/>
              </a:tblGrid>
              <a:tr h="173038">
                <a:tc>
                  <a:txBody>
                    <a:bodyPr/>
                    <a:lstStyle/>
                    <a:p>
                      <a:endParaRPr lang="cs-CZ" sz="900" dirty="0">
                        <a:latin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Arial"/>
                        </a:rPr>
                        <a:t>1*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latin typeface="Arial CE"/>
                          <a:ea typeface="Times New Roman"/>
                          <a:cs typeface="Arial"/>
                        </a:rPr>
                        <a:t>mapa</a:t>
                      </a:r>
                      <a:endParaRPr lang="cs-CZ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Praha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58,1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33,4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latin typeface="Arial CE"/>
                        <a:ea typeface="Times New Roman"/>
                        <a:cs typeface="Arial"/>
                      </a:endParaRPr>
                    </a:p>
                  </a:txBody>
                  <a:tcPr marL="42058" marR="42058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Středočeský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11,9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49,2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32,9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Jihočeský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18,3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50,5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31,1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Plzeňský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18,5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44,2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31,7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Karlovarský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18,1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46,8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31,4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Ústecký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8,3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40,9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46,0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Liberecký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15,0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42,4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33,9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Královéhradecký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9,9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43,0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40,8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Pardubický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9,7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46,2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39,0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Vysočina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7,9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40,6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45,5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Jihomoravský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21,2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43,0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28,4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Olomoucký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12,3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47,2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34,9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Zlínský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8,8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47,4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36,3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4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Moravskoslezský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8,1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43,9</a:t>
                      </a:r>
                      <a:endParaRPr lang="cs-CZ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41,7</a:t>
                      </a:r>
                      <a:endParaRPr lang="cs-CZ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58" marR="42058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4509120"/>
            <a:ext cx="41216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1= cenově nadprůměrné SZ, 2 = průměrné SZ, 3= cenově podprůměrné SZ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769276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  uvedené tabulce jsou uvedeny % cenových kategorií v jednotlivých krajích (suma všech SZ v kraji). Mapa znázorňuje cenový index, vypočítaný z cenových kategorií pro jednotlivé kraje (čím vyšší index, tím vyšší ceny). </a:t>
            </a:r>
            <a:endParaRPr lang="cs-CZ" sz="11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3"/>
            <a:ext cx="4557763" cy="28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Cenová úroveň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56176" y="1412777"/>
            <a:ext cx="2808312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Přímo klasickou ukázku statistické závislosti vidíme na příkladu vztahu cenové hladiny SZ a velikostí obce, kde se SZ nachází.</a:t>
            </a: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Zde se potvrzuje hypotéze, že čím větší obec, tím dražší jsou nápoje v SZ. </a:t>
            </a:r>
          </a:p>
          <a:p>
            <a:pPr algn="just">
              <a:lnSpc>
                <a:spcPts val="2200"/>
              </a:lnSpc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Podobná, i když ne tak silná, přesto existující statistická závislost je mezi velikostí SZ (definovanou počtem míst) a cenovou hladinou.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1090"/>
            <a:ext cx="5867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piva 10°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1520" y="5322446"/>
            <a:ext cx="8640960" cy="9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dokreslení cenových úrovní uvádíme ještě zjištěné zastoupení piva 10 stupňů podle rozdělení do krajů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 V grafu jsou navíc uvedena % ze zjištěných nápojů a nejsou tak zohledněny SZ, u kterých jsme druh piva nezaznamenali.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74695"/>
            <a:ext cx="6324346" cy="37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ocemsemluvi.cz/wp-content/uploads/2014/02/piv%C3%AD%C4%8Dk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1772816"/>
            <a:ext cx="1578893" cy="2296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23528" y="1340768"/>
            <a:ext cx="8424936" cy="52565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Celkový počet stravovacích zařízení je dostatečný, odpovídá hustotě rozložení obyvatelstva na našem území. Zároveň existuje značná pestrost, od tradičních restaurací a pivnicí až po různé typy rychlého občerstvení a netradiční stravování.</a:t>
            </a:r>
          </a:p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Dominantní postavení z hlediska počtu, kapacit i velikostí stravovacích zařízení mají největší města, Praha, Brno, Ostrava a Středočeský kraj. Vedoucí roli má přitom jasně Hl. m. Praha. </a:t>
            </a:r>
          </a:p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Pestrost typů stravovacích zařízení je značná. Nejčastějším typem stravovacích zařízení jsou restaurace (37 %) přičemž v nejmenších obcích mají jen o málo menší zastoupení pivnice nebo výčepy. Na druhou stranu v největších městech je nejvíce pizzerií, provozoven rychlého občerstvení a netradičních typů stravovacích zařízení (kavárny, čajovny atd.)</a:t>
            </a:r>
          </a:p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Více než polovina stravovacích zařízení nabízí jen studené nebo ohřívané jídlo. Klasickou českou kuchyni nabízí jen 28 % stravovacích zařízení na celém území ČR.</a:t>
            </a:r>
          </a:p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Průměrný počet míst k sezení v jednom stravovacím zařízení činí 53. To je průměr, celkově pak za celou ČR činí v absolutním počtu počet míst 2,2 mil. Nejvíce míst je v Praze, Středočeském a Jihomoravském kraji, z typů stravovacích zařízení je nejvíce míst v restauracích, více než 1 mil.</a:t>
            </a:r>
          </a:p>
          <a:p>
            <a:pPr marL="182563" indent="-182563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Cenová hladina je jasně nejvyšší v Praze. Zvláštní postavení má KV kraj, kde je sice nejméně SZ, ale zároveň dosti draho.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solidFill>
                  <a:srgbClr val="5AB432"/>
                </a:solidFill>
              </a:rPr>
              <a:t>Připravila společnost ppm factum research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ppm factum research s.r.o.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 Park Nové Butovice / 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Bucharova 1281/2, 158 00  Praha13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Mobil: +420 731 403 626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Tel.: +420 233 111 008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Fax: +420 233 111 002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</a:t>
            </a:r>
            <a:r>
              <a:rPr lang="cs-CZ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factum.cz</a:t>
            </a:r>
            <a:endParaRPr lang="cs-CZ" sz="12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endParaRPr lang="cs-CZ" sz="12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Firma je zapsána v obchodním rejstříku u Městského soudu v Praze, oddíl C, vložka 13338,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datum zápisu: 6. </a:t>
            </a: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ř</a:t>
            </a: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íjna 1992.</a:t>
            </a: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IČO 47121793, DIČ CZ47121793</a:t>
            </a:r>
          </a:p>
          <a:p>
            <a:endParaRPr lang="cs-CZ" sz="1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0" y="3717627"/>
            <a:ext cx="8856663" cy="31403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řešení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23528" y="1124744"/>
            <a:ext cx="7560000" cy="432048"/>
          </a:xfrm>
          <a:prstGeom prst="rect">
            <a:avLst/>
          </a:prstGeom>
          <a:noFill/>
        </p:spPr>
        <p:txBody>
          <a:bodyPr lIns="36000" tIns="0" rIns="36000" bIns="0" anchor="b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Ujasnění metodiky</a:t>
            </a:r>
            <a:endParaRPr kumimoji="0" lang="cs-CZ" sz="2000" b="1" u="none" strike="noStrike" kern="0" cap="none" spc="0" normalizeH="0" baseline="0" noProof="0" dirty="0">
              <a:ln>
                <a:noFill/>
              </a:ln>
              <a:solidFill>
                <a:srgbClr val="7DBC4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23529" y="1628800"/>
          <a:ext cx="6768752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04255"/>
                <a:gridCol w="446449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Vytvoření záznamového archu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Po konzultaci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na statistické skupině jako velmi jednoduchý (nemožnost pozorování….)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Definice SZ</a:t>
                      </a:r>
                      <a:endParaRPr lang="cs-CZ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Velmi problematická část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Nadpis 1"/>
          <p:cNvSpPr txBox="1">
            <a:spLocks/>
          </p:cNvSpPr>
          <p:nvPr/>
        </p:nvSpPr>
        <p:spPr>
          <a:xfrm>
            <a:off x="323528" y="2564904"/>
            <a:ext cx="7560000" cy="432048"/>
          </a:xfrm>
          <a:prstGeom prst="rect">
            <a:avLst/>
          </a:prstGeom>
          <a:noFill/>
        </p:spPr>
        <p:txBody>
          <a:bodyPr lIns="36000" tIns="0" rIns="36000" b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Příprava</a:t>
            </a:r>
            <a:r>
              <a:rPr kumimoji="0" lang="cs-CZ" sz="2000" b="1" u="none" strike="noStrike" kern="0" cap="none" spc="0" normalizeH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terénního šetření</a:t>
            </a:r>
            <a:endParaRPr kumimoji="0" lang="cs-CZ" sz="2000" b="1" u="none" strike="noStrike" kern="0" cap="none" spc="0" normalizeH="0" baseline="0" noProof="0" dirty="0">
              <a:ln>
                <a:noFill/>
              </a:ln>
              <a:solidFill>
                <a:srgbClr val="7DBC4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323529" y="2924944"/>
          <a:ext cx="6840760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46381"/>
                <a:gridCol w="479437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Vytvoření tazatelské sítě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Zkušení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tazatelé, „vhodné“ geografické rozložení, možnosti jezdit autem, 14x krajský supervizor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Rozdělení na oblasti</a:t>
                      </a:r>
                      <a:endParaRPr lang="cs-CZ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Kraje,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ORP, ZSJ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Nadpis 1"/>
          <p:cNvSpPr txBox="1">
            <a:spLocks/>
          </p:cNvSpPr>
          <p:nvPr/>
        </p:nvSpPr>
        <p:spPr>
          <a:xfrm>
            <a:off x="323528" y="3861048"/>
            <a:ext cx="7560000" cy="432048"/>
          </a:xfrm>
          <a:prstGeom prst="rect">
            <a:avLst/>
          </a:prstGeom>
          <a:noFill/>
        </p:spPr>
        <p:txBody>
          <a:bodyPr lIns="36000" tIns="0" rIns="36000" b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Provedení terénního</a:t>
            </a:r>
            <a:r>
              <a:rPr kumimoji="0" lang="cs-CZ" sz="2000" b="1" u="none" strike="noStrike" kern="0" cap="none" spc="0" normalizeH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šetření</a:t>
            </a:r>
            <a:endParaRPr kumimoji="0" lang="cs-CZ" sz="2000" b="1" u="none" strike="noStrike" kern="0" cap="none" spc="0" normalizeH="0" baseline="0" noProof="0" dirty="0">
              <a:ln>
                <a:noFill/>
              </a:ln>
              <a:solidFill>
                <a:srgbClr val="7DBC4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323529" y="4221088"/>
          <a:ext cx="6912768" cy="140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7922"/>
                <a:gridCol w="484484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Terénní šetření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Pohyb tazatelů v přidělené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oblasti (ulice, vesnice, oblasti), monitoring SZ, vyplňování záznamových archů + pořizování fotografií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Kontroly v terénu</a:t>
                      </a:r>
                      <a:endParaRPr lang="cs-CZ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Průběžné kontroly prováděných prací + průběžné kontroly příchozích dat, verifikační sběr dat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Nadpis 1"/>
          <p:cNvSpPr txBox="1">
            <a:spLocks/>
          </p:cNvSpPr>
          <p:nvPr/>
        </p:nvSpPr>
        <p:spPr>
          <a:xfrm>
            <a:off x="323528" y="5664304"/>
            <a:ext cx="7560000" cy="432048"/>
          </a:xfrm>
          <a:prstGeom prst="rect">
            <a:avLst/>
          </a:prstGeom>
          <a:noFill/>
        </p:spPr>
        <p:txBody>
          <a:bodyPr lIns="36000" tIns="0" rIns="36000" b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7DBC4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Příprava databáze</a:t>
            </a:r>
            <a:endParaRPr kumimoji="0" lang="cs-CZ" sz="2000" b="1" u="none" strike="noStrike" kern="0" cap="none" spc="0" normalizeH="0" baseline="0" noProof="0" dirty="0">
              <a:ln>
                <a:noFill/>
              </a:ln>
              <a:solidFill>
                <a:srgbClr val="7DBC4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323529" y="6018232"/>
          <a:ext cx="6912768" cy="579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67922"/>
                <a:gridCol w="484484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Kontroly údajů v databázi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Čištění dat, zkoumání konzistence,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kontroly kontaktních údajů, sledování duplicit, jen „správné“ SZ, fotky, </a:t>
                      </a:r>
                      <a:r>
                        <a:rPr lang="cs-CZ" sz="16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atd</a:t>
                      </a:r>
                      <a:r>
                        <a:rPr lang="cs-CZ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…</a:t>
                      </a:r>
                      <a:endParaRPr lang="cs-CZ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4" descr="https://encrypted-tbn2.gstatic.com/images?q=tbn:ANd9GcRLaOoGIHeDj14sLVbLdVCdzPZ-ATHnMRj7i8uXM_ooC5Xsq02Kp3vEaA-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1412776"/>
            <a:ext cx="1152128" cy="1152128"/>
          </a:xfrm>
          <a:prstGeom prst="rect">
            <a:avLst/>
          </a:prstGeom>
          <a:noFill/>
        </p:spPr>
      </p:pic>
      <p:pic>
        <p:nvPicPr>
          <p:cNvPr id="21" name="Obrázek 20" descr="Přehled tazatelů ČR_A3.pn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3439" y="2781588"/>
            <a:ext cx="1425025" cy="100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8" name="Picture 8" descr="http://www.togetherwepass.co.za/wp-content/uploads/2013/11/INF3703-INF303D-Databases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5"/>
            <a:ext cx="1368152" cy="899560"/>
          </a:xfrm>
          <a:prstGeom prst="rect">
            <a:avLst/>
          </a:prstGeom>
          <a:noFill/>
        </p:spPr>
      </p:pic>
      <p:pic>
        <p:nvPicPr>
          <p:cNvPr id="5130" name="Picture 10" descr="http://www.dypadvisors.com/blog/wp-content/uploads/2010/11/Buyer-as-observer-300pxl-96dpi1-215x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8344" y="4077072"/>
            <a:ext cx="928903" cy="1296144"/>
          </a:xfrm>
          <a:prstGeom prst="rect">
            <a:avLst/>
          </a:prstGeom>
          <a:noFill/>
        </p:spPr>
      </p:pic>
      <p:sp>
        <p:nvSpPr>
          <p:cNvPr id="29" name="Šipka doprava se zářezem 28"/>
          <p:cNvSpPr/>
          <p:nvPr/>
        </p:nvSpPr>
        <p:spPr>
          <a:xfrm rot="5400000">
            <a:off x="-2034480" y="3519264"/>
            <a:ext cx="4464496" cy="25152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Časový harmonogram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2" name="Tabulka 31"/>
          <p:cNvGraphicFramePr>
            <a:graphicFrameLocks noGrp="1"/>
          </p:cNvGraphicFramePr>
          <p:nvPr/>
        </p:nvGraphicFramePr>
        <p:xfrm>
          <a:off x="971600" y="1412776"/>
          <a:ext cx="7488831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36170"/>
                <a:gridCol w="5952661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Fáze A)</a:t>
                      </a:r>
                      <a:r>
                        <a:rPr lang="cs-CZ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Příprava projektu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Prosinec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2013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Statistická skupina, příprava záznamového archu, ujasnění metodiky, konzultace se zadavatelem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Leden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Příprava tazatelské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sítě, rozdělení ČR na oblasti podle působnosti tazatelů a podle předpokládané hustoty SZ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971600" y="2996952"/>
          <a:ext cx="7488831" cy="2103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12041"/>
                <a:gridCol w="557679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Fáze B)</a:t>
                      </a:r>
                      <a:r>
                        <a:rPr lang="cs-CZ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Terénní sběr dat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Únor-Březen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Provedení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základního sběru dat (hlavní fáze)</a:t>
                      </a:r>
                    </a:p>
                    <a:p>
                      <a:pPr algn="just"/>
                      <a:r>
                        <a:rPr lang="cs-CZ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Průběžné kontroly práce tazatelů (konzistence + terén)</a:t>
                      </a:r>
                      <a:endParaRPr lang="cs-CZ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Duben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Provedení 1. vlny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dovýběru (primární dovýběr)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Průběžné kontroly práce tazatelů (konzistence + terén)</a:t>
                      </a:r>
                      <a:endParaRPr lang="cs-CZ" sz="1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Květen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Provedení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 2. vlny dovýběru (kompletní dovýběr)</a:t>
                      </a:r>
                    </a:p>
                    <a:p>
                      <a:pPr algn="just"/>
                      <a:r>
                        <a:rPr lang="cs-CZ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Verifikační sběr dat</a:t>
                      </a:r>
                      <a:endParaRPr lang="cs-CZ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971600" y="5157192"/>
          <a:ext cx="7488832" cy="1280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12041"/>
                <a:gridCol w="5576791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Fáze C)</a:t>
                      </a:r>
                      <a:r>
                        <a:rPr lang="cs-CZ" sz="1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Čištění databáze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Květen 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Čištění databáze I. </a:t>
                      </a:r>
                      <a:r>
                        <a:rPr lang="cs-CZ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Kontrola komplexnosti údajů, duplicity, fotky, GPS </a:t>
                      </a:r>
                      <a:endParaRPr lang="cs-CZ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Červen 2014</a:t>
                      </a:r>
                      <a:endParaRPr lang="cs-CZ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Čištění databáze II. </a:t>
                      </a:r>
                      <a:r>
                        <a:rPr lang="cs-CZ" sz="1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Logické kontroly, kontrola kontaktních údajů</a:t>
                      </a:r>
                      <a:endParaRPr lang="cs-CZ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179512" y="1484784"/>
            <a:ext cx="5256584" cy="2232248"/>
          </a:xfrm>
          <a:prstGeom prst="rect">
            <a:avLst/>
          </a:prstGeom>
          <a:noFill/>
        </p:spPr>
        <p:txBody>
          <a:bodyPr lIns="36000" tIns="0" rIns="36000" bIns="0" anchor="t" anchorCtr="0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Záznamové archy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Definice SZ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Instrukce k dotazování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Průvodní dopis od MMR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000" b="1" kern="0" dirty="0" smtClean="0">
              <a:solidFill>
                <a:srgbClr val="5AB43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000" b="1" kern="0" dirty="0" smtClean="0">
              <a:solidFill>
                <a:srgbClr val="5AB432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265113" marR="0" lvl="0" indent="-173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265113" marR="0" lvl="0" indent="-173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Šipka dolů 17"/>
          <p:cNvSpPr/>
          <p:nvPr/>
        </p:nvSpPr>
        <p:spPr>
          <a:xfrm rot="16200000">
            <a:off x="3563888" y="620688"/>
            <a:ext cx="360040" cy="1944216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79512" y="404664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Materiály terénnímu sběru dat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266" y="1334074"/>
            <a:ext cx="3602174" cy="54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Jak interpretovat údaje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výzvy šetření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1" y="1361296"/>
          <a:ext cx="8496943" cy="3291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92575"/>
                <a:gridCol w="5604368"/>
              </a:tblGrid>
              <a:tr h="143435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+mn-cs"/>
                        </a:rPr>
                        <a:t>Nejistý počet finálně vyšetřených SZ</a:t>
                      </a:r>
                      <a:endParaRPr lang="cs-CZ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+mn-cs"/>
                        </a:rPr>
                        <a:t>Pro agenturu to znamenalo obtížné vypočítání výše tazatelské odměny a také obtížný odhad objemu práce na 1 tazatele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50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+mn-cs"/>
                        </a:rPr>
                        <a:t>Velmi krátký čas na přípravu a realizaci projektu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+mn-cs"/>
                        </a:rPr>
                        <a:t>Na přípravu takto náročného šetření jsme měli pouze 1 měsíc a na základní sběr dat pak měsíce 3. V zásadě to znamenalo, že měsíčně jsme museli najít a vyšetřit okolo 14.000 SZ. Tedy minimálně 450 SZ / den</a:t>
                      </a:r>
                      <a:r>
                        <a:rPr lang="cs-CZ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+mn-cs"/>
                        </a:rPr>
                        <a:t> (problém město x vesnice)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38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+mn-cs"/>
                        </a:rPr>
                        <a:t>Značná regionální roztříštěnost SZ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+mn-cs"/>
                        </a:rPr>
                        <a:t>Nebylo možné některé oblasti preferovat, dát jim větší či nižší váhu, stejně jako u sčítání HUZ a IUZ, protože SZ se vyskytují opravdu všude.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2467" name="Picture 3" descr="http://windowssupportnow.com/wp-content/uploads/2012/09/icon_problem_m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4725144"/>
            <a:ext cx="2088232" cy="2088232"/>
          </a:xfrm>
          <a:prstGeom prst="rect">
            <a:avLst/>
          </a:prstGeom>
          <a:noFill/>
        </p:spPr>
      </p:pic>
      <p:pic>
        <p:nvPicPr>
          <p:cNvPr id="62469" name="Picture 5" descr="http://www.colourbox.com/preview/4938166-745718-white-man-establishes-an-exclamation-mar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472514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404664"/>
            <a:ext cx="7560000" cy="720080"/>
          </a:xfrm>
        </p:spPr>
        <p:txBody>
          <a:bodyPr/>
          <a:lstStyle/>
          <a:p>
            <a:r>
              <a:rPr lang="cs-CZ" sz="2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SZ</a:t>
            </a:r>
            <a:endParaRPr lang="cs-CZ" sz="24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 </a:t>
            </a:r>
            <a:fld id="{4CFAC9CE-D0B9-4980-BA70-A38C6B6255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1" y="1448192"/>
          <a:ext cx="8496943" cy="1188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92575"/>
                <a:gridCol w="5604368"/>
              </a:tblGrid>
              <a:tr h="143435">
                <a:tc>
                  <a:txBody>
                    <a:bodyPr/>
                    <a:lstStyle/>
                    <a:p>
                      <a:pPr lvl="0"/>
                      <a:r>
                        <a:rPr lang="cs-CZ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Komplikovaná definice SZ:</a:t>
                      </a:r>
                      <a:endParaRPr lang="cs-CZ" sz="18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4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Složitá definice SZ, co tam patří a co nikoli zapříčinila, že si tazatelé často nevěděli rady  a volali supervizorům/pracovníkům centrály ppm </a:t>
                      </a:r>
                      <a:r>
                        <a:rPr lang="cs-CZ" sz="1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factum</a:t>
                      </a:r>
                      <a:r>
                        <a:rPr lang="cs-CZ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zda to konkrétní SZ sčítat či nikoliv. </a:t>
                      </a:r>
                      <a:endParaRPr lang="cs-CZ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ástupný symbol pro obsah 7"/>
          <p:cNvSpPr txBox="1">
            <a:spLocks/>
          </p:cNvSpPr>
          <p:nvPr/>
        </p:nvSpPr>
        <p:spPr>
          <a:xfrm>
            <a:off x="467544" y="299695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Tam, kde Vám dají alespoň točené pivo nebo párek v</a:t>
            </a: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rgbClr val="0066CC"/>
                </a:solidFill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rohlíku, nemůžete s provozovnou odjet a také se do provozovny máte šanci zdarma dostat. </a:t>
            </a:r>
            <a:r>
              <a:rPr lang="cs-CZ" sz="1200" b="1" dirty="0" smtClean="0">
                <a:solidFill>
                  <a:srgbClr val="0066CC"/>
                </a:solidFill>
                <a:latin typeface="Calibri" pitchFamily="34" charset="0"/>
                <a:cs typeface="Calibri" pitchFamily="34" charset="0"/>
              </a:rPr>
              <a:t>Musí být nabízena jídla / nápoje k „okamžité“, rychlé spotřebě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200" i="1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Zástupný symbol pro obsah 7"/>
          <p:cNvSpPr txBox="1">
            <a:spLocks/>
          </p:cNvSpPr>
          <p:nvPr/>
        </p:nvSpPr>
        <p:spPr>
          <a:xfrm>
            <a:off x="467544" y="3645024"/>
            <a:ext cx="3312368" cy="30243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36000" rIns="108000" bIns="36000"/>
          <a:lstStyle/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Ne,</a:t>
            </a: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když je tam zároveň ubytování </a:t>
            </a:r>
            <a:r>
              <a:rPr kumimoji="0" lang="cs-CZ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(hotel, penzion, ubytovna…)</a:t>
            </a:r>
          </a:p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 tam kde se platí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(plavecké stadiony, zpoplatněná sportoviště…)</a:t>
            </a:r>
          </a:p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 tam kde musíte být „členem“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(k</a:t>
            </a:r>
            <a:r>
              <a:rPr kumimoji="0" lang="cs-CZ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asina, soukromé kluby…)</a:t>
            </a:r>
          </a:p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 jídelny a pulty v hypermarketech když mají stejný název jako obchod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(Globus, </a:t>
            </a:r>
            <a:r>
              <a:rPr lang="cs-CZ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Baumax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IKEA…)</a:t>
            </a:r>
            <a:endParaRPr kumimoji="0" lang="cs-CZ" sz="12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 mobilní stánky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(na kolech, přívěsy…)</a:t>
            </a:r>
          </a:p>
          <a:p>
            <a:pPr marL="182563" marR="0" lvl="0" indent="-182563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 stánky na 1 akci </a:t>
            </a:r>
            <a:r>
              <a:rPr kumimoji="0" lang="cs-CZ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(jarmarky, tržiště…)</a:t>
            </a:r>
          </a:p>
          <a:p>
            <a:pPr marL="182563" indent="-182563" algn="just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 na čerpacích stanicích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(ale motoresty „vedle“ ano!)</a:t>
            </a:r>
          </a:p>
          <a:p>
            <a:pPr marL="182563" lvl="0" indent="-182563" algn="just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Ne v institucích </a:t>
            </a:r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(knihovny, školy, kantýny ve firmách, úřady…)</a:t>
            </a:r>
            <a:endParaRPr kumimoji="0" lang="cs-CZ" sz="12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3995936" y="4581128"/>
            <a:ext cx="4608512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36000" rIns="108000" bIns="36000"/>
          <a:lstStyle/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Ano provozovnám</a:t>
            </a:r>
            <a:r>
              <a:rPr kumimoji="0" lang="cs-CZ" sz="1200" b="1" i="0" u="none" strike="noStrike" kern="1200" cap="none" spc="0" normalizeH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v nákupních centrech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 nákupních centrech </a:t>
            </a:r>
            <a:r>
              <a:rPr kumimoji="0" lang="cs-CZ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(odhad počtu míst </a:t>
            </a:r>
            <a:r>
              <a:rPr kumimoji="0" lang="cs-CZ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atd</a:t>
            </a:r>
            <a:r>
              <a:rPr kumimoji="0" lang="cs-CZ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…)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cs-CZ" sz="1200" b="1" dirty="0" smtClean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Ano v hernách, kasinech apod</a:t>
            </a:r>
            <a:r>
              <a:rPr lang="cs-CZ" sz="1200" dirty="0" smtClean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. – pozor na vlastní bezpečnost!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Ano v rekreačních oblastech a objektech</a:t>
            </a:r>
            <a:r>
              <a:rPr kumimoji="0" lang="cs-CZ" sz="1200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pokud nemají</a:t>
            </a:r>
            <a:r>
              <a:rPr kumimoji="0" lang="cs-CZ" sz="1200" u="none" strike="noStrike" kern="1200" cap="none" spc="0" normalizeH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zároveň ubytování</a:t>
            </a:r>
          </a:p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5AB43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cs-CZ" sz="1200" b="1" u="none" strike="noStrike" kern="1200" cap="none" spc="0" normalizeH="0" baseline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Ano, i přestože je</a:t>
            </a:r>
            <a:r>
              <a:rPr kumimoji="0" lang="cs-CZ" sz="1200" b="1" u="none" strike="noStrike" kern="1200" cap="none" spc="0" normalizeH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to sezonní zařízení </a:t>
            </a:r>
            <a:r>
              <a:rPr kumimoji="0" lang="cs-CZ" sz="1200" u="none" strike="noStrike" kern="1200" cap="none" spc="0" normalizeH="0" noProof="0" dirty="0" smtClean="0">
                <a:ln>
                  <a:noFill/>
                </a:ln>
                <a:solidFill>
                  <a:srgbClr val="5AB43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(pak jen zaznamenat, to co půjde)</a:t>
            </a:r>
          </a:p>
          <a:p>
            <a:pPr marL="182563" indent="-182563" algn="just">
              <a:spcBef>
                <a:spcPts val="600"/>
              </a:spcBef>
              <a:buClr>
                <a:srgbClr val="5AB432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200" b="1" dirty="0" smtClean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Ano, i přestože má SZ omezenou otevírací dobu </a:t>
            </a:r>
            <a:r>
              <a:rPr lang="cs-CZ" sz="1200" dirty="0" smtClean="0">
                <a:solidFill>
                  <a:srgbClr val="5AB432"/>
                </a:solidFill>
                <a:latin typeface="Calibri" pitchFamily="34" charset="0"/>
                <a:cs typeface="Calibri" pitchFamily="34" charset="0"/>
              </a:rPr>
              <a:t>(jen v poledne, jen v pátek, jen na jaře….)</a:t>
            </a:r>
            <a:endParaRPr kumimoji="0" lang="cs-CZ" sz="1200" u="none" strike="noStrike" kern="1200" cap="none" spc="0" normalizeH="0" noProof="0" dirty="0" smtClean="0">
              <a:ln>
                <a:noFill/>
              </a:ln>
              <a:solidFill>
                <a:srgbClr val="5AB43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3995936" y="3645024"/>
            <a:ext cx="4608512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108000" tIns="36000" rIns="108000" bIns="36000"/>
          <a:lstStyle/>
          <a:p>
            <a:pPr lvl="0" algn="just">
              <a:spcBef>
                <a:spcPts val="600"/>
              </a:spcBef>
              <a:buClr>
                <a:schemeClr val="accent1"/>
              </a:buClr>
              <a:buSzPct val="100000"/>
              <a:defRPr/>
            </a:pP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Restaurace (hostinec, hospoda, pohostinství),Bufet  (jídelna – se samoobsluhou), Motorest (bez ubytování), Pizzerie, </a:t>
            </a:r>
            <a:r>
              <a:rPr lang="cs-CZ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Bistro, Pevný stánek, Denní bar, Noční bar, Kavárna, Cukrárna, Čajovna, Pivnice, Vinárna (vinný sklípek), Herna (volný vstup)</a:t>
            </a:r>
            <a:endParaRPr kumimoji="0" lang="cs-CZ" sz="12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83568" y="3429000"/>
            <a:ext cx="2016224" cy="216024"/>
          </a:xfrm>
          <a:prstGeom prst="rect">
            <a:avLst/>
          </a:prstGeom>
          <a:noFill/>
        </p:spPr>
        <p:txBody>
          <a:bodyPr lIns="36000" tIns="0" rIns="36000" bIns="0" anchor="b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NE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508104" y="3429000"/>
            <a:ext cx="2016224" cy="216024"/>
          </a:xfrm>
          <a:prstGeom prst="rect">
            <a:avLst/>
          </a:prstGeom>
          <a:noFill/>
        </p:spPr>
        <p:txBody>
          <a:bodyPr lIns="36000" tIns="0" rIns="36000" bIns="0" anchor="b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0" dirty="0" smtClean="0">
                <a:solidFill>
                  <a:srgbClr val="5AB432"/>
                </a:solidFill>
                <a:latin typeface="Calibri" pitchFamily="34" charset="0"/>
                <a:ea typeface="+mj-ea"/>
                <a:cs typeface="Calibri" pitchFamily="34" charset="0"/>
              </a:rPr>
              <a:t>ANO</a:t>
            </a:r>
            <a:endParaRPr kumimoji="0" lang="cs-CZ" sz="1200" b="1" i="0" u="none" strike="noStrike" kern="0" cap="none" spc="0" normalizeH="0" baseline="0" noProof="0" dirty="0">
              <a:ln>
                <a:noFill/>
              </a:ln>
              <a:solidFill>
                <a:srgbClr val="5AB43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cxnSp>
        <p:nvCxnSpPr>
          <p:cNvPr id="16" name="Přímá spojovací šipka 15"/>
          <p:cNvCxnSpPr>
            <a:stCxn id="17" idx="4"/>
          </p:cNvCxnSpPr>
          <p:nvPr/>
        </p:nvCxnSpPr>
        <p:spPr>
          <a:xfrm>
            <a:off x="2303748" y="2276872"/>
            <a:ext cx="108012" cy="72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1691680" y="1772816"/>
            <a:ext cx="1224136" cy="5040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nabíd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7184</TotalTime>
  <Words>2861</Words>
  <Application>Microsoft Office PowerPoint</Application>
  <PresentationFormat>Předvádění na obrazovce (4:3)</PresentationFormat>
  <Paragraphs>596</Paragraphs>
  <Slides>34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nabídka</vt:lpstr>
      <vt:lpstr>Rastrový obrázek</vt:lpstr>
      <vt:lpstr>Snímek 1</vt:lpstr>
      <vt:lpstr>Snímek 2</vt:lpstr>
      <vt:lpstr>Metodický úvod</vt:lpstr>
      <vt:lpstr>Postup řešení</vt:lpstr>
      <vt:lpstr>Časový harmonogram</vt:lpstr>
      <vt:lpstr>Snímek 6</vt:lpstr>
      <vt:lpstr>Snímek 7</vt:lpstr>
      <vt:lpstr>Organizační výzvy šetření</vt:lpstr>
      <vt:lpstr>Definice SZ</vt:lpstr>
      <vt:lpstr>Problém sezonnosti + vesnic</vt:lpstr>
      <vt:lpstr>Problém vysoké fluktuace SZ</vt:lpstr>
      <vt:lpstr>Kompletnost údajů</vt:lpstr>
      <vt:lpstr>Snímek 13</vt:lpstr>
      <vt:lpstr>Kontrolní šetření</vt:lpstr>
      <vt:lpstr>Kontrolní šetření</vt:lpstr>
      <vt:lpstr>Kontrolní šetření</vt:lpstr>
      <vt:lpstr>Návrhy na řešení</vt:lpstr>
      <vt:lpstr>Snímek 18</vt:lpstr>
      <vt:lpstr>Počty a teritoriální struktura SZ</vt:lpstr>
      <vt:lpstr>Počty a teritoriální struktura SZ</vt:lpstr>
      <vt:lpstr>Mapa rozložení SZ v ČR</vt:lpstr>
      <vt:lpstr>Typologie SZ</vt:lpstr>
      <vt:lpstr>Typologie SZ</vt:lpstr>
      <vt:lpstr>Typologie SZ</vt:lpstr>
      <vt:lpstr>Typologie SZ</vt:lpstr>
      <vt:lpstr>Počet míst v SZ</vt:lpstr>
      <vt:lpstr>Počet míst v SZ</vt:lpstr>
      <vt:lpstr>Velikost odbytové plochy</vt:lpstr>
      <vt:lpstr>Velikost odbytové plochy</vt:lpstr>
      <vt:lpstr>Cenová úroveň</vt:lpstr>
      <vt:lpstr>Cenová úroveň</vt:lpstr>
      <vt:lpstr>Druhy piva 10°</vt:lpstr>
      <vt:lpstr>Shrnutí</vt:lpstr>
      <vt:lpstr>Snímek 34</vt:lpstr>
    </vt:vector>
  </TitlesOfParts>
  <Company>ppmfactum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Vendula Travnickova</dc:creator>
  <cp:lastModifiedBy>Knobloch</cp:lastModifiedBy>
  <cp:revision>734</cp:revision>
  <dcterms:created xsi:type="dcterms:W3CDTF">2013-04-11T08:37:23Z</dcterms:created>
  <dcterms:modified xsi:type="dcterms:W3CDTF">2014-06-24T12:56:51Z</dcterms:modified>
</cp:coreProperties>
</file>