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63" r:id="rId6"/>
    <p:sldId id="265" r:id="rId7"/>
    <p:sldId id="266" r:id="rId8"/>
    <p:sldId id="262" r:id="rId9"/>
    <p:sldId id="260" r:id="rId10"/>
    <p:sldId id="257" r:id="rId11"/>
    <p:sldId id="268" r:id="rId12"/>
    <p:sldId id="271" r:id="rId13"/>
    <p:sldId id="272" r:id="rId14"/>
    <p:sldId id="325" r:id="rId15"/>
    <p:sldId id="267" r:id="rId16"/>
    <p:sldId id="275" r:id="rId17"/>
    <p:sldId id="273" r:id="rId18"/>
    <p:sldId id="274" r:id="rId19"/>
    <p:sldId id="324" r:id="rId20"/>
    <p:sldId id="264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A6"/>
    <a:srgbClr val="0089CF"/>
    <a:srgbClr val="FDB813"/>
    <a:srgbClr val="F5821F"/>
    <a:srgbClr val="00A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3D6-94A1-4104-8605-F2EE07A4A92D}" type="datetimeFigureOut">
              <a:rPr lang="cs-CZ" smtClean="0"/>
              <a:t>24.11.2022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B548F-15CD-4A7A-94C7-7AD3A6A35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373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9B32C-81FB-42C3-A009-D4650ECD5696}" type="datetimeFigureOut">
              <a:rPr lang="cs-CZ" smtClean="0"/>
              <a:t>24.11.2022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E4F17-70F8-4F77-B10D-DB059F9181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10636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592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ZADAVATELE SE MŮŽE NAHRADIT UVEŘEJNĚNÍ STROJOVÉHO ÚDAJE</a:t>
            </a:r>
          </a:p>
          <a:p>
            <a:r>
              <a:rPr lang="cs-CZ" dirty="0"/>
              <a:t>NEADEKVÁTNOST PŘEDOPKLÁDANÉ Hodnoty – JEDEN 1 000 000 A DRUHÝ 5 000 000 U STEJNÉHO PŘEDMĚTU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9261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332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ZADAVATELE SE MŮŽE NAHRADIT UVEŘEJNĚNÍ STROJOVÉHO ÚDAJE</a:t>
            </a:r>
          </a:p>
          <a:p>
            <a:r>
              <a:rPr lang="cs-CZ" dirty="0"/>
              <a:t>NEADEKVÁTNOST PŘEDOPKLÁDANÉ Hodnoty – JEDEN 1 000 000 A DRUHÝ 5 000 000 U STEJNÉHO PŘEDMĚTU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387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6CC0-6A6B-403D-8F23-198E28499EC6}" type="datetime1">
              <a:rPr lang="cs-CZ" smtClean="0"/>
              <a:t>24.11.2022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93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FA79-8AE0-4749-8BEB-A6095CD6C302}" type="datetime1">
              <a:rPr lang="cs-CZ" smtClean="0"/>
              <a:t>24.11.2022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76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1427-E797-4E0D-98F6-18B55807E55F}" type="datetime1">
              <a:rPr lang="cs-CZ" smtClean="0"/>
              <a:t>24.11.2022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05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F499-AC2D-4761-9A50-3EC3F6AE43FF}" type="datetime1">
              <a:rPr lang="cs-CZ" smtClean="0"/>
              <a:t>24.11.2022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46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3E48-E845-4850-A30D-06AC756F0D25}" type="datetime1">
              <a:rPr lang="cs-CZ" smtClean="0"/>
              <a:t>24.11.2022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5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9844-65E7-4154-90C5-1D9355B65682}" type="datetime1">
              <a:rPr lang="cs-CZ" smtClean="0"/>
              <a:t>24.11.2022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24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00BD-EA61-4C65-8AE8-81D05E350B07}" type="datetime1">
              <a:rPr lang="cs-CZ" smtClean="0"/>
              <a:t>24.11.2022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75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0A91-2ADD-4A98-8BAF-FE70D4E0386F}" type="datetime1">
              <a:rPr lang="cs-CZ" smtClean="0"/>
              <a:t>24.11.2022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78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E830-F088-4056-85D8-60693AD90B2C}" type="datetime1">
              <a:rPr lang="cs-CZ" smtClean="0"/>
              <a:t>24.11.2022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9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FF77-D4C2-4C59-81BF-EB095ECE37C1}" type="datetime1">
              <a:rPr lang="cs-CZ" smtClean="0"/>
              <a:t>24.11.2022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9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6A21-A3E5-4264-8FEE-A4986F209855}" type="datetime1">
              <a:rPr lang="cs-CZ" smtClean="0"/>
              <a:t>24.11.2022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01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5564-E57E-413E-9652-70FAC4F3B2B8}" type="datetime1">
              <a:rPr lang="cs-CZ" smtClean="0"/>
              <a:t>24.11.2022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41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mailto:ales.havranek@mmr.cz" TargetMode="External"/><Relationship Id="rId3" Type="http://schemas.openxmlformats.org/officeDocument/2006/relationships/hyperlink" Target="http://www.vestnikverejnychzakazek.cz/" TargetMode="External"/><Relationship Id="rId7" Type="http://schemas.openxmlformats.org/officeDocument/2006/relationships/hyperlink" Target="http://www.portal-vz.cz/" TargetMode="External"/><Relationship Id="rId2" Type="http://schemas.openxmlformats.org/officeDocument/2006/relationships/hyperlink" Target="http://www.mmr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kd.nipez.cz/" TargetMode="External"/><Relationship Id="rId5" Type="http://schemas.openxmlformats.org/officeDocument/2006/relationships/hyperlink" Target="http://www.isvz.cz/" TargetMode="External"/><Relationship Id="rId4" Type="http://schemas.openxmlformats.org/officeDocument/2006/relationships/hyperlink" Target="https://nen.nipez.cz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45844" y="1581150"/>
            <a:ext cx="7779920" cy="4381499"/>
          </a:xfrm>
        </p:spPr>
        <p:txBody>
          <a:bodyPr>
            <a:normAutofit fontScale="90000"/>
          </a:bodyPr>
          <a:lstStyle/>
          <a:p>
            <a:pPr algn="l"/>
            <a:r>
              <a:rPr lang="cs-CZ" sz="4000" cap="all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Jak mohou data efektivně pomáhat při zadávání </a:t>
            </a:r>
            <a:r>
              <a:rPr lang="cs-CZ" sz="4000" cap="all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veřejných zakázek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					     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					</a:t>
            </a:r>
            <a:r>
              <a:rPr lang="cs-CZ" sz="24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24. listopadu 2022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endParaRPr lang="da-DK" sz="4000" dirty="0">
              <a:solidFill>
                <a:srgbClr val="0054A6"/>
              </a:solidFill>
              <a:latin typeface="Cy" panose="02000000000000000000" pitchFamily="50" charset="0"/>
              <a:ea typeface="+mn-ea"/>
              <a:cs typeface="+mn-cs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79" y="6583"/>
            <a:ext cx="2880711" cy="684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4788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15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519E01CA-D025-4982-9089-22DCD083F20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6551" y="643467"/>
            <a:ext cx="7378897" cy="5571066"/>
          </a:xfrm>
          <a:prstGeom prst="rect">
            <a:avLst/>
          </a:prstGeom>
          <a:noFill/>
        </p:spPr>
      </p:pic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8557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OD EX POST K EX ANTE</a:t>
            </a:r>
            <a:endParaRPr lang="cs-CZ" sz="5400" b="1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344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962526"/>
            <a:ext cx="10515600" cy="4469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SOUČASNOST</a:t>
            </a:r>
          </a:p>
          <a:p>
            <a:pPr marL="342900" indent="-342900"/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Data jsou primárně ze zadaných veřejných zakázek</a:t>
            </a:r>
          </a:p>
          <a:p>
            <a:pPr marL="342900" indent="-342900"/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Nepomáhají zadavateli před zahájením veřejné zakázky</a:t>
            </a:r>
          </a:p>
          <a:p>
            <a:pPr marL="342900" indent="-342900"/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Výstupy nejsou zacílené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54A6"/>
                </a:solidFill>
                <a:latin typeface="Cy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BUDOUCNOST</a:t>
            </a:r>
          </a:p>
          <a:p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Trendové sestavy</a:t>
            </a:r>
          </a:p>
          <a:p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Podpora zadavatele při plánování veřejné zakázky</a:t>
            </a:r>
          </a:p>
          <a:p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Zacílení sestav na uživatele – zadavatel, dodavatel, kontrolní orgány apod.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4888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ZADAVATEL</a:t>
            </a:r>
            <a:endParaRPr lang="cs-CZ" sz="3600" dirty="0">
              <a:solidFill>
                <a:srgbClr val="0054A6"/>
              </a:solidFill>
              <a:latin typeface="Cy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Předmět vs Způsobilost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Předpokládaná hodnota vs Předmět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Hodnotící kritéria vs Předmět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Určení vhodného smluvního vztahu</a:t>
            </a: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8890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DODAVATEL</a:t>
            </a:r>
            <a:endParaRPr lang="cs-CZ" sz="3600" dirty="0">
              <a:solidFill>
                <a:srgbClr val="0054A6"/>
              </a:solidFill>
              <a:latin typeface="Cy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Předměty veřejných zakázek daného zadavatele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Odhad pravděpodobnosti uzavření smlouvy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Konkurence na nabídkové straně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Informace o změnách závazku u daného zadavatele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Podíl veřejných zakázek zrušených (ÚOHS)</a:t>
            </a:r>
          </a:p>
          <a:p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3255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KONTROLNÍ ORGÁNY</a:t>
            </a:r>
            <a:endParaRPr lang="cs-CZ" sz="3600" b="1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</a:pP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Bid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rigging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Důvody rušení zadávacích řízení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Informace o změnách závazku u daného zadavatele</a:t>
            </a:r>
          </a:p>
          <a:p>
            <a:pPr marL="342900" indent="-342900">
              <a:spcAft>
                <a:spcPts val="12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Předpokládaná hodnota vs Předmět</a:t>
            </a: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4957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Zástupný symbol pro obsah 1"/>
          <p:cNvSpPr>
            <a:spLocks noGrp="1"/>
          </p:cNvSpPr>
          <p:nvPr>
            <p:ph idx="4294967295"/>
          </p:nvPr>
        </p:nvSpPr>
        <p:spPr bwMode="auto">
          <a:xfrm>
            <a:off x="1775520" y="2276872"/>
            <a:ext cx="8784976" cy="43924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Ministerstvo pro místní rozvoj: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2"/>
              </a:rPr>
              <a:t>www.mmr.cz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Věstník veřejných zakázek: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3"/>
              </a:rPr>
              <a:t>www.vestnikverejnychzakazek.cz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elektronický nástroj - 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4"/>
              </a:rPr>
              <a:t>https://nen.nipez.cz/</a:t>
            </a: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Informační systém o veřejných zakázkách: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5"/>
              </a:rPr>
              <a:t>www.isvz.cz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Seznam kvalifikovaných dodavatelů – 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6"/>
              </a:rPr>
              <a:t>https://skd.nipez.cz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</a:t>
            </a: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Portál o veřejných zakázkách: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7"/>
              </a:rPr>
              <a:t>www.portal-vz.cz</a:t>
            </a: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Clr>
                <a:srgbClr val="000099"/>
              </a:buClr>
              <a:buFont typeface="Arial" charset="0"/>
              <a:buChar char="&gt;"/>
              <a:defRPr/>
            </a:pPr>
            <a:endParaRPr lang="cs-CZ" sz="2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  <a:defRPr/>
            </a:pPr>
            <a:r>
              <a:rPr lang="cs-CZ" altLang="cs-CZ" sz="2000" b="1" kern="0" dirty="0">
                <a:solidFill>
                  <a:srgbClr val="0054A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Aleš Havránek</a:t>
            </a:r>
          </a:p>
          <a:p>
            <a:pPr marL="0" indent="0" algn="r">
              <a:buNone/>
              <a:defRPr/>
            </a:pPr>
            <a:r>
              <a:rPr lang="cs-CZ" alt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8"/>
              </a:rPr>
              <a:t>ales.havranek@mmr.cz</a:t>
            </a:r>
            <a:endParaRPr lang="cs-CZ" alt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  <a:defRPr/>
            </a:pPr>
            <a:r>
              <a:rPr lang="cs-CZ" alt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Oddělení NIPEZ</a:t>
            </a:r>
          </a:p>
          <a:p>
            <a:pPr marL="0" indent="0" algn="r">
              <a:buNone/>
              <a:defRPr/>
            </a:pPr>
            <a:endParaRPr lang="cs-CZ" alt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Clr>
                <a:srgbClr val="000099"/>
              </a:buClr>
              <a:buFont typeface="Arial" charset="0"/>
              <a:buChar char="&gt;"/>
              <a:defRPr/>
            </a:pPr>
            <a:endParaRPr 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Nadpis 2"/>
          <p:cNvSpPr txBox="1">
            <a:spLocks/>
          </p:cNvSpPr>
          <p:nvPr/>
        </p:nvSpPr>
        <p:spPr>
          <a:xfrm>
            <a:off x="1919288" y="1412875"/>
            <a:ext cx="8291512" cy="151206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cs-CZ" kern="0" dirty="0">
                <a:solidFill>
                  <a:srgbClr val="0054A6"/>
                </a:solidFill>
                <a:latin typeface="Cy"/>
              </a:rPr>
              <a:t>Děkuji za Vaši pozornost</a:t>
            </a:r>
            <a:r>
              <a:rPr lang="en-GB" kern="0" dirty="0">
                <a:solidFill>
                  <a:srgbClr val="0054A6"/>
                </a:solidFill>
                <a:latin typeface="Cy"/>
              </a:rPr>
              <a:t> </a:t>
            </a:r>
            <a:r>
              <a:rPr lang="cs-CZ" kern="0" dirty="0">
                <a:solidFill>
                  <a:srgbClr val="0054A6"/>
                </a:solidFill>
                <a:latin typeface="Cy"/>
                <a:sym typeface="Wingdings" panose="05000000000000000000" pitchFamily="2" charset="2"/>
              </a:rPr>
              <a:t></a:t>
            </a:r>
            <a:endParaRPr lang="cs-CZ" dirty="0">
              <a:solidFill>
                <a:srgbClr val="0054A6"/>
              </a:solidFill>
              <a:latin typeface="Cy"/>
            </a:endParaRPr>
          </a:p>
        </p:txBody>
      </p:sp>
    </p:spTree>
    <p:extLst>
      <p:ext uri="{BB962C8B-B14F-4D97-AF65-F5344CB8AC3E}">
        <p14:creationId xmlns:p14="http://schemas.microsoft.com/office/powerpoint/2010/main" val="2592946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73" y="1304925"/>
            <a:ext cx="7735711" cy="4351338"/>
          </a:xfrm>
        </p:spPr>
      </p:pic>
      <p:sp>
        <p:nvSpPr>
          <p:cNvPr id="2" name="AutoShape 2" descr="Geometrická konstrukce zlatého řezu :: ME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9959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ZDROJE DAT O VEŘEJNÝCH ZAKÁZKÁCH V ČR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Věstník veřejných zakázek</a:t>
            </a: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Elektronické nástroje</a:t>
            </a: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Profily zadavatele</a:t>
            </a: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858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FAKTORY OVLIŇUJÍCÍ KVALITU DAT O VZ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20 000+ profilů zadavatele</a:t>
            </a: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Uveřejnění ve Věstníku veřejných zakázek</a:t>
            </a: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Uveřejnění na profilu zadavatele</a:t>
            </a: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Lidský faktor 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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7749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KROKY PRO ZLEPŠENÍ KVALITY DAT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8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Minimalizovat ruční vyplňování</a:t>
            </a:r>
          </a:p>
          <a:p>
            <a:pPr marL="342900" indent="-342900">
              <a:spcAft>
                <a:spcPts val="1800"/>
              </a:spcAft>
            </a:pP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Once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Only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Principle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8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Propojení s ostatními systémy eGovernmentu</a:t>
            </a:r>
          </a:p>
          <a:p>
            <a:pPr marL="342900" indent="-342900">
              <a:spcAft>
                <a:spcPts val="1800"/>
              </a:spcAft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Využívání strukturovaných údajů</a:t>
            </a:r>
          </a:p>
          <a:p>
            <a:pPr>
              <a:spcAft>
                <a:spcPts val="1800"/>
              </a:spcAft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4290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 JIŽ DNES MÁME K DISPOZICI</a:t>
            </a:r>
            <a:endParaRPr lang="cs-CZ" sz="5400" b="1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3684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72C4FF1-5C0E-4FD1-A0C7-93FF6578B17B}"/>
              </a:ext>
            </a:extLst>
          </p:cNvPr>
          <p:cNvPicPr/>
          <p:nvPr/>
        </p:nvPicPr>
        <p:blipFill rotWithShape="1">
          <a:blip r:embed="rId3"/>
          <a:srcRect l="51708" t="9640" r="1778" b="4198"/>
          <a:stretch/>
        </p:blipFill>
        <p:spPr bwMode="auto">
          <a:xfrm>
            <a:off x="1549255" y="759617"/>
            <a:ext cx="8852045" cy="53387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108931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786294936"/>
              </p:ext>
            </p:extLst>
          </p:nvPr>
        </p:nvGraphicFramePr>
        <p:xfrm>
          <a:off x="776629" y="640565"/>
          <a:ext cx="7639406" cy="5029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3E737E6-3928-4364-872D-1B37D7520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073937"/>
              </p:ext>
            </p:extLst>
          </p:nvPr>
        </p:nvGraphicFramePr>
        <p:xfrm>
          <a:off x="1356956" y="640565"/>
          <a:ext cx="9806347" cy="557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9599">
                  <a:extLst>
                    <a:ext uri="{9D8B030D-6E8A-4147-A177-3AD203B41FA5}">
                      <a16:colId xmlns:a16="http://schemas.microsoft.com/office/drawing/2014/main" val="3862398220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3949579991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711713179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1346416100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1932342757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2971504667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3867919754"/>
                    </a:ext>
                  </a:extLst>
                </a:gridCol>
              </a:tblGrid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Rok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2021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00091227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HDP v mld. Kč (běžné ceny)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4 797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5 111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5 410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5 790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5 694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6 120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45519001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Celkové výdaje sektoru vládních institucí v mld. Kč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1907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1992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2196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2378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2696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2839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40246431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z toho tvorba hrubého fixního kapitálu v mld. Kč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155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171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224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253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277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285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011362741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Fiskální úsilí v mld. Kč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57,6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-5,1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-43,3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-57,9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-85,4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-91,8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895651602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Trh veřejných zakázek v mld. Kč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473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539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629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677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720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827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71107031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 veřejní zadavatelé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445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523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572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606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630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60991629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 sektoroví zadavatelé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94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106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105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114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197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81382342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Podíl trhu VZ na HDP (v %)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9,86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10,55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11,63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11,69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12,64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13,51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29744986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Evidováno v ISVZ v mld. Kč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280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401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581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405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454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586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81050894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Podíl VZ evidovaných v ISVZ na trhu VZ (v %)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59,20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74,40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92,37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59,82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63,06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70,86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68781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02540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4A113E-D208-4EF0-8BAB-25FDD2E58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570814"/>
            <a:ext cx="0" cy="3710227"/>
          </a:xfrm>
          <a:prstGeom prst="line">
            <a:avLst/>
          </a:prstGeom>
          <a:ln w="19050">
            <a:solidFill>
              <a:srgbClr val="FF51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 descr="Obsah obrázku stůl&#10;&#10;Popis byl vytvořen automaticky">
            <a:extLst>
              <a:ext uri="{FF2B5EF4-FFF2-40B4-BE49-F238E27FC236}">
                <a16:creationId xmlns:a16="http://schemas.microsoft.com/office/drawing/2014/main" id="{796907AE-50ED-4880-BCEB-126A29DD63FA}"/>
              </a:ext>
            </a:extLst>
          </p:cNvPr>
          <p:cNvPicPr/>
          <p:nvPr/>
        </p:nvPicPr>
        <p:blipFill rotWithShape="1">
          <a:blip r:embed="rId2"/>
          <a:srcRect l="56725" t="17051" r="14203" b="8101"/>
          <a:stretch/>
        </p:blipFill>
        <p:spPr bwMode="auto">
          <a:xfrm>
            <a:off x="1573890" y="1123527"/>
            <a:ext cx="5723415" cy="46048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FE16547-5205-4F0E-B809-89D18FF4C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49896" y="1573887"/>
            <a:ext cx="0" cy="3710227"/>
          </a:xfrm>
          <a:prstGeom prst="line">
            <a:avLst/>
          </a:prstGeom>
          <a:ln w="19050">
            <a:solidFill>
              <a:srgbClr val="FF51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ázek 6">
            <a:extLst>
              <a:ext uri="{FF2B5EF4-FFF2-40B4-BE49-F238E27FC236}">
                <a16:creationId xmlns:a16="http://schemas.microsoft.com/office/drawing/2014/main" id="{EF7AF4C1-E704-4067-8CB5-D777C33F9C32}"/>
              </a:ext>
            </a:extLst>
          </p:cNvPr>
          <p:cNvPicPr/>
          <p:nvPr/>
        </p:nvPicPr>
        <p:blipFill rotWithShape="1">
          <a:blip r:embed="rId3"/>
          <a:srcRect l="85514" t="16579" r="7849" b="53349"/>
          <a:stretch/>
        </p:blipFill>
        <p:spPr bwMode="auto">
          <a:xfrm>
            <a:off x="7772008" y="1123527"/>
            <a:ext cx="3252154" cy="46048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4152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E5221CA-933A-4F51-B753-88D22118DF33}"/>
              </a:ext>
            </a:extLst>
          </p:cNvPr>
          <p:cNvPicPr/>
          <p:nvPr/>
        </p:nvPicPr>
        <p:blipFill rotWithShape="1">
          <a:blip r:embed="rId2"/>
          <a:srcRect l="58994" t="20512" r="10073" b="15747"/>
          <a:stretch/>
        </p:blipFill>
        <p:spPr bwMode="auto">
          <a:xfrm>
            <a:off x="1553259" y="643467"/>
            <a:ext cx="8651503" cy="55710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2521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b52bfb-9986-4891-aca2-d046ab8bf07a">
      <Terms xmlns="http://schemas.microsoft.com/office/infopath/2007/PartnerControls"/>
    </lcf76f155ced4ddcb4097134ff3c332f>
    <TaxCatchAll xmlns="485ab4be-1c84-4ffe-a376-8eb6bbbe07b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AAFC72-1902-4218-B1E5-979F87AAB933}">
  <ds:schemaRefs>
    <ds:schemaRef ds:uri="e28afefe-e8ea-42a7-97a6-9b0a9cec71a5"/>
    <ds:schemaRef ds:uri="febbf18c-0139-47d6-b102-97191c658564"/>
    <ds:schemaRef ds:uri="http://schemas.microsoft.com/office/2006/metadata/properties"/>
    <ds:schemaRef ds:uri="http://schemas.microsoft.com/office/infopath/2007/PartnerControls"/>
    <ds:schemaRef ds:uri="66b52bfb-9986-4891-aca2-d046ab8bf07a"/>
    <ds:schemaRef ds:uri="485ab4be-1c84-4ffe-a376-8eb6bbbe07bd"/>
  </ds:schemaRefs>
</ds:datastoreItem>
</file>

<file path=customXml/itemProps2.xml><?xml version="1.0" encoding="utf-8"?>
<ds:datastoreItem xmlns:ds="http://schemas.openxmlformats.org/officeDocument/2006/customXml" ds:itemID="{96B96C1F-6886-4E38-817A-46E34B932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b52bfb-9986-4891-aca2-d046ab8bf07a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1826F9-4112-4612-83EE-7FD3173025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499</Words>
  <Application>Microsoft Office PowerPoint</Application>
  <PresentationFormat>Širokoúhlá obrazovka</PresentationFormat>
  <Paragraphs>148</Paragraphs>
  <Slides>17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Cy</vt:lpstr>
      <vt:lpstr>Open Sans Light</vt:lpstr>
      <vt:lpstr>Motiv Office</vt:lpstr>
      <vt:lpstr>Jak mohou data efektivně pomáhat při zadávání veřejných zakázek                    24. listopadu 2022 </vt:lpstr>
      <vt:lpstr>ZDROJE DAT O VEŘEJNÝCH ZAKÁZKÁCH V ČR</vt:lpstr>
      <vt:lpstr>FAKTORY OVLIŇUJÍCÍ KVALITU DAT O VZ</vt:lpstr>
      <vt:lpstr>KROKY PRO ZLEPŠENÍ KVALITY DAT</vt:lpstr>
      <vt:lpstr>CO JIŽ DNES MÁME K DISPOZICI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OD EX POST K EX ANTE</vt:lpstr>
      <vt:lpstr>Prezentace aplikace PowerPoint</vt:lpstr>
      <vt:lpstr>ZADAVATEL</vt:lpstr>
      <vt:lpstr>DODAVATEL</vt:lpstr>
      <vt:lpstr>KONTROLNÍ ORGÁNY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Sklenářová Barbora</dc:creator>
  <cp:lastModifiedBy>Dudková Soňa</cp:lastModifiedBy>
  <cp:revision>58</cp:revision>
  <dcterms:created xsi:type="dcterms:W3CDTF">2022-03-24T14:31:58Z</dcterms:created>
  <dcterms:modified xsi:type="dcterms:W3CDTF">2022-11-24T07:44:19Z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0x010100BB97D0E443AE5743ACB6C5DD2A182C1A</vt:lpwstr>
  </property>
  <property fmtid="{D5CDD505-2E9C-101B-9397-08002B2CF9AE}" pid="3" name="MediaServiceImageTags">
    <vt:lpwstr/>
  </property>
</Properties>
</file>