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63" r:id="rId6"/>
    <p:sldId id="326" r:id="rId7"/>
    <p:sldId id="265" r:id="rId8"/>
    <p:sldId id="327" r:id="rId9"/>
    <p:sldId id="329" r:id="rId10"/>
    <p:sldId id="328" r:id="rId11"/>
    <p:sldId id="331" r:id="rId12"/>
    <p:sldId id="330" r:id="rId13"/>
    <p:sldId id="332" r:id="rId14"/>
    <p:sldId id="333" r:id="rId15"/>
    <p:sldId id="335" r:id="rId16"/>
    <p:sldId id="334" r:id="rId17"/>
    <p:sldId id="262" r:id="rId18"/>
    <p:sldId id="266" r:id="rId19"/>
    <p:sldId id="275" r:id="rId20"/>
    <p:sldId id="267" r:id="rId21"/>
    <p:sldId id="336" r:id="rId22"/>
    <p:sldId id="337" r:id="rId23"/>
    <p:sldId id="325" r:id="rId24"/>
    <p:sldId id="273" r:id="rId25"/>
    <p:sldId id="324" r:id="rId26"/>
    <p:sldId id="264" r:id="rId2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A6"/>
    <a:srgbClr val="0089CF"/>
    <a:srgbClr val="FDB813"/>
    <a:srgbClr val="F5821F"/>
    <a:srgbClr val="00A6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D13D6-94A1-4104-8605-F2EE07A4A92D}" type="datetimeFigureOut">
              <a:rPr lang="cs-CZ" smtClean="0"/>
              <a:t>21.11.2022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B548F-15CD-4A7A-94C7-7AD3A6A35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37346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9B32C-81FB-42C3-A009-D4650ECD5696}" type="datetimeFigureOut">
              <a:rPr lang="cs-CZ" smtClean="0"/>
              <a:t>21.11.2022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E4F17-70F8-4F77-B10D-DB059F9181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10636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Tady to celé začalo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0638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NEN  -spuštěn 1.8.2015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1567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ZADAVATLE SE MŮŽE NAHRADIT UVEŘEJNĚNÍ STROJOVÉHO ÚDAJE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8592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ZADAVATLE SE MŮŽE NAHRADIT UVEŘEJNĚNÍ STROJOVÉHO ÚDAJE</a:t>
            </a:r>
          </a:p>
          <a:p>
            <a:r>
              <a:rPr lang="cs-CZ" dirty="0"/>
              <a:t>NEADEKVÁTNOST PŘEDOPKLÁDANÉ Hodnoty – JEDEN 1 000 000 A DRUHÝ 5000000 U STEJNÉHO PŘEDMĚTU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9261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ZADAVATLE SE MŮŽE NAHRADIT UVEŘEJNĚNÍ STROJOVÉHO ÚDAJE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9332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6CC0-6A6B-403D-8F23-198E28499EC6}" type="datetime1">
              <a:rPr lang="cs-CZ" smtClean="0"/>
              <a:t>21.11.2022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593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FA79-8AE0-4749-8BEB-A6095CD6C302}" type="datetime1">
              <a:rPr lang="cs-CZ" smtClean="0"/>
              <a:t>21.11.2022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6764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E1427-E797-4E0D-98F6-18B55807E55F}" type="datetime1">
              <a:rPr lang="cs-CZ" smtClean="0"/>
              <a:t>21.11.2022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005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F499-AC2D-4761-9A50-3EC3F6AE43FF}" type="datetime1">
              <a:rPr lang="cs-CZ" smtClean="0"/>
              <a:t>21.11.2022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46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3E48-E845-4850-A30D-06AC756F0D25}" type="datetime1">
              <a:rPr lang="cs-CZ" smtClean="0"/>
              <a:t>21.11.2022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750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9844-65E7-4154-90C5-1D9355B65682}" type="datetime1">
              <a:rPr lang="cs-CZ" smtClean="0"/>
              <a:t>21.11.2022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24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00BD-EA61-4C65-8AE8-81D05E350B07}" type="datetime1">
              <a:rPr lang="cs-CZ" smtClean="0"/>
              <a:t>21.11.2022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75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0A91-2ADD-4A98-8BAF-FE70D4E0386F}" type="datetime1">
              <a:rPr lang="cs-CZ" smtClean="0"/>
              <a:t>21.11.2022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678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E830-F088-4056-85D8-60693AD90B2C}" type="datetime1">
              <a:rPr lang="cs-CZ" smtClean="0"/>
              <a:t>21.11.2022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69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FF77-D4C2-4C59-81BF-EB095ECE37C1}" type="datetime1">
              <a:rPr lang="cs-CZ" smtClean="0"/>
              <a:t>21.11.2022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291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6A21-A3E5-4264-8FEE-A4986F209855}" type="datetime1">
              <a:rPr lang="cs-CZ" smtClean="0"/>
              <a:t>21.11.2022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7018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25564-E57E-413E-9652-70FAC4F3B2B8}" type="datetime1">
              <a:rPr lang="cs-CZ" smtClean="0"/>
              <a:t>21.11.2022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41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1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mailto:ales.havranek@mmr.cz" TargetMode="External"/><Relationship Id="rId3" Type="http://schemas.openxmlformats.org/officeDocument/2006/relationships/hyperlink" Target="http://www.vestnikverejnychzakazek.cz/" TargetMode="External"/><Relationship Id="rId7" Type="http://schemas.openxmlformats.org/officeDocument/2006/relationships/hyperlink" Target="http://www.portal-vz.cz/" TargetMode="External"/><Relationship Id="rId2" Type="http://schemas.openxmlformats.org/officeDocument/2006/relationships/hyperlink" Target="http://www.mmr.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kd.nipez.cz/" TargetMode="External"/><Relationship Id="rId5" Type="http://schemas.openxmlformats.org/officeDocument/2006/relationships/hyperlink" Target="http://www.isvz.cz/" TargetMode="External"/><Relationship Id="rId4" Type="http://schemas.openxmlformats.org/officeDocument/2006/relationships/hyperlink" Target="https://nen.nipez.cz/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45844" y="1581150"/>
            <a:ext cx="7779920" cy="4381499"/>
          </a:xfrm>
        </p:spPr>
        <p:txBody>
          <a:bodyPr>
            <a:normAutofit fontScale="90000"/>
          </a:bodyPr>
          <a:lstStyle/>
          <a:p>
            <a:pPr algn="l"/>
            <a:r>
              <a:rPr lang="cs-CZ" sz="4000" cap="all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STRATEGIE ELEKTRONIZACE ZADÁVÁNÍ VEŘEJNÝCH ZAKÁZEK V </a:t>
            </a:r>
            <a:r>
              <a:rPr lang="cs-CZ" sz="4000" cap="all" dirty="0" err="1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čr</a:t>
            </a: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					     </a:t>
            </a: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					</a:t>
            </a:r>
            <a:r>
              <a:rPr lang="cs-CZ" sz="24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24. listopadu 2022</a:t>
            </a: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endParaRPr lang="da-DK" sz="4000" dirty="0">
              <a:solidFill>
                <a:srgbClr val="0054A6"/>
              </a:solidFill>
              <a:latin typeface="Cy" panose="02000000000000000000" pitchFamily="50" charset="0"/>
              <a:ea typeface="+mn-ea"/>
              <a:cs typeface="+mn-cs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579" y="6583"/>
            <a:ext cx="2880711" cy="684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4788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69D47016-023F-44BD-981C-50E7A10A6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30936" y="457200"/>
            <a:ext cx="4343400" cy="1554480"/>
          </a:xfrm>
        </p:spPr>
        <p:txBody>
          <a:bodyPr anchor="ctr">
            <a:normAutofit fontScale="90000"/>
          </a:bodyPr>
          <a:lstStyle/>
          <a:p>
            <a:r>
              <a:rPr lang="cs-CZ" sz="36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NÁRODNÍ ELEKTRONICKÝ NÁSTROJ</a:t>
            </a:r>
            <a:endParaRPr lang="cs-CZ" sz="3600" cap="all" dirty="0">
              <a:solidFill>
                <a:srgbClr val="0054A6"/>
              </a:solidFill>
            </a:endParaRPr>
          </a:p>
        </p:txBody>
      </p:sp>
      <p:sp>
        <p:nvSpPr>
          <p:cNvPr id="59" name="sketchy line">
            <a:extLst>
              <a:ext uri="{FF2B5EF4-FFF2-40B4-BE49-F238E27FC236}">
                <a16:creationId xmlns:a16="http://schemas.microsoft.com/office/drawing/2014/main" id="{6D8B37B0-0682-433E-BC8D-498C04ABD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471415" y="1412748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5541263" y="457200"/>
            <a:ext cx="6007608" cy="1929384"/>
          </a:xfrm>
        </p:spPr>
        <p:txBody>
          <a:bodyPr anchor="ctr">
            <a:normAutofit/>
          </a:bodyPr>
          <a:lstStyle/>
          <a:p>
            <a:pPr marL="342900" indent="-342900"/>
            <a:endParaRPr lang="cs-CZ" sz="22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sz="2200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02727244-81A3-45A8-ABAD-4AC6DBCD3328}"/>
              </a:ext>
            </a:extLst>
          </p:cNvPr>
          <p:cNvPicPr/>
          <p:nvPr/>
        </p:nvPicPr>
        <p:blipFill rotWithShape="1">
          <a:blip r:embed="rId2"/>
          <a:srcRect l="51367" t="9146" r="2245" b="4854"/>
          <a:stretch/>
        </p:blipFill>
        <p:spPr bwMode="auto">
          <a:xfrm>
            <a:off x="469393" y="2386584"/>
            <a:ext cx="5468112" cy="316796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Obrázek 23">
            <a:extLst>
              <a:ext uri="{FF2B5EF4-FFF2-40B4-BE49-F238E27FC236}">
                <a16:creationId xmlns:a16="http://schemas.microsoft.com/office/drawing/2014/main" id="{67BE6209-9D3B-43F7-9936-150BC3A3ED12}"/>
              </a:ext>
            </a:extLst>
          </p:cNvPr>
          <p:cNvPicPr/>
          <p:nvPr/>
        </p:nvPicPr>
        <p:blipFill rotWithShape="1">
          <a:blip r:embed="rId3"/>
          <a:srcRect l="50032" t="8536" r="698" b="3353"/>
          <a:stretch/>
        </p:blipFill>
        <p:spPr bwMode="auto">
          <a:xfrm>
            <a:off x="6220969" y="2386584"/>
            <a:ext cx="5468112" cy="305587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82759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30936" y="640823"/>
            <a:ext cx="3419856" cy="5583148"/>
          </a:xfrm>
        </p:spPr>
        <p:txBody>
          <a:bodyPr anchor="ctr">
            <a:normAutofit/>
          </a:bodyPr>
          <a:lstStyle/>
          <a:p>
            <a:r>
              <a:rPr lang="cs-CZ" sz="46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INFORMAČNÍ SYSTÉM O VEŘEJNÝCH ZAKÁZKÁCH</a:t>
            </a:r>
            <a:endParaRPr lang="cs-CZ" sz="4600" cap="all" dirty="0">
              <a:solidFill>
                <a:srgbClr val="0054A6"/>
              </a:solidFill>
            </a:endParaRP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Obrázek 22">
            <a:extLst>
              <a:ext uri="{FF2B5EF4-FFF2-40B4-BE49-F238E27FC236}">
                <a16:creationId xmlns:a16="http://schemas.microsoft.com/office/drawing/2014/main" id="{74E5B53E-B351-4F2B-8963-7E58CEE5FCAF}"/>
              </a:ext>
            </a:extLst>
          </p:cNvPr>
          <p:cNvPicPr/>
          <p:nvPr/>
        </p:nvPicPr>
        <p:blipFill rotWithShape="1">
          <a:blip r:embed="rId2"/>
          <a:srcRect l="54511" t="9348" r="3344" b="13227"/>
          <a:stretch/>
        </p:blipFill>
        <p:spPr bwMode="auto">
          <a:xfrm>
            <a:off x="4654296" y="630936"/>
            <a:ext cx="6817021" cy="3913632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654296" y="4798577"/>
            <a:ext cx="6894576" cy="1428487"/>
          </a:xfrm>
        </p:spPr>
        <p:txBody>
          <a:bodyPr anchor="t">
            <a:normAutofit/>
          </a:bodyPr>
          <a:lstStyle/>
          <a:p>
            <a:pPr marL="342900" indent="-342900"/>
            <a:endParaRPr lang="cs-CZ" sz="22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sz="2200"/>
          </a:p>
        </p:txBody>
      </p:sp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72621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365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5400" b="1" cap="all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NA ČEM AKTUÁLNĚ PRACUJEME</a:t>
            </a:r>
            <a:endParaRPr lang="cs-CZ" sz="5400" b="1" cap="all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82945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30936" y="640823"/>
            <a:ext cx="3419856" cy="5583148"/>
          </a:xfrm>
        </p:spPr>
        <p:txBody>
          <a:bodyPr anchor="ctr">
            <a:normAutofit/>
          </a:bodyPr>
          <a:lstStyle/>
          <a:p>
            <a:r>
              <a:rPr lang="cs-CZ" sz="46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VĚSTNÍK VEŘEJNÝCH ZAKÁZEK</a:t>
            </a:r>
            <a:endParaRPr lang="cs-CZ" sz="4600" cap="all" dirty="0">
              <a:solidFill>
                <a:srgbClr val="0054A6"/>
              </a:solidFill>
            </a:endParaRP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B3DB29DA-806E-4A8B-99B7-51C6A3FB7A1B}"/>
              </a:ext>
            </a:extLst>
          </p:cNvPr>
          <p:cNvPicPr/>
          <p:nvPr/>
        </p:nvPicPr>
        <p:blipFill rotWithShape="1">
          <a:blip r:embed="rId2"/>
          <a:srcRect l="54948" t="8819" r="3660" b="4057"/>
          <a:stretch/>
        </p:blipFill>
        <p:spPr bwMode="auto">
          <a:xfrm>
            <a:off x="4654296" y="630935"/>
            <a:ext cx="7001898" cy="458595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654296" y="4798577"/>
            <a:ext cx="6894576" cy="1428487"/>
          </a:xfrm>
        </p:spPr>
        <p:txBody>
          <a:bodyPr anchor="t">
            <a:normAutofit/>
          </a:bodyPr>
          <a:lstStyle/>
          <a:p>
            <a:pPr marL="342900" indent="-342900"/>
            <a:endParaRPr lang="cs-CZ" sz="2200" cap="al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 cap="al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 cap="al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sz="2200" dirty="0"/>
          </a:p>
        </p:txBody>
      </p:sp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91912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365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 NÁS ČEKÁ</a:t>
            </a:r>
            <a:endParaRPr lang="cs-CZ" sz="5400" b="1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36849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24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Nová podoba Seznamu kvalifikovaných dodavatelů - SKD</a:t>
            </a:r>
          </a:p>
          <a:p>
            <a:pPr marL="342900" indent="-342900">
              <a:spcAft>
                <a:spcPts val="24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Registr veřejných zakázek</a:t>
            </a:r>
          </a:p>
          <a:p>
            <a:pPr marL="342900" indent="-342900">
              <a:spcAft>
                <a:spcPts val="24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Jednotná registrace do NIPEZ</a:t>
            </a:r>
          </a:p>
          <a:p>
            <a:pPr marL="342900" indent="-342900">
              <a:spcAft>
                <a:spcPts val="24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Propojení s ostatními systémy eGovernmentu</a:t>
            </a:r>
          </a:p>
          <a:p>
            <a:pPr marL="342900" indent="-342900">
              <a:spcAft>
                <a:spcPts val="24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24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cs-CZ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24290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rgbClr val="0054A6"/>
                </a:solidFill>
                <a:latin typeface="Cy" panose="02000000000000000000"/>
                <a:ea typeface="Open Sans Light" panose="020B0306030504020204" pitchFamily="34" charset="0"/>
                <a:cs typeface="Open Sans Light" panose="020B0306030504020204" pitchFamily="34" charset="0"/>
              </a:rPr>
              <a:t>HLAVNÍ CÍL STRATEGIE</a:t>
            </a:r>
            <a:endParaRPr lang="cs-CZ" sz="4000" dirty="0">
              <a:solidFill>
                <a:srgbClr val="0054A6"/>
              </a:solidFill>
              <a:latin typeface="Cy" panose="0200000000000000000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721895" y="2219568"/>
            <a:ext cx="4953431" cy="3786915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24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Konsolidace všech elektronických nástrojů, které vstupují do procesu zadávání veřejných zakázek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 tím dosáhnout</a:t>
            </a:r>
          </a:p>
          <a:p>
            <a:pPr marL="342900" indent="-342900">
              <a:spcAft>
                <a:spcPts val="24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Zlepšení kvality a úplnosti dat o veřejných zakázkách</a:t>
            </a:r>
          </a:p>
          <a:p>
            <a:pPr marL="342900" indent="-342900">
              <a:spcAft>
                <a:spcPts val="1200"/>
              </a:spcAft>
            </a:pPr>
            <a:endParaRPr lang="cs-CZ" sz="2400" dirty="0">
              <a:latin typeface="Cy" panose="0200000000000000000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2400" dirty="0">
              <a:latin typeface="Cy" panose="0200000000000000000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2400" dirty="0">
              <a:latin typeface="Cy" panose="0200000000000000000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sz="2400" dirty="0">
              <a:latin typeface="Cy" panose="02000000000000000000"/>
            </a:endParaRPr>
          </a:p>
        </p:txBody>
      </p:sp>
      <p:sp>
        <p:nvSpPr>
          <p:cNvPr id="40" name="Freeform: Shape 31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5" name="Graphic 9" descr="Trefa do černého">
            <a:extLst>
              <a:ext uri="{FF2B5EF4-FFF2-40B4-BE49-F238E27FC236}">
                <a16:creationId xmlns:a16="http://schemas.microsoft.com/office/drawing/2014/main" id="{A4441D5B-25AA-5C89-5365-C581C53D11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8890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962526"/>
            <a:ext cx="10515600" cy="4711443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400" cap="all" dirty="0">
                <a:solidFill>
                  <a:srgbClr val="0054A6"/>
                </a:solidFill>
                <a:latin typeface="Cy" panose="02000000000000000000"/>
                <a:ea typeface="Open Sans Light" panose="020B0306030504020204" pitchFamily="34" charset="0"/>
                <a:cs typeface="Open Sans Light" panose="020B0306030504020204" pitchFamily="34" charset="0"/>
              </a:rPr>
              <a:t>Jednoduché a efektivní zadávání VZ a podávání nabídek</a:t>
            </a:r>
          </a:p>
          <a:p>
            <a:pPr marL="342900" indent="-342900">
              <a:lnSpc>
                <a:spcPct val="120000"/>
              </a:lnSpc>
              <a:spcAft>
                <a:spcPts val="12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Konsolidace kvality elektronických nástrojů</a:t>
            </a:r>
          </a:p>
          <a:p>
            <a:pPr marL="342900" indent="-342900">
              <a:lnSpc>
                <a:spcPct val="120000"/>
              </a:lnSpc>
              <a:spcAft>
                <a:spcPts val="12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Zajištění jednotné registrace a přihlašování pro zadavatele a dodavatele napříč systémy NIPEZ</a:t>
            </a:r>
          </a:p>
          <a:p>
            <a:pPr marL="342900" indent="-342900">
              <a:lnSpc>
                <a:spcPct val="120000"/>
              </a:lnSpc>
              <a:spcAft>
                <a:spcPts val="12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Zajištění automatického </a:t>
            </a:r>
            <a:r>
              <a:rPr lang="cs-CZ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předvyplňování</a:t>
            </a: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dat a komunikace s ostatními nástroji eGovernmentu </a:t>
            </a:r>
          </a:p>
          <a:p>
            <a:pPr marL="342900" indent="-342900">
              <a:lnSpc>
                <a:spcPct val="120000"/>
              </a:lnSpc>
              <a:spcAft>
                <a:spcPts val="12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Zajištění automatického </a:t>
            </a:r>
            <a:r>
              <a:rPr lang="cs-CZ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předvyplňování</a:t>
            </a: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dat a komunikace se systémy zadavatelů a dodavatelů</a:t>
            </a:r>
          </a:p>
          <a:p>
            <a:pPr marL="342900" indent="-342900"/>
            <a:endParaRPr lang="cs-CZ" sz="2400" cap="all" dirty="0">
              <a:latin typeface="Cy" panose="0200000000000000000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r>
              <a:rPr lang="cs-CZ" sz="2400" dirty="0">
                <a:solidFill>
                  <a:srgbClr val="0054A6"/>
                </a:solidFill>
                <a:latin typeface="Cy" panose="0200000000000000000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</a:p>
          <a:p>
            <a:pPr marL="0" indent="0">
              <a:buNone/>
            </a:pPr>
            <a:endParaRPr lang="cs-CZ" sz="2400" dirty="0">
              <a:solidFill>
                <a:srgbClr val="0054A6"/>
              </a:solidFill>
              <a:latin typeface="Cy" panose="0200000000000000000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48884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617622"/>
            <a:ext cx="10515600" cy="568157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sz="2400" cap="all" dirty="0">
                <a:solidFill>
                  <a:srgbClr val="0054A6"/>
                </a:solidFill>
                <a:latin typeface="Cy" panose="02000000000000000000"/>
                <a:ea typeface="Open Sans Light" panose="020B0306030504020204" pitchFamily="34" charset="0"/>
                <a:cs typeface="Open Sans Light" panose="020B0306030504020204" pitchFamily="34" charset="0"/>
              </a:rPr>
              <a:t>Maximální transparentnost trhu veřejných zakázek a otevřenost systémů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Zajištění relevantních strojově zpracovatelných dat o trhu VZ a nástrojů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Zajištění dostupnosti strojově čitelných dat o trhu VZ nad rámec povinně uveřejňovaných informací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Centralizace dat o veřejných zakázkách 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Maximální publikace dat formou open dat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Poskytovat relevantní data pro řízení trhu VZ a finančních toků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Poskytnout analytický nástroj pro možnost práci s vlastními daty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623238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962526"/>
            <a:ext cx="10515600" cy="446976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cs-CZ" sz="2600" cap="all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Podpora inovativního a správného elektronického zadávání veřejných zakázek</a:t>
            </a:r>
          </a:p>
          <a:p>
            <a:pPr marL="0" indent="0">
              <a:buNone/>
            </a:pPr>
            <a:endParaRPr lang="cs-CZ" sz="2000" cap="all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lnSpc>
                <a:spcPct val="100000"/>
              </a:lnSpc>
              <a:spcAft>
                <a:spcPts val="12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Zajištění metodické podpory včetně sledování a implementace 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Využití technologií jako např. strojové učení či umělé inteligence pro zjednodušení a automatizaci procesů 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Podpora vytváření jednoduchých (procesních) průvodců přípravy VZ a podání nabídky 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</a:pPr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Podpora sdílení a výměny informací</a:t>
            </a:r>
            <a:r>
              <a:rPr lang="cs-CZ" sz="2400" cap="all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endParaRPr lang="cs-CZ" sz="2400" dirty="0">
              <a:solidFill>
                <a:srgbClr val="0054A6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endParaRPr lang="cs-CZ" dirty="0">
              <a:solidFill>
                <a:srgbClr val="0054A6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indent="0">
              <a:buNone/>
            </a:pPr>
            <a:endParaRPr lang="cs-CZ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21914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HISTORIE VÝVOJE ELEKTRONIAZCE V ČR</a:t>
            </a:r>
            <a:endParaRPr lang="cs-CZ" sz="3600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Národní plán zavedení elektronického zadávání veřejných zakázek pro období 2006 – 2010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Strategie elektronizace veřejných zakázek pro období 2011 – 2015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Strategie elektronizace veřejných zakázek pro období 2016 – 2020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Strategie elektronizace veřejných zakázek pro období 2022 – 2030</a:t>
            </a: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8581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365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54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OČEKÁVANÉ PŘÍNOSY</a:t>
            </a:r>
            <a:endParaRPr lang="cs-CZ" sz="5400" dirty="0">
              <a:solidFill>
                <a:srgbClr val="0054A6"/>
              </a:solidFill>
              <a:latin typeface="Cy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13444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794084"/>
            <a:ext cx="10515600" cy="5189621"/>
          </a:xfrm>
        </p:spPr>
        <p:txBody>
          <a:bodyPr>
            <a:normAutofit/>
          </a:bodyPr>
          <a:lstStyle/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Informace o VZ budou na jednom místě, bez ohledu na to, ve kterém elektronickém nástroji byly vypsány.</a:t>
            </a:r>
          </a:p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Dodavatel ani zadavatel nemusí poskytovat údaje, které stát má.</a:t>
            </a:r>
          </a:p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Díky aplikaci umělé inteligence jsou prováděny kontroly správnosti, případně je zadavatel upozorňován na potenciální nedostatky.</a:t>
            </a:r>
          </a:p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 základě nastavených preferencí budou dodavatelé upozorňováni na VZ, o které by mohli mít zájem. Ve vymezení profilu půjde zadat komplexnější filtry než je seznam CPV kódů.</a:t>
            </a:r>
          </a:p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Existence ucelené a komplexní datové základny dat o trhu veřejných zakázek v ČR.</a:t>
            </a:r>
          </a:p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Všechna data budou ve strukturované podobě formou </a:t>
            </a:r>
            <a:r>
              <a:rPr lang="cs-CZ" sz="20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OpenDat</a:t>
            </a: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</a:p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Základní statistiky dostupné v přehledné grafické prezentaci.</a:t>
            </a:r>
          </a:p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endParaRPr lang="cs-CZ" sz="2000" cap="all" dirty="0">
              <a:latin typeface="Cy" panose="0200000000000000000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endParaRPr lang="cs-CZ" sz="2000" cap="all" dirty="0">
              <a:latin typeface="Cy" panose="0200000000000000000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60000">
              <a:lnSpc>
                <a:spcPct val="100000"/>
              </a:lnSpc>
              <a:spcAft>
                <a:spcPts val="600"/>
              </a:spcAft>
            </a:pPr>
            <a:endParaRPr lang="cs-CZ" sz="2000" cap="all" dirty="0">
              <a:latin typeface="Cy" panose="0200000000000000000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indent="-360000">
              <a:lnSpc>
                <a:spcPct val="100000"/>
              </a:lnSpc>
              <a:spcAft>
                <a:spcPts val="600"/>
              </a:spcAft>
            </a:pPr>
            <a:endParaRPr lang="cs-CZ" sz="2000" dirty="0">
              <a:latin typeface="Cy" panose="0200000000000000000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3255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Zástupný symbol pro obsah 1"/>
          <p:cNvSpPr>
            <a:spLocks noGrp="1"/>
          </p:cNvSpPr>
          <p:nvPr>
            <p:ph idx="4294967295"/>
          </p:nvPr>
        </p:nvSpPr>
        <p:spPr bwMode="auto">
          <a:xfrm>
            <a:off x="1775520" y="2276872"/>
            <a:ext cx="8784976" cy="43924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endParaRPr lang="cs-CZ" sz="1800" dirty="0">
              <a:latin typeface="Arial" charset="0"/>
              <a:cs typeface="Arial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endParaRPr lang="cs-CZ" sz="1800" dirty="0">
              <a:latin typeface="Arial" charset="0"/>
              <a:cs typeface="Arial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Ministerstvo pro místní rozvoj: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2"/>
              </a:rPr>
              <a:t>www.mmr.cz</a:t>
            </a:r>
            <a:endParaRPr lang="cs-CZ" sz="1800" dirty="0">
              <a:solidFill>
                <a:srgbClr val="00009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Věstník veřejných zakázek: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3"/>
              </a:rPr>
              <a:t>www.vestnikverejnychzakazek.cz</a:t>
            </a:r>
            <a:endParaRPr lang="cs-CZ" sz="1800" dirty="0">
              <a:solidFill>
                <a:srgbClr val="00009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Národní elektronický nástroj - 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4"/>
              </a:rPr>
              <a:t>https://nen.nipez.cz/</a:t>
            </a: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Informační systém o veřejných zakázkách: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5"/>
              </a:rPr>
              <a:t>www.isvz.cz</a:t>
            </a:r>
            <a:endParaRPr lang="cs-CZ" sz="1800" dirty="0">
              <a:solidFill>
                <a:srgbClr val="00009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Seznam kvalifikovaných dodavatelů – 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6"/>
              </a:rPr>
              <a:t>https://skd.nipez.cz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</a:t>
            </a: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Portál o veřejných zakázkách: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7"/>
              </a:rPr>
              <a:t>www.portal-vz.cz</a:t>
            </a: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Clr>
                <a:srgbClr val="000099"/>
              </a:buClr>
              <a:buFont typeface="Arial" charset="0"/>
              <a:buChar char="&gt;"/>
              <a:defRPr/>
            </a:pPr>
            <a:endParaRPr lang="cs-CZ" sz="2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r">
              <a:buNone/>
              <a:defRPr/>
            </a:pPr>
            <a:r>
              <a:rPr lang="cs-CZ" altLang="cs-CZ" sz="2000" b="1" kern="0" dirty="0">
                <a:solidFill>
                  <a:srgbClr val="0054A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Aleš Havránek</a:t>
            </a:r>
          </a:p>
          <a:p>
            <a:pPr marL="0" indent="0" algn="r">
              <a:buNone/>
              <a:defRPr/>
            </a:pPr>
            <a:r>
              <a:rPr lang="cs-CZ" alt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8"/>
              </a:rPr>
              <a:t>ales.havranek@mmr.cz</a:t>
            </a:r>
            <a:endParaRPr lang="cs-CZ" altLang="cs-CZ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r">
              <a:buNone/>
              <a:defRPr/>
            </a:pPr>
            <a:r>
              <a:rPr lang="cs-CZ" alt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Oddělení NIPEZ</a:t>
            </a:r>
          </a:p>
          <a:p>
            <a:pPr marL="0" indent="0" algn="r">
              <a:buNone/>
              <a:defRPr/>
            </a:pPr>
            <a:endParaRPr lang="cs-CZ" altLang="cs-CZ" sz="2000" dirty="0">
              <a:cs typeface="Arial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Clr>
                <a:srgbClr val="000099"/>
              </a:buClr>
              <a:buFont typeface="Arial" charset="0"/>
              <a:buChar char="&gt;"/>
              <a:defRPr/>
            </a:pPr>
            <a:endParaRPr lang="cs-CZ" sz="2000" dirty="0">
              <a:cs typeface="Arial" charset="0"/>
            </a:endParaRPr>
          </a:p>
        </p:txBody>
      </p:sp>
      <p:sp>
        <p:nvSpPr>
          <p:cNvPr id="4" name="Nadpis 2"/>
          <p:cNvSpPr txBox="1">
            <a:spLocks/>
          </p:cNvSpPr>
          <p:nvPr/>
        </p:nvSpPr>
        <p:spPr>
          <a:xfrm>
            <a:off x="1919288" y="1412875"/>
            <a:ext cx="8291512" cy="151206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cs-CZ" kern="0" dirty="0">
                <a:solidFill>
                  <a:srgbClr val="0054A6"/>
                </a:solidFill>
                <a:latin typeface="Cy"/>
              </a:rPr>
              <a:t>Děkuji za Vaši pozornost</a:t>
            </a:r>
            <a:r>
              <a:rPr lang="en-GB" kern="0" dirty="0">
                <a:solidFill>
                  <a:srgbClr val="0054A6"/>
                </a:solidFill>
                <a:latin typeface="Cy"/>
              </a:rPr>
              <a:t> </a:t>
            </a:r>
            <a:r>
              <a:rPr lang="cs-CZ" kern="0" dirty="0">
                <a:solidFill>
                  <a:srgbClr val="0054A6"/>
                </a:solidFill>
                <a:latin typeface="Cy"/>
                <a:sym typeface="Wingdings" panose="05000000000000000000" pitchFamily="2" charset="2"/>
              </a:rPr>
              <a:t></a:t>
            </a:r>
            <a:endParaRPr lang="cs-CZ" dirty="0">
              <a:solidFill>
                <a:srgbClr val="0054A6"/>
              </a:solidFill>
              <a:latin typeface="Cy"/>
            </a:endParaRPr>
          </a:p>
        </p:txBody>
      </p:sp>
    </p:spTree>
    <p:extLst>
      <p:ext uri="{BB962C8B-B14F-4D97-AF65-F5344CB8AC3E}">
        <p14:creationId xmlns:p14="http://schemas.microsoft.com/office/powerpoint/2010/main" val="2592946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73" y="1304925"/>
            <a:ext cx="7735711" cy="4351338"/>
          </a:xfrm>
        </p:spPr>
      </p:pic>
      <p:sp>
        <p:nvSpPr>
          <p:cNvPr id="2" name="AutoShape 2" descr="Geometrická konstrukce zlatého řezu :: ME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99593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Národní plán zavedení elektronického zadávání veřejných zakázek pro období 2006 – 2010</a:t>
            </a:r>
            <a:endParaRPr lang="cs-CZ" sz="3600" cap="all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1917031"/>
            <a:ext cx="10515600" cy="4259931"/>
          </a:xfrm>
        </p:spPr>
        <p:txBody>
          <a:bodyPr>
            <a:normAutofit fontScale="92500"/>
          </a:bodyPr>
          <a:lstStyle/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Zavádění moderních ICT technologií do procesu zadávání veřejných zakázek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Nastavení podmínek pro zahájení elektronického zadávání veřejných zakázek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Elektronická podpora uveřejňování informací o veřejných zakázkách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Elektronická podpora podávání nabídek/žádostí o účast v zadávacím řízení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Dlouhodobé ukládání a archivace elektronických dokumentů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Metodická podpora</a:t>
            </a:r>
          </a:p>
          <a:p>
            <a:pPr marL="800100" lvl="1" indent="-342900"/>
            <a:endParaRPr lang="cs-CZ" sz="2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12724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Strategie elektronizace veřejných zakázek pro období 2011 – 2015</a:t>
            </a:r>
            <a:endParaRPr lang="cs-CZ" sz="3600" cap="all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1917031"/>
            <a:ext cx="10515600" cy="4259931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sz="3200" u="sng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Hlavní cíl</a:t>
            </a:r>
          </a:p>
          <a:p>
            <a:pPr marL="0" indent="0">
              <a:lnSpc>
                <a:spcPct val="120000"/>
              </a:lnSpc>
              <a:buNone/>
            </a:pPr>
            <a:endParaRPr lang="cs-CZ" sz="32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lnSpc>
                <a:spcPct val="120000"/>
              </a:lnSpc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100 % zadavatelů bude mít do konce roku 2015 k dispozici elektronický nástroj/nástroje umožňující komplexní podporu celého životního cyklu veřejné zakázky</a:t>
            </a:r>
          </a:p>
          <a:p>
            <a:pPr marL="342900" indent="-342900">
              <a:lnSpc>
                <a:spcPct val="120000"/>
              </a:lnSpc>
              <a:spcAft>
                <a:spcPts val="6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800100" lvl="1" indent="-342900">
              <a:lnSpc>
                <a:spcPct val="120000"/>
              </a:lnSpc>
              <a:spcAft>
                <a:spcPts val="600"/>
              </a:spcAft>
            </a:pPr>
            <a:r>
              <a:rPr lang="cs-CZ" sz="2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Vznik prováděcích předpisů – </a:t>
            </a:r>
            <a:r>
              <a:rPr lang="cs-CZ" sz="28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vyhl</a:t>
            </a:r>
            <a:r>
              <a:rPr lang="cs-CZ" sz="2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č. 9/2011 Sb. a 133/2012 Sb.     </a:t>
            </a:r>
          </a:p>
          <a:p>
            <a:pPr marL="800100" lvl="1" indent="-342900">
              <a:lnSpc>
                <a:spcPct val="120000"/>
              </a:lnSpc>
            </a:pPr>
            <a:r>
              <a:rPr lang="cs-CZ" sz="2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Vznik projektu </a:t>
            </a:r>
            <a:r>
              <a:rPr lang="cs-CZ" sz="28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NIPEZ</a:t>
            </a:r>
            <a:r>
              <a:rPr lang="cs-CZ" sz="2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– Národní infrastruktura pro elektronické zadávání veřejných zakázek</a:t>
            </a:r>
          </a:p>
          <a:p>
            <a:pPr marL="342900" indent="-342900" algn="ctr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7749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43467" y="321734"/>
            <a:ext cx="4970877" cy="1135737"/>
          </a:xfrm>
        </p:spPr>
        <p:txBody>
          <a:bodyPr>
            <a:normAutofit fontScale="90000"/>
          </a:bodyPr>
          <a:lstStyle/>
          <a:p>
            <a:r>
              <a:rPr lang="cs-CZ" sz="25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Strategie elektronizace veřejných zakázek pro období 2011</a:t>
            </a:r>
            <a:r>
              <a:rPr lang="cs-CZ" sz="28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 – </a:t>
            </a:r>
            <a:r>
              <a:rPr lang="cs-CZ" sz="25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2015</a:t>
            </a:r>
            <a:endParaRPr lang="cs-CZ" sz="2500" cap="all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43468" y="1782981"/>
            <a:ext cx="4970877" cy="4393982"/>
          </a:xfrm>
        </p:spPr>
        <p:txBody>
          <a:bodyPr>
            <a:normAutofit/>
          </a:bodyPr>
          <a:lstStyle/>
          <a:p>
            <a:pPr marL="342900" indent="-342900"/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Informační systém o veřejných zakázkách</a:t>
            </a:r>
          </a:p>
          <a:p>
            <a:pPr marL="342900" indent="-342900"/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Věstník veřejných zakázek</a:t>
            </a:r>
          </a:p>
          <a:p>
            <a:pPr marL="342900" indent="-342900"/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Národní elektronický nástroj</a:t>
            </a:r>
          </a:p>
          <a:p>
            <a:pPr marL="342900" indent="-342900"/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Individuální elektronické nástroje</a:t>
            </a:r>
          </a:p>
          <a:p>
            <a:pPr marL="0" indent="0">
              <a:buNone/>
            </a:pPr>
            <a:endParaRPr lang="cs-CZ" sz="2000" strike="sngStrike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2000" strike="sngStrike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E-tržiště</a:t>
            </a:r>
          </a:p>
          <a:p>
            <a:pPr marL="0" indent="0">
              <a:buNone/>
            </a:pPr>
            <a:endParaRPr lang="cs-CZ" sz="2000" strike="sngStrike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Portál o Veřejných zakázkách</a:t>
            </a:r>
          </a:p>
          <a:p>
            <a:pPr marL="342900" indent="-342900"/>
            <a:endParaRPr lang="cs-CZ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sz="2000" dirty="0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ázek 10" descr="NIPEZmm,,,,.JPG">
            <a:extLst>
              <a:ext uri="{FF2B5EF4-FFF2-40B4-BE49-F238E27FC236}">
                <a16:creationId xmlns:a16="http://schemas.microsoft.com/office/drawing/2014/main" id="{5E62260E-2220-42B6-A50D-913235A4F7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7813" y="1570634"/>
            <a:ext cx="5290720" cy="371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15CBE6EC-46EF-45D9-8E16-DCDC5917C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4720" y="0"/>
            <a:ext cx="1097280" cy="1097280"/>
            <a:chOff x="11094720" y="0"/>
            <a:chExt cx="1097280" cy="1097280"/>
          </a:xfrm>
        </p:grpSpPr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DEEDCD65-9740-4F34-BDF1-9C068E053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1094720" y="0"/>
              <a:ext cx="1097280" cy="1097280"/>
            </a:xfrm>
            <a:prstGeom prst="triangle">
              <a:avLst>
                <a:gd name="adj" fmla="val 10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B3DA7FD-5CC0-46D1-9DFB-5BAF6BE249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189552" y="127618"/>
              <a:ext cx="457894" cy="457894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sp>
        <p:nvSpPr>
          <p:cNvPr id="42" name="Zástupný symbol pro obsah 4">
            <a:extLst>
              <a:ext uri="{FF2B5EF4-FFF2-40B4-BE49-F238E27FC236}">
                <a16:creationId xmlns:a16="http://schemas.microsoft.com/office/drawing/2014/main" id="{5E722F29-37FD-453E-BBEC-9E9E8614EAE4}"/>
              </a:ext>
            </a:extLst>
          </p:cNvPr>
          <p:cNvSpPr txBox="1">
            <a:spLocks/>
          </p:cNvSpPr>
          <p:nvPr/>
        </p:nvSpPr>
        <p:spPr>
          <a:xfrm>
            <a:off x="776629" y="1564657"/>
            <a:ext cx="5419613" cy="3356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817637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Strategie elektronizace veřejných zakázek pro období 2016 – 2020</a:t>
            </a:r>
            <a:endParaRPr lang="cs-CZ" sz="3600" cap="all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1917031"/>
            <a:ext cx="10515600" cy="4259931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Zadávací směrnice kladou důraz na elektronizaci</a:t>
            </a:r>
          </a:p>
          <a:p>
            <a:pPr marL="342900" indent="-342900"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Národní legislativa - zákon č. 134/2016 Sb.</a:t>
            </a:r>
          </a:p>
          <a:p>
            <a:pPr marL="342900" indent="-342900"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Vyhlášky č. 168/2016 Sb. a 260/2016 Sb.</a:t>
            </a:r>
          </a:p>
          <a:p>
            <a:pPr marL="342900" indent="-342900"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Certifikace elektronických nástrojů</a:t>
            </a:r>
          </a:p>
          <a:p>
            <a:pPr marL="342900" indent="-342900">
              <a:spcAft>
                <a:spcPts val="6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Kybernetická bezpečnost</a:t>
            </a:r>
          </a:p>
          <a:p>
            <a:pPr marL="342900" indent="-342900">
              <a:spcAft>
                <a:spcPts val="600"/>
              </a:spcAft>
            </a:pP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eIDAS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r">
              <a:buNone/>
            </a:pPr>
            <a:r>
              <a:rPr lang="cs-CZ" sz="3200" b="1" u="sng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18. října 2018 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– celá EU jen elektronicky</a:t>
            </a:r>
          </a:p>
          <a:p>
            <a:pPr marL="342900" indent="-342900" algn="ctr"/>
            <a:endParaRPr lang="cs-CZ" sz="3200" cap="al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2259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65">
            <a:extLst>
              <a:ext uri="{FF2B5EF4-FFF2-40B4-BE49-F238E27FC236}">
                <a16:creationId xmlns:a16="http://schemas.microsoft.com/office/drawing/2014/main" id="{5C9B446A-6343-4E56-90BA-061E4DDF0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8" name="Freeform: Shape 67">
            <a:extLst>
              <a:ext uri="{FF2B5EF4-FFF2-40B4-BE49-F238E27FC236}">
                <a16:creationId xmlns:a16="http://schemas.microsoft.com/office/drawing/2014/main" id="{3EC72A1B-03D3-499C-B4BF-AC68EEC22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70" name="Freeform: Shape 69">
            <a:extLst>
              <a:ext uri="{FF2B5EF4-FFF2-40B4-BE49-F238E27FC236}">
                <a16:creationId xmlns:a16="http://schemas.microsoft.com/office/drawing/2014/main" id="{216322C2-3CF0-4D33-BF90-3F384CF6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cs-CZ" sz="22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Strategie elektronizace veřejných zakázek pro období 2022</a:t>
            </a:r>
            <a:r>
              <a:rPr lang="cs-CZ" sz="24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 – </a:t>
            </a:r>
            <a:r>
              <a:rPr lang="cs-CZ" sz="22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2030</a:t>
            </a:r>
            <a:endParaRPr lang="cs-CZ" sz="2200" cap="all" dirty="0">
              <a:solidFill>
                <a:srgbClr val="0054A6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pPr marL="342900" indent="-342900"/>
            <a:endParaRPr lang="cs-CZ" sz="17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170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sz="1700"/>
          </a:p>
        </p:txBody>
      </p:sp>
      <p:pic>
        <p:nvPicPr>
          <p:cNvPr id="13" name="Picture 5" descr="Diagram&#10;&#10;Description automatically generated">
            <a:extLst>
              <a:ext uri="{FF2B5EF4-FFF2-40B4-BE49-F238E27FC236}">
                <a16:creationId xmlns:a16="http://schemas.microsoft.com/office/drawing/2014/main" id="{8B67284E-A042-49CF-B527-D163E4B7FD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445" y="843533"/>
            <a:ext cx="6704983" cy="528017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sp>
        <p:nvSpPr>
          <p:cNvPr id="47" name="Zástupný symbol pro obsah 4">
            <a:extLst>
              <a:ext uri="{FF2B5EF4-FFF2-40B4-BE49-F238E27FC236}">
                <a16:creationId xmlns:a16="http://schemas.microsoft.com/office/drawing/2014/main" id="{14D6D81A-A884-4017-86CF-F991A5BC4A26}"/>
              </a:ext>
            </a:extLst>
          </p:cNvPr>
          <p:cNvSpPr txBox="1">
            <a:spLocks/>
          </p:cNvSpPr>
          <p:nvPr/>
        </p:nvSpPr>
        <p:spPr>
          <a:xfrm>
            <a:off x="423104" y="2461767"/>
            <a:ext cx="4584341" cy="3045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600"/>
              </a:spcAft>
            </a:pPr>
            <a:endParaRPr lang="cs-CZ" sz="1800" cap="al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600"/>
              </a:spcAft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Centrální </a:t>
            </a:r>
            <a:r>
              <a:rPr lang="cs-CZ" sz="18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Service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18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Desk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NIPEZ</a:t>
            </a:r>
          </a:p>
          <a:p>
            <a:pPr marL="342900" indent="-342900">
              <a:spcAft>
                <a:spcPts val="600"/>
              </a:spcAft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Centrální infrastruktura pro archivaci NIPEZ</a:t>
            </a:r>
          </a:p>
          <a:p>
            <a:pPr marL="342900" indent="-342900">
              <a:spcAft>
                <a:spcPts val="600"/>
              </a:spcAft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Jednotná registrace NIPEZ</a:t>
            </a:r>
          </a:p>
          <a:p>
            <a:pPr marL="342900" indent="-342900">
              <a:spcAft>
                <a:spcPts val="600"/>
              </a:spcAft>
            </a:pPr>
            <a:endParaRPr lang="cs-CZ" sz="1800" cap="al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3200" cap="al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3200" cap="al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 algn="ctr"/>
            <a:endParaRPr lang="cs-CZ" sz="3200" cap="al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02540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365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5400" b="1" cap="all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Aktuální stav</a:t>
            </a:r>
            <a:endParaRPr lang="cs-CZ" sz="5400" b="1" cap="all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33868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2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30936" y="640823"/>
            <a:ext cx="3419856" cy="5583148"/>
          </a:xfrm>
        </p:spPr>
        <p:txBody>
          <a:bodyPr anchor="ctr">
            <a:normAutofit/>
          </a:bodyPr>
          <a:lstStyle/>
          <a:p>
            <a:r>
              <a:rPr lang="cs-CZ" sz="5000" cap="all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Portál o veřejných zakázkách</a:t>
            </a:r>
            <a:endParaRPr lang="cs-CZ" sz="5000" cap="all" dirty="0">
              <a:solidFill>
                <a:srgbClr val="0054A6"/>
              </a:solidFill>
            </a:endParaRPr>
          </a:p>
        </p:txBody>
      </p:sp>
      <p:sp>
        <p:nvSpPr>
          <p:cNvPr id="58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Obrázek 41">
            <a:extLst>
              <a:ext uri="{FF2B5EF4-FFF2-40B4-BE49-F238E27FC236}">
                <a16:creationId xmlns:a16="http://schemas.microsoft.com/office/drawing/2014/main" id="{448C273F-5357-4021-AF56-932F251A4C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158" t="9347" r="552" b="4357"/>
          <a:stretch/>
        </p:blipFill>
        <p:spPr bwMode="auto">
          <a:xfrm>
            <a:off x="4654296" y="701675"/>
            <a:ext cx="6894576" cy="3772153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654296" y="4798577"/>
            <a:ext cx="6894576" cy="1428487"/>
          </a:xfrm>
        </p:spPr>
        <p:txBody>
          <a:bodyPr anchor="t">
            <a:normAutofit/>
          </a:bodyPr>
          <a:lstStyle/>
          <a:p>
            <a:pPr marL="342900" indent="-342900"/>
            <a:endParaRPr lang="cs-CZ" sz="22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 cap="all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220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sz="2200"/>
          </a:p>
        </p:txBody>
      </p:sp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0045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b52bfb-9986-4891-aca2-d046ab8bf07a">
      <Terms xmlns="http://schemas.microsoft.com/office/infopath/2007/PartnerControls"/>
    </lcf76f155ced4ddcb4097134ff3c332f>
    <TaxCatchAll xmlns="485ab4be-1c84-4ffe-a376-8eb6bbbe07b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6C182389D49C488ECAB3BCE43B49FF" ma:contentTypeVersion="15" ma:contentTypeDescription="Vytvoří nový dokument" ma:contentTypeScope="" ma:versionID="ca641270a13193a6cb8256a713a2f22d">
  <xsd:schema xmlns:xsd="http://www.w3.org/2001/XMLSchema" xmlns:xs="http://www.w3.org/2001/XMLSchema" xmlns:p="http://schemas.microsoft.com/office/2006/metadata/properties" xmlns:ns2="66b52bfb-9986-4891-aca2-d046ab8bf07a" xmlns:ns3="485ab4be-1c84-4ffe-a376-8eb6bbbe07bd" targetNamespace="http://schemas.microsoft.com/office/2006/metadata/properties" ma:root="true" ma:fieldsID="7e58fc2110f1460137d41725ac18b36a" ns2:_="" ns3:_="">
    <xsd:import namespace="66b52bfb-9986-4891-aca2-d046ab8bf07a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b52bfb-9986-4891-aca2-d046ab8b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2e302a-7c13-4296-b203-8ac9900fa5cd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AAFC72-1902-4218-B1E5-979F87AAB933}">
  <ds:schemaRefs>
    <ds:schemaRef ds:uri="e28afefe-e8ea-42a7-97a6-9b0a9cec71a5"/>
    <ds:schemaRef ds:uri="febbf18c-0139-47d6-b102-97191c658564"/>
    <ds:schemaRef ds:uri="http://schemas.microsoft.com/office/2006/metadata/properties"/>
    <ds:schemaRef ds:uri="http://schemas.microsoft.com/office/infopath/2007/PartnerControls"/>
    <ds:schemaRef ds:uri="66b52bfb-9986-4891-aca2-d046ab8bf07a"/>
    <ds:schemaRef ds:uri="485ab4be-1c84-4ffe-a376-8eb6bbbe07bd"/>
  </ds:schemaRefs>
</ds:datastoreItem>
</file>

<file path=customXml/itemProps2.xml><?xml version="1.0" encoding="utf-8"?>
<ds:datastoreItem xmlns:ds="http://schemas.openxmlformats.org/officeDocument/2006/customXml" ds:itemID="{96B96C1F-6886-4E38-817A-46E34B932C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b52bfb-9986-4891-aca2-d046ab8bf07a"/>
    <ds:schemaRef ds:uri="485ab4be-1c84-4ffe-a376-8eb6bbbe0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1826F9-4112-4612-83EE-7FD3173025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747</Words>
  <Application>Microsoft Office PowerPoint</Application>
  <PresentationFormat>Širokoúhlá obrazovka</PresentationFormat>
  <Paragraphs>131</Paragraphs>
  <Slides>23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Cy</vt:lpstr>
      <vt:lpstr>Open Sans Light</vt:lpstr>
      <vt:lpstr>Open Sans SemiBold</vt:lpstr>
      <vt:lpstr>Motiv Office</vt:lpstr>
      <vt:lpstr>STRATEGIE ELEKTRONIZACE ZADÁVÁNÍ VEŘEJNÝCH ZAKÁZEK V čr                    24. listopadu 2022 </vt:lpstr>
      <vt:lpstr>HISTORIE VÝVOJE ELEKTRONIAZCE V ČR</vt:lpstr>
      <vt:lpstr>Národní plán zavedení elektronického zadávání veřejných zakázek pro období 2006 – 2010</vt:lpstr>
      <vt:lpstr>Strategie elektronizace veřejných zakázek pro období 2011 – 2015</vt:lpstr>
      <vt:lpstr>Strategie elektronizace veřejných zakázek pro období 2011 – 2015</vt:lpstr>
      <vt:lpstr>Strategie elektronizace veřejných zakázek pro období 2016 – 2020</vt:lpstr>
      <vt:lpstr>Strategie elektronizace veřejných zakázek pro období 2022 – 2030</vt:lpstr>
      <vt:lpstr>Aktuální stav</vt:lpstr>
      <vt:lpstr>Portál o veřejných zakázkách</vt:lpstr>
      <vt:lpstr>NÁRODNÍ ELEKTRONICKÝ NÁSTROJ</vt:lpstr>
      <vt:lpstr>INFORMAČNÍ SYSTÉM O VEŘEJNÝCH ZAKÁZKÁCH</vt:lpstr>
      <vt:lpstr>NA ČEM AKTUÁLNĚ PRACUJEME</vt:lpstr>
      <vt:lpstr>VĚSTNÍK VEŘEJNÝCH ZAKÁZEK</vt:lpstr>
      <vt:lpstr>CO NÁS ČEKÁ</vt:lpstr>
      <vt:lpstr>Prezentace aplikace PowerPoint</vt:lpstr>
      <vt:lpstr>HLAVNÍ CÍL STRATEGIE</vt:lpstr>
      <vt:lpstr>Prezentace aplikace PowerPoint</vt:lpstr>
      <vt:lpstr>Prezentace aplikace PowerPoint</vt:lpstr>
      <vt:lpstr>Prezentace aplikace PowerPoint</vt:lpstr>
      <vt:lpstr>OČEKÁVANÉ PŘÍNOSY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Sklenářová Barbora</dc:creator>
  <cp:lastModifiedBy>Fafejtová Jana</cp:lastModifiedBy>
  <cp:revision>82</cp:revision>
  <dcterms:created xsi:type="dcterms:W3CDTF">2022-03-24T14:31:58Z</dcterms:created>
  <dcterms:modified xsi:type="dcterms:W3CDTF">2022-11-21T13:35:02Z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0x010100BB97D0E443AE5743ACB6C5DD2A182C1A</vt:lpwstr>
  </property>
  <property fmtid="{D5CDD505-2E9C-101B-9397-08002B2CF9AE}" pid="3" name="MediaServiceImageTags">
    <vt:lpwstr/>
  </property>
</Properties>
</file>