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3" r:id="rId6"/>
    <p:sldId id="262" r:id="rId7"/>
    <p:sldId id="260" r:id="rId8"/>
    <p:sldId id="265" r:id="rId9"/>
    <p:sldId id="257" r:id="rId10"/>
    <p:sldId id="261" r:id="rId11"/>
    <p:sldId id="266" r:id="rId12"/>
    <p:sldId id="267" r:id="rId13"/>
    <p:sldId id="268" r:id="rId14"/>
    <p:sldId id="264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6"/>
    <a:srgbClr val="0089CF"/>
    <a:srgbClr val="FDB813"/>
    <a:srgbClr val="F5821F"/>
    <a:srgbClr val="00A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648D4E-14D8-4EFF-BE55-14C68217338C}" v="1" dt="2022-09-05T11:02:50.154"/>
    <p1510:client id="{0C1E34E1-EE53-4396-ABFB-6821A3229793}" v="1" dt="2022-09-05T11:03:28.889"/>
    <p1510:client id="{3DDCE74B-87CD-40AE-BA93-8C20D39EF070}" v="40" dt="2022-11-08T14:51:17.204"/>
    <p1510:client id="{558DD00E-10DC-48E7-9B80-94E9F97E856F}" v="1" dt="2022-07-06T21:40:40.209"/>
    <p1510:client id="{800B9BE4-DF65-4483-B157-0F088D5424CA}" v="1" dt="2022-06-21T13:36:27.184"/>
    <p1510:client id="{844D71CE-1855-4130-8C27-0167A4690332}" v="57" dt="2022-10-04T12:52:50.451"/>
    <p1510:client id="{905C30B8-9846-4F65-89D7-AF92E8F168A6}" v="4" dt="2022-06-17T11:47:56.668"/>
    <p1510:client id="{A21C77D7-562B-48C8-B30F-D7B2A713C3FF}" v="2" dt="2022-06-17T07:31:18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3D6-94A1-4104-8605-F2EE07A4A92D}" type="datetimeFigureOut">
              <a:rPr lang="cs-CZ" smtClean="0"/>
              <a:t>15.11.2022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548F-15CD-4A7A-94C7-7AD3A6A35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73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9B32C-81FB-42C3-A009-D4650ECD5696}" type="datetimeFigureOut">
              <a:rPr lang="cs-CZ" smtClean="0"/>
              <a:t>15.11.2022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E4F17-70F8-4F77-B10D-DB059F9181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10636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6CC0-6A6B-403D-8F23-198E28499EC6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93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FA79-8AE0-4749-8BEB-A6095CD6C302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76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1427-E797-4E0D-98F6-18B55807E55F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5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F499-AC2D-4761-9A50-3EC3F6AE43FF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46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3E48-E845-4850-A30D-06AC756F0D25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5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9844-65E7-4154-90C5-1D9355B65682}" type="datetime1">
              <a:rPr lang="cs-CZ" smtClean="0"/>
              <a:t>15.11.2022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2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00BD-EA61-4C65-8AE8-81D05E350B07}" type="datetime1">
              <a:rPr lang="cs-CZ" smtClean="0"/>
              <a:t>15.11.2022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5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0A91-2ADD-4A98-8BAF-FE70D4E0386F}" type="datetime1">
              <a:rPr lang="cs-CZ" smtClean="0"/>
              <a:t>15.11.2022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E830-F088-4056-85D8-60693AD90B2C}" type="datetime1">
              <a:rPr lang="cs-CZ" smtClean="0"/>
              <a:t>15.11.2022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9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FF77-D4C2-4C59-81BF-EB095ECE37C1}" type="datetime1">
              <a:rPr lang="cs-CZ" smtClean="0"/>
              <a:t>15.11.2022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6A21-A3E5-4264-8FEE-A4986F209855}" type="datetime1">
              <a:rPr lang="cs-CZ" smtClean="0"/>
              <a:t>15.11.2022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0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5564-E57E-413E-9652-70FAC4F3B2B8}" type="datetime1">
              <a:rPr lang="cs-CZ" smtClean="0"/>
              <a:t>15.11.2022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41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-vz.cz/metodiky-stanoviska/metodicka-doporuceni-k-zzvz/metodicky-postup-pro-skd-a-sablony-dokumentu/" TargetMode="External"/><Relationship Id="rId2" Type="http://schemas.openxmlformats.org/officeDocument/2006/relationships/hyperlink" Target="https://portal-vz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72210" y="2570922"/>
            <a:ext cx="7853554" cy="3874578"/>
          </a:xfrm>
        </p:spPr>
        <p:txBody>
          <a:bodyPr>
            <a:normAutofit/>
          </a:bodyPr>
          <a:lstStyle/>
          <a:p>
            <a:r>
              <a:rPr lang="da-DK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Snižování administrativní zátěže</a:t>
            </a:r>
            <a:br>
              <a:rPr lang="da-DK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da-DK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při aplikaci zákona č. 134/2016 Sb.</a:t>
            </a: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Ministerstvo pro místní rozvoj</a:t>
            </a: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Oddělení NIPEZ</a:t>
            </a: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Ing. Marie Trávníčková</a:t>
            </a:r>
            <a:b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br>
              <a:rPr lang="da-DK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endParaRPr lang="da-DK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94907" y="98858"/>
            <a:ext cx="9144000" cy="17034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sz="4000" dirty="0">
                <a:solidFill>
                  <a:srgbClr val="0054A6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Conference: Current State of Electronic Public Procurement in the Czech Republic and the Outlook to 2027</a:t>
            </a:r>
            <a:endParaRPr lang="cs-CZ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000" dirty="0">
                <a:solidFill>
                  <a:srgbClr val="0054A6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</a:rPr>
              <a:t>24 </a:t>
            </a:r>
            <a:r>
              <a:rPr lang="cs-CZ" sz="2000" dirty="0" err="1">
                <a:solidFill>
                  <a:srgbClr val="0054A6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</a:rPr>
              <a:t>November</a:t>
            </a:r>
            <a:r>
              <a:rPr lang="cs-CZ" sz="2000" dirty="0">
                <a:solidFill>
                  <a:srgbClr val="0054A6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</a:rPr>
              <a:t> 2022</a:t>
            </a:r>
            <a:endParaRPr lang="cs-CZ" sz="2000" dirty="0">
              <a:solidFill>
                <a:srgbClr val="0054A6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9" y="6583"/>
            <a:ext cx="2880711" cy="684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478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911942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Děkuji za pozornost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3429000"/>
            <a:ext cx="8956994" cy="269350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Ing. Marie Trávníčková 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Oddělení NIPEZ           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Ministerstvo pro místní rozvoj</a:t>
            </a: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8437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3" y="1304925"/>
            <a:ext cx="7735711" cy="4351338"/>
          </a:xfrm>
        </p:spPr>
      </p:pic>
      <p:sp>
        <p:nvSpPr>
          <p:cNvPr id="2" name="AutoShape 2" descr="Geometrická konstrukce zlatého řezu :: M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995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Obsah prezentace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Seznamy vedené Ministerstvem pro místní rozvoj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Prokazování splnění kvalifikace dle § 228, § 234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Údaje evidované v seznamu kvalifikovaných dodavatelů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§ 227 a v systému certifikovaných dodavatelů § 239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Změny v seznamu kvalifikovaných dodavatelů dle § 231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Výpis ze seznamu kvalifikovaných dodavatelů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Propojení s dalšími informačními systémy veřejné správy</a:t>
            </a:r>
          </a:p>
          <a:p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Závěr</a:t>
            </a: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58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636103"/>
            <a:ext cx="10515600" cy="4638261"/>
          </a:xfrm>
        </p:spPr>
        <p:txBody>
          <a:bodyPr>
            <a:normAutofit/>
          </a:bodyPr>
          <a:lstStyle/>
          <a:p>
            <a:pPr algn="ctr"/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Vedení seznamu kvalifikovaných dodavatelů § 226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Systém certifikovaných dodavatelů 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§ 233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3684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9788" y="509726"/>
            <a:ext cx="10278786" cy="663575"/>
          </a:xfrm>
        </p:spPr>
        <p:txBody>
          <a:bodyPr>
            <a:normAutofit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Prokazování splnění kvalifikace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type="body" sz="half" idx="2"/>
          </p:nvPr>
        </p:nvSpPr>
        <p:spPr>
          <a:xfrm>
            <a:off x="1130155" y="1484243"/>
            <a:ext cx="10173949" cy="4532243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Výpis ze seznamu kvalifikovaných dodavatelů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Základní způsobilost dle § 74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Profesní způsobilost dle § 77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Platnost výpisu jsou 3 měsíce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Certifikát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Základní způsobilost dle § 74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Profesní způsobilost dle § 77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Ekonomická kvalifikace dle § 78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Technická kvalifikace dle § 79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Platnost certifikátu je minimálně1 rok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cs-CZ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Osvědčení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l-PL" alt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Pochází z jiného členského státu – je obdobou výpisu z SKD § 228 odst. 3</a:t>
            </a:r>
          </a:p>
          <a:p>
            <a:pPr marL="0" indent="0">
              <a:buNone/>
            </a:pPr>
            <a:endParaRPr lang="cs-CZ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08931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9788" y="509726"/>
            <a:ext cx="10278786" cy="974517"/>
          </a:xfrm>
        </p:spPr>
        <p:txBody>
          <a:bodyPr>
            <a:normAutofit fontScale="90000"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Údaje evidované v SKD, způsob jejich prokazování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type="body" sz="half" idx="2"/>
          </p:nvPr>
        </p:nvSpPr>
        <p:spPr>
          <a:xfrm>
            <a:off x="1130155" y="1815548"/>
            <a:ext cx="10955828" cy="4744278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obchodní firma nebo název a sídlo dodavatele (výpis z obchodního rejstříku)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jméno a příjmení fyzické osoby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pobočka dodavatele a její sídlo (dle obch. rejstříku)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   právní forma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   IČ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jméno a příjmení všech členů statutárního orgánu a vedoucího pobočky závodu (výpisy z rejstříku trestů)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jméno a příjmení jiných osob dle § 74 (prokurista, plná moc,</a:t>
            </a:r>
            <a:r>
              <a:rPr lang="cs-CZ" sz="2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vedoucí pobočky závodu - výpisy z rejstříku trestů)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0" lang="cs-CZ" sz="2000" b="0" i="0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eexistence</a:t>
            </a: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daňových nedoplatků, nedoplatků na sociálním pojištění a zdravotním pojištění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předmět podnikání nebo jiné činnosti (živnostenské oprávnění, rozhodnutí apod.)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datum zápisu do SKD, poslední aktualizace, případně údaj podle § 231 odst. 4 – vyznačení zahájení řízení o změně či vyřazení</a:t>
            </a:r>
          </a:p>
          <a:p>
            <a:pPr marL="0" indent="0">
              <a:buNone/>
            </a:pPr>
            <a:endParaRPr lang="cs-CZ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5688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sp>
        <p:nvSpPr>
          <p:cNvPr id="10" name="Nadpis 3"/>
          <p:cNvSpPr txBox="1">
            <a:spLocks/>
          </p:cNvSpPr>
          <p:nvPr/>
        </p:nvSpPr>
        <p:spPr>
          <a:xfrm>
            <a:off x="1130155" y="348604"/>
            <a:ext cx="10331795" cy="13531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Změny v seznamu kvalifikovaných dodavatelů</a:t>
            </a:r>
          </a:p>
        </p:txBody>
      </p:sp>
      <p:sp>
        <p:nvSpPr>
          <p:cNvPr id="11" name="Zástupný symbol pro obsah 6"/>
          <p:cNvSpPr txBox="1">
            <a:spLocks/>
          </p:cNvSpPr>
          <p:nvPr/>
        </p:nvSpPr>
        <p:spPr>
          <a:xfrm>
            <a:off x="839788" y="1444487"/>
            <a:ext cx="10530577" cy="37117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0054A6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92C8323-CA81-434A-8142-4D3EAA1BE099}"/>
              </a:ext>
            </a:extLst>
          </p:cNvPr>
          <p:cNvSpPr txBox="1"/>
          <p:nvPr/>
        </p:nvSpPr>
        <p:spPr>
          <a:xfrm>
            <a:off x="1130155" y="2089028"/>
            <a:ext cx="963061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povinnost požádat o změnu zápisu při změně údajů zapsaných  v SKD § 231 odst. 3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oprávnění požádat o změnu zápisu údajů zapsaných v SKD § 231 odst. 2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povinnost po začátku příslušného roku, nejpozději do 31.3. daného roku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- písemné prohlášení, že nedošlo ke změně zapsaných údajů § 231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      odst. 1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- předložit doklady o bezdlužnosti  dle § 74 odst. 1 písm. b) až d)</a:t>
            </a:r>
          </a:p>
        </p:txBody>
      </p:sp>
    </p:spTree>
    <p:extLst>
      <p:ext uri="{BB962C8B-B14F-4D97-AF65-F5344CB8AC3E}">
        <p14:creationId xmlns:p14="http://schemas.microsoft.com/office/powerpoint/2010/main" val="48202540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Výpis ze seznamu kvalifikovaných dodavatelů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2080590"/>
            <a:ext cx="8956994" cy="404191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listinná podoba</a:t>
            </a: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elektronická podoba se zaručeným elektronickým podpisem</a:t>
            </a:r>
          </a:p>
          <a:p>
            <a:pPr marL="0" indent="0" algn="ctr">
              <a:buNone/>
            </a:pP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4522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Propojení s dalšími IS veřejné správy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2080590"/>
            <a:ext cx="8956994" cy="404191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Seznam kvalifikovaných dodavatelů je součástí informačního systému o veřejných zakázkách</a:t>
            </a: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Rejstřík trestů</a:t>
            </a:r>
          </a:p>
          <a:p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CzechPOINT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6955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607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Závěr</a:t>
            </a:r>
            <a:endParaRPr lang="da-DK" sz="4000" b="1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1431236"/>
            <a:ext cx="8956994" cy="4691268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  </a:t>
            </a:r>
            <a:r>
              <a:rPr lang="cs-CZ" sz="2400" b="1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DŮLEŽITÉ ODKAZY</a:t>
            </a:r>
          </a:p>
          <a:p>
            <a:pPr marL="0" indent="0" algn="ctr">
              <a:buNone/>
            </a:pPr>
            <a:endParaRPr lang="cs-CZ" sz="2400" b="1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Portál o veřejných zakázkách 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  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  <a:hlinkClick r:id="rId2"/>
              </a:rPr>
              <a:t>https://portal-vz.cz/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Seznam kvalifikovaných dodavatelů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  <a:hlinkClick r:id="rId3"/>
              </a:rPr>
              <a:t>https://portal-vz.cz/metodiky-stanoviska/metodicka-doporuceni-k-zzvz/metodicky-postup-pro-skd-a-sablony-dokumentu/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Systém certifikovaných dodavatelů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cs-CZ" sz="2000" u="sng" dirty="0">
                <a:solidFill>
                  <a:srgbClr val="0070C0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www.sps.cz</a:t>
            </a:r>
          </a:p>
          <a:p>
            <a:pPr marL="0" indent="0" algn="ctr">
              <a:buNone/>
            </a:pP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649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b52bfb-9986-4891-aca2-d046ab8bf07a">
      <Terms xmlns="http://schemas.microsoft.com/office/infopath/2007/PartnerControls"/>
    </lcf76f155ced4ddcb4097134ff3c332f>
    <TaxCatchAll xmlns="485ab4be-1c84-4ffe-a376-8eb6bbbe07b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B96C1F-6886-4E38-817A-46E34B932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b52bfb-9986-4891-aca2-d046ab8bf07a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AAFC72-1902-4218-B1E5-979F87AAB933}">
  <ds:schemaRefs>
    <ds:schemaRef ds:uri="e28afefe-e8ea-42a7-97a6-9b0a9cec71a5"/>
    <ds:schemaRef ds:uri="febbf18c-0139-47d6-b102-97191c658564"/>
    <ds:schemaRef ds:uri="http://schemas.microsoft.com/office/2006/metadata/properties"/>
    <ds:schemaRef ds:uri="http://schemas.microsoft.com/office/infopath/2007/PartnerControls"/>
    <ds:schemaRef ds:uri="66b52bfb-9986-4891-aca2-d046ab8bf07a"/>
    <ds:schemaRef ds:uri="485ab4be-1c84-4ffe-a376-8eb6bbbe07bd"/>
  </ds:schemaRefs>
</ds:datastoreItem>
</file>

<file path=customXml/itemProps3.xml><?xml version="1.0" encoding="utf-8"?>
<ds:datastoreItem xmlns:ds="http://schemas.openxmlformats.org/officeDocument/2006/customXml" ds:itemID="{E61826F9-4112-4612-83EE-7FD3173025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484</Words>
  <Application>Microsoft Office PowerPoint</Application>
  <PresentationFormat>Širokoúhlá obrazovka</PresentationFormat>
  <Paragraphs>71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Open Sans Light</vt:lpstr>
      <vt:lpstr>Motiv Office</vt:lpstr>
      <vt:lpstr>Snižování administrativní zátěže  při aplikaci zákona č. 134/2016 Sb.   Ministerstvo pro místní rozvoj Oddělení NIPEZ    Ing. Marie Trávníčková  </vt:lpstr>
      <vt:lpstr>Obsah prezentace</vt:lpstr>
      <vt:lpstr>Vedení seznamu kvalifikovaných dodavatelů § 226   Systém certifikovaných dodavatelů  § 233  </vt:lpstr>
      <vt:lpstr>Prokazování splnění kvalifikace</vt:lpstr>
      <vt:lpstr>Údaje evidované v SKD, způsob jejich prokazování</vt:lpstr>
      <vt:lpstr>Prezentace aplikace PowerPoint</vt:lpstr>
      <vt:lpstr>Výpis ze seznamu kvalifikovaných dodavatelů</vt:lpstr>
      <vt:lpstr>Propojení s dalšími IS veřejné správy</vt:lpstr>
      <vt:lpstr>Závěr</vt:lpstr>
      <vt:lpstr>Děkuji za pozornost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Sklenářová Barbora</dc:creator>
  <cp:lastModifiedBy>Trávníčková Marie</cp:lastModifiedBy>
  <cp:revision>39</cp:revision>
  <dcterms:created xsi:type="dcterms:W3CDTF">2022-03-24T14:31:58Z</dcterms:created>
  <dcterms:modified xsi:type="dcterms:W3CDTF">2022-11-15T13:56:05Z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0x010100BB97D0E443AE5743ACB6C5DD2A182C1A</vt:lpwstr>
  </property>
  <property fmtid="{D5CDD505-2E9C-101B-9397-08002B2CF9AE}" pid="3" name="MediaServiceImageTags">
    <vt:lpwstr/>
  </property>
</Properties>
</file>