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56" r:id="rId5"/>
    <p:sldId id="263" r:id="rId6"/>
    <p:sldId id="258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64" r:id="rId2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A6"/>
    <a:srgbClr val="0089CF"/>
    <a:srgbClr val="FDB813"/>
    <a:srgbClr val="F5821F"/>
    <a:srgbClr val="00A6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FD13D6-94A1-4104-8605-F2EE07A4A92D}" type="datetimeFigureOut">
              <a:rPr lang="cs-CZ" smtClean="0"/>
              <a:t>03.12.2022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AB548F-15CD-4A7A-94C7-7AD3A6A351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8373462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09B32C-81FB-42C3-A009-D4650ECD5696}" type="datetimeFigureOut">
              <a:rPr lang="cs-CZ" smtClean="0"/>
              <a:t>03.12.2022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DE4F17-70F8-4F77-B10D-DB059F9181E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1106367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56CC0-6A6B-403D-8F23-198E28499EC6}" type="datetime1">
              <a:rPr lang="cs-CZ" smtClean="0"/>
              <a:t>03.12.2022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5933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9FA79-8AE0-4749-8BEB-A6095CD6C302}" type="datetime1">
              <a:rPr lang="cs-CZ" smtClean="0"/>
              <a:t>03.12.2022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6764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E1427-E797-4E0D-98F6-18B55807E55F}" type="datetime1">
              <a:rPr lang="cs-CZ" smtClean="0"/>
              <a:t>03.12.2022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0051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0F499-AC2D-4761-9A50-3EC3F6AE43FF}" type="datetime1">
              <a:rPr lang="cs-CZ" smtClean="0"/>
              <a:t>03.12.2022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1461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33E48-E845-4850-A30D-06AC756F0D25}" type="datetime1">
              <a:rPr lang="cs-CZ" smtClean="0"/>
              <a:t>03.12.2022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7501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E9844-65E7-4154-90C5-1D9355B65682}" type="datetime1">
              <a:rPr lang="cs-CZ" smtClean="0"/>
              <a:t>03.12.2022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6248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00BD-EA61-4C65-8AE8-81D05E350B07}" type="datetime1">
              <a:rPr lang="cs-CZ" smtClean="0"/>
              <a:t>03.12.2022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5754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0A91-2ADD-4A98-8BAF-FE70D4E0386F}" type="datetime1">
              <a:rPr lang="cs-CZ" smtClean="0"/>
              <a:t>03.12.2022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6787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E830-F088-4056-85D8-60693AD90B2C}" type="datetime1">
              <a:rPr lang="cs-CZ" smtClean="0"/>
              <a:t>03.12.2022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7696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FF77-D4C2-4C59-81BF-EB095ECE37C1}" type="datetime1">
              <a:rPr lang="cs-CZ" smtClean="0"/>
              <a:t>03.12.2022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2918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46A21-A3E5-4264-8FEE-A4986F209855}" type="datetime1">
              <a:rPr lang="cs-CZ" smtClean="0"/>
              <a:t>03.12.2022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7018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25564-E57E-413E-9652-70FAC4F3B2B8}" type="datetime1">
              <a:rPr lang="cs-CZ" smtClean="0"/>
              <a:t>03.12.2022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4419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michal.nechanicky@mmr.cz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nen.nipez.cz/UzivatelskeInformace/UzivatelskePrirucky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345844" y="1921075"/>
            <a:ext cx="7779920" cy="4524425"/>
          </a:xfrm>
        </p:spPr>
        <p:txBody>
          <a:bodyPr>
            <a:normAutofit/>
          </a:bodyPr>
          <a:lstStyle/>
          <a:p>
            <a:pPr algn="l"/>
            <a:r>
              <a:rPr lang="cs-CZ" sz="28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Ing. Michal Nechanický</a:t>
            </a:r>
            <a:endParaRPr lang="da-DK" sz="2800" b="1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94907" y="98858"/>
            <a:ext cx="9144000" cy="172994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cs-CZ" sz="4000" dirty="0">
                <a:solidFill>
                  <a:srgbClr val="0054A6"/>
                </a:solidFill>
                <a:latin typeface="Cy" panose="02000000000000000000" pitchFamily="50" charset="0"/>
              </a:rPr>
              <a:t>Národní Elektronický Nástroj (NEN)</a:t>
            </a:r>
          </a:p>
          <a:p>
            <a:pPr algn="l"/>
            <a:r>
              <a:rPr lang="en-US" sz="4000" dirty="0">
                <a:solidFill>
                  <a:srgbClr val="0054A6"/>
                </a:solidFill>
                <a:latin typeface="Cy" panose="02000000000000000000" pitchFamily="50" charset="0"/>
              </a:rPr>
              <a:t>The National Electronic Tool (NEN)</a:t>
            </a:r>
            <a:endParaRPr lang="cs-CZ" sz="4000" dirty="0">
              <a:solidFill>
                <a:srgbClr val="0054A6"/>
              </a:solidFill>
              <a:latin typeface="Cy" panose="02000000000000000000" pitchFamily="50" charset="0"/>
            </a:endParaRPr>
          </a:p>
          <a:p>
            <a:pPr algn="l"/>
            <a:r>
              <a:rPr lang="cs-CZ" sz="2000" dirty="0">
                <a:solidFill>
                  <a:srgbClr val="0054A6"/>
                </a:solidFill>
                <a:latin typeface="Cy" panose="02000000000000000000" pitchFamily="50" charset="0"/>
                <a:ea typeface="Open Sans Light"/>
                <a:cs typeface="Open Sans Light"/>
              </a:rPr>
              <a:t>24 </a:t>
            </a:r>
            <a:r>
              <a:rPr lang="cs-CZ" sz="2000" dirty="0" err="1">
                <a:solidFill>
                  <a:srgbClr val="0054A6"/>
                </a:solidFill>
                <a:latin typeface="Cy" panose="02000000000000000000" pitchFamily="50" charset="0"/>
                <a:ea typeface="Open Sans Light"/>
                <a:cs typeface="Open Sans Light"/>
              </a:rPr>
              <a:t>November</a:t>
            </a:r>
            <a:r>
              <a:rPr lang="cs-CZ" sz="2000" dirty="0">
                <a:solidFill>
                  <a:srgbClr val="0054A6"/>
                </a:solidFill>
                <a:latin typeface="Cy" panose="02000000000000000000" pitchFamily="50" charset="0"/>
                <a:ea typeface="Open Sans Light"/>
                <a:cs typeface="Open Sans Light"/>
              </a:rPr>
              <a:t> 2022</a:t>
            </a:r>
            <a:endParaRPr lang="cs-CZ" sz="2000" dirty="0">
              <a:solidFill>
                <a:srgbClr val="0054A6"/>
              </a:solidFill>
              <a:latin typeface="Cy" panose="02000000000000000000" pitchFamily="50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579" y="6583"/>
            <a:ext cx="2880711" cy="6848929"/>
          </a:xfrm>
          <a:prstGeom prst="rect">
            <a:avLst/>
          </a:prstGeom>
        </p:spPr>
      </p:pic>
      <p:pic>
        <p:nvPicPr>
          <p:cNvPr id="8" name="Picture 2" descr="VÃ½sledek obrÃ¡zku pro elektronickÃ© veÅejnÃ© zakÃ¡zky">
            <a:extLst>
              <a:ext uri="{FF2B5EF4-FFF2-40B4-BE49-F238E27FC236}">
                <a16:creationId xmlns:a16="http://schemas.microsoft.com/office/drawing/2014/main" id="{D55A8E71-BCBA-47FF-9CA9-725C390A2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68" y="1927022"/>
            <a:ext cx="6048794" cy="335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947882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Veřejná část NEN – jednotný design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6490DC35-7BA2-4043-BD70-4FD78BED29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085" y="1354293"/>
            <a:ext cx="9690359" cy="538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3737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Veřejná část NEN – Informace a novinky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6262E34E-42B1-48B1-AFE2-0358D1EF19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334" y="1690688"/>
            <a:ext cx="10416941" cy="47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8233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Veřejná část NEN – odběr novinek a upozornění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FC439655-6CEC-468C-ACBB-EE0AD68F0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" y="1414462"/>
            <a:ext cx="10858500" cy="4029075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2DB0967B-826D-42A6-912C-C84DE91318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" y="1414462"/>
            <a:ext cx="108585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172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Veřejná část NEN – vyhledávání VZ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BFF3F574-9E71-4454-9B8C-44DA2FA02D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360" y="1207200"/>
            <a:ext cx="8250460" cy="565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0667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Veřejná část NEN – Informace o VZ + autorizovaná část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407903C0-BBFC-4994-B103-EFE0C29AC9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280" y="1195160"/>
            <a:ext cx="8105210" cy="566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3975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Veřejná část NEN – O portálu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5D032294-81BE-4497-9AFC-00CE280F73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7630" y="1200995"/>
            <a:ext cx="8311847" cy="55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7685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Veřejná část NEN – O portálu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3C82BE11-5554-4666-A7C9-E2BB26F11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313" y="1473957"/>
            <a:ext cx="9747373" cy="451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2172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Autorizovaná část NEN – Zadavatel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13B396B6-C284-447A-86ED-09FF0A54EF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557" y="1222310"/>
            <a:ext cx="9555113" cy="563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60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Autorizovaná část NEN – Dodavatel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30F73678-C6C9-41A5-B493-948A56CF4B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73" y="1212981"/>
            <a:ext cx="8819645" cy="564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1148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573" y="1304925"/>
            <a:ext cx="7735711" cy="4351338"/>
          </a:xfrm>
        </p:spPr>
      </p:pic>
      <p:sp>
        <p:nvSpPr>
          <p:cNvPr id="2" name="AutoShape 2" descr="Geometrická konstrukce zlatého řezu :: ME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" name="Nadpis 3">
            <a:extLst>
              <a:ext uri="{FF2B5EF4-FFF2-40B4-BE49-F238E27FC236}">
                <a16:creationId xmlns:a16="http://schemas.microsoft.com/office/drawing/2014/main" id="{A138969C-735D-4F85-ABD5-D3FB36311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Děkuji za pozornost</a:t>
            </a:r>
            <a:endParaRPr lang="cs-CZ" sz="3600" dirty="0"/>
          </a:p>
        </p:txBody>
      </p:sp>
      <p:sp>
        <p:nvSpPr>
          <p:cNvPr id="6" name="Nadpis 3">
            <a:extLst>
              <a:ext uri="{FF2B5EF4-FFF2-40B4-BE49-F238E27FC236}">
                <a16:creationId xmlns:a16="http://schemas.microsoft.com/office/drawing/2014/main" id="{E184BD25-685F-4B1B-8F52-FD5E522678B3}"/>
              </a:ext>
            </a:extLst>
          </p:cNvPr>
          <p:cNvSpPr txBox="1">
            <a:spLocks/>
          </p:cNvSpPr>
          <p:nvPr/>
        </p:nvSpPr>
        <p:spPr>
          <a:xfrm>
            <a:off x="838200" y="499348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Ing. Michal Nechanický</a:t>
            </a:r>
          </a:p>
          <a:p>
            <a:pPr algn="ctr"/>
            <a:r>
              <a:rPr lang="cs-CZ" sz="3600" dirty="0">
                <a:ea typeface="Open Sans Light" panose="020B0306030504020204" pitchFamily="34" charset="0"/>
                <a:cs typeface="Open Sans Light" panose="020B0306030504020204" pitchFamily="34" charset="0"/>
                <a:hlinkClick r:id="rId3"/>
              </a:rPr>
              <a:t>michal.nechanicky@mmr.cz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31169959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 je to NEN?</a:t>
            </a:r>
            <a:endParaRPr lang="cs-CZ" sz="36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/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je komplexní elektronický nástroj pro administraci a zadávání veřejných zakázek a koncesí pro všechny kategorie veřejných zakázek a všechny kategorie zadavatelů, vč. sektorových. NEN podporuje všechny rozsahy elektronizace od evidence zadávacích řízení po plně elektronické postupy.</a:t>
            </a:r>
          </a:p>
          <a:p>
            <a:pPr marL="342900" indent="-342900"/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Možnost centrálních nákupů</a:t>
            </a:r>
          </a:p>
          <a:p>
            <a:pPr marL="342900" indent="-342900"/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Realizování veřejných zakázek prostřednictvím elektronický katalogů</a:t>
            </a:r>
          </a:p>
          <a:p>
            <a:pPr marL="342900" indent="-342900"/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NEN umožní provázání na interní systémy zadavatelů i dodavatelů či systémy </a:t>
            </a:r>
            <a:b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r>
              <a:rPr lang="cs-CZ" sz="20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e-Governmentu</a:t>
            </a:r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v ČR.</a:t>
            </a:r>
          </a:p>
          <a:p>
            <a:pPr marL="342900" indent="-342900"/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NEN je ZDARMA pro všechny jeho uživatele (dodavatel i zadavatel)</a:t>
            </a:r>
          </a:p>
          <a:p>
            <a:pPr marL="342900" indent="-342900"/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Správcem elektronického nástroje NEN je Ministerstvo pro místní rozvoj.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285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sp>
        <p:nvSpPr>
          <p:cNvPr id="8" name="Nadpis 3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Certifikát prostředí</a:t>
            </a:r>
            <a:endParaRPr lang="cs-CZ" sz="3600" dirty="0"/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F1CA8212-1BB6-4519-BEC7-A6ADDE461E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9250" y="1207939"/>
            <a:ext cx="7893499" cy="558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12782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sp>
        <p:nvSpPr>
          <p:cNvPr id="8" name="Nadpis 3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Certifikát funkčnosti</a:t>
            </a:r>
            <a:endParaRPr lang="cs-CZ" sz="3600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1FD902D1-33BF-4B24-88B1-F0BFB4F1C7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305" y="1187938"/>
            <a:ext cx="7871389" cy="558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15123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Kde najdu NEN a kde si nechat poradit?</a:t>
            </a:r>
            <a:endParaRPr lang="cs-CZ" sz="36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/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Referenční (testovací) prostředí : https://nen-ref.nipez.cz</a:t>
            </a:r>
          </a:p>
          <a:p>
            <a:pPr marL="800100" lvl="1" indent="-342900"/>
            <a:r>
              <a:rPr lang="cs-CZ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Registrace volná</a:t>
            </a:r>
          </a:p>
          <a:p>
            <a:pPr marL="342900" indent="-342900"/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Produkční (ostré) prostředí : https://nen.nipez.cz </a:t>
            </a:r>
          </a:p>
          <a:p>
            <a:pPr marL="800100" lvl="1" indent="-342900"/>
            <a:r>
              <a:rPr lang="cs-CZ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Registrace s oficiálními náležitostmi</a:t>
            </a:r>
          </a:p>
          <a:p>
            <a:pPr marL="342900" indent="-342900"/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E-mail podpory NEN: Hotline@nipez.cz</a:t>
            </a:r>
          </a:p>
          <a:p>
            <a:pPr marL="342900" indent="-342900"/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Telefon na podporu NEN: +420 841 888 841</a:t>
            </a:r>
          </a:p>
          <a:p>
            <a:pPr marL="800100" lvl="1" indent="-342900"/>
            <a:r>
              <a:rPr lang="cs-CZ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6:00-18:00 v pracovní dny</a:t>
            </a:r>
          </a:p>
          <a:p>
            <a:pPr marL="342900" indent="-342900"/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Provozovatelem je konsorcium Tesco SW a O2 ICT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3552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 budu potřebovat abych mohl používat NEN?</a:t>
            </a:r>
            <a:endParaRPr lang="cs-CZ" sz="36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838200" y="1825625"/>
            <a:ext cx="4806820" cy="4351338"/>
          </a:xfrm>
        </p:spPr>
        <p:txBody>
          <a:bodyPr>
            <a:normAutofit/>
          </a:bodyPr>
          <a:lstStyle/>
          <a:p>
            <a:pPr marL="342900" indent="-342900"/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Internetový prohlížeč: Google chrome, Opera, Mozilla Firefox, Microsoft </a:t>
            </a:r>
            <a:r>
              <a:rPr lang="cs-CZ" sz="20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Edge</a:t>
            </a:r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, Safari.</a:t>
            </a:r>
          </a:p>
          <a:p>
            <a:pPr marL="800100" lvl="1" indent="-342900"/>
            <a:r>
              <a:rPr lang="cs-CZ" sz="16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Crypto</a:t>
            </a:r>
            <a:r>
              <a:rPr lang="cs-CZ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cs-CZ" sz="16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native</a:t>
            </a:r>
            <a:r>
              <a:rPr lang="cs-CZ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APP</a:t>
            </a:r>
          </a:p>
          <a:p>
            <a:pPr marL="800100" lvl="1" indent="-342900"/>
            <a:r>
              <a:rPr lang="cs-CZ" sz="16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Crypto</a:t>
            </a:r>
            <a:r>
              <a:rPr lang="cs-CZ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Web </a:t>
            </a:r>
            <a:r>
              <a:rPr lang="cs-CZ" sz="16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Extension</a:t>
            </a:r>
            <a:endParaRPr lang="cs-CZ" sz="16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1257300" lvl="2" indent="-342900"/>
            <a:r>
              <a:rPr lang="cs-CZ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Ověření el. podpisu dle </a:t>
            </a:r>
            <a:r>
              <a:rPr lang="cs-CZ" sz="12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eIDAS</a:t>
            </a:r>
            <a:br>
              <a:rPr lang="cs-CZ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br>
              <a:rPr lang="cs-CZ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br>
              <a:rPr lang="cs-CZ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endParaRPr lang="cs-CZ" sz="12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342900" indent="-342900"/>
            <a:endParaRPr lang="cs-CZ" sz="20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342900" indent="-342900"/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Mít po ruce uživatelskou příručku pro zadavatele a dodavatele.</a:t>
            </a:r>
          </a:p>
          <a:p>
            <a:pPr marL="800100" lvl="1" indent="-342900"/>
            <a:r>
              <a:rPr lang="cs-CZ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2"/>
              </a:rPr>
              <a:t>https://nen.nipez.cz/UzivatelskeInformace/UzivatelskePrirucky</a:t>
            </a:r>
            <a:endParaRPr lang="cs-CZ" sz="16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8CFA17C8-2B6B-465F-AE8A-A220053921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897" y="1301206"/>
            <a:ext cx="4231142" cy="2426787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2581D741-B2DF-48E1-A842-4895CBC00F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352" y="3627966"/>
            <a:ext cx="2959095" cy="51867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EF57ED0C-3DEB-43D7-A7BB-711DB3E1E4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1869" y="3727993"/>
            <a:ext cx="3127198" cy="283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1199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Statistiky NEN k datu 15. 11. 2022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2353CEF-8228-4741-99EA-5C98322E76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483" y="1326994"/>
            <a:ext cx="10664706" cy="493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800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63A91D0-077D-42E4-B255-A3C3ECE28E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430" y="489339"/>
            <a:ext cx="11551139" cy="470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018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0CEDFF4-CF6C-40FF-9395-AE4812B79B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593" y="1170005"/>
            <a:ext cx="11800813" cy="416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157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6b52bfb-9986-4891-aca2-d046ab8bf07a">
      <Terms xmlns="http://schemas.microsoft.com/office/infopath/2007/PartnerControls"/>
    </lcf76f155ced4ddcb4097134ff3c332f>
    <TaxCatchAll xmlns="485ab4be-1c84-4ffe-a376-8eb6bbbe07b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A6C182389D49C488ECAB3BCE43B49FF" ma:contentTypeVersion="15" ma:contentTypeDescription="Vytvoří nový dokument" ma:contentTypeScope="" ma:versionID="ca641270a13193a6cb8256a713a2f22d">
  <xsd:schema xmlns:xsd="http://www.w3.org/2001/XMLSchema" xmlns:xs="http://www.w3.org/2001/XMLSchema" xmlns:p="http://schemas.microsoft.com/office/2006/metadata/properties" xmlns:ns2="66b52bfb-9986-4891-aca2-d046ab8bf07a" xmlns:ns3="485ab4be-1c84-4ffe-a376-8eb6bbbe07bd" targetNamespace="http://schemas.microsoft.com/office/2006/metadata/properties" ma:root="true" ma:fieldsID="7e58fc2110f1460137d41725ac18b36a" ns2:_="" ns3:_="">
    <xsd:import namespace="66b52bfb-9986-4891-aca2-d046ab8bf07a"/>
    <xsd:import namespace="485ab4be-1c84-4ffe-a376-8eb6bbbe07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b52bfb-9986-4891-aca2-d046ab8bf0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5ab4be-1c84-4ffe-a376-8eb6bbbe07b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f62e302a-7c13-4296-b203-8ac9900fa5cd}" ma:internalName="TaxCatchAll" ma:showField="CatchAllData" ma:web="485ab4be-1c84-4ffe-a376-8eb6bbbe07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AAFC72-1902-4218-B1E5-979F87AAB933}">
  <ds:schemaRefs>
    <ds:schemaRef ds:uri="e28afefe-e8ea-42a7-97a6-9b0a9cec71a5"/>
    <ds:schemaRef ds:uri="febbf18c-0139-47d6-b102-97191c658564"/>
    <ds:schemaRef ds:uri="http://schemas.microsoft.com/office/2006/metadata/properties"/>
    <ds:schemaRef ds:uri="http://schemas.microsoft.com/office/infopath/2007/PartnerControls"/>
    <ds:schemaRef ds:uri="66b52bfb-9986-4891-aca2-d046ab8bf07a"/>
    <ds:schemaRef ds:uri="485ab4be-1c84-4ffe-a376-8eb6bbbe07bd"/>
  </ds:schemaRefs>
</ds:datastoreItem>
</file>

<file path=customXml/itemProps2.xml><?xml version="1.0" encoding="utf-8"?>
<ds:datastoreItem xmlns:ds="http://schemas.openxmlformats.org/officeDocument/2006/customXml" ds:itemID="{E61826F9-4112-4612-83EE-7FD3173025F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6B96C1F-6886-4E38-817A-46E34B932C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b52bfb-9986-4891-aca2-d046ab8bf07a"/>
    <ds:schemaRef ds:uri="485ab4be-1c84-4ffe-a376-8eb6bbbe07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683</TotalTime>
  <Words>330</Words>
  <Application>Microsoft Office PowerPoint</Application>
  <PresentationFormat>Širokoúhlá obrazovka</PresentationFormat>
  <Paragraphs>43</Paragraphs>
  <Slides>19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Cy</vt:lpstr>
      <vt:lpstr>Open Sans Light</vt:lpstr>
      <vt:lpstr>Motiv Office</vt:lpstr>
      <vt:lpstr>Ing. Michal Nechanický</vt:lpstr>
      <vt:lpstr>Co je to NEN?</vt:lpstr>
      <vt:lpstr>Prezentace aplikace PowerPoint</vt:lpstr>
      <vt:lpstr>Prezentace aplikace PowerPoint</vt:lpstr>
      <vt:lpstr>Kde najdu NEN a kde si nechat poradit?</vt:lpstr>
      <vt:lpstr>Co budu potřebovat abych mohl používat NEN?</vt:lpstr>
      <vt:lpstr>Statistiky NEN k datu 15. 11. 2022</vt:lpstr>
      <vt:lpstr>Prezentace aplikace PowerPoint</vt:lpstr>
      <vt:lpstr>Prezentace aplikace PowerPoint</vt:lpstr>
      <vt:lpstr>Veřejná část NEN – jednotný design</vt:lpstr>
      <vt:lpstr>Veřejná část NEN – Informace a novinky</vt:lpstr>
      <vt:lpstr>Veřejná část NEN – odběr novinek a upozornění</vt:lpstr>
      <vt:lpstr>Veřejná část NEN – vyhledávání VZ</vt:lpstr>
      <vt:lpstr>Veřejná část NEN – Informace o VZ + autorizovaná část</vt:lpstr>
      <vt:lpstr>Veřejná část NEN – O portálu</vt:lpstr>
      <vt:lpstr>Veřejná část NEN – O portálu</vt:lpstr>
      <vt:lpstr>Autorizovaná část NEN – Zadavatel</vt:lpstr>
      <vt:lpstr>Autorizovaná část NEN – Dodavatel</vt:lpstr>
      <vt:lpstr>Děkuji za pozornost</vt:lpstr>
    </vt:vector>
  </TitlesOfParts>
  <Company>Úřad vlády ČR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Sklenářová Barbora</dc:creator>
  <cp:lastModifiedBy>Dudková Soňa</cp:lastModifiedBy>
  <cp:revision>49</cp:revision>
  <dcterms:created xsi:type="dcterms:W3CDTF">2022-03-24T14:31:58Z</dcterms:created>
  <dcterms:modified xsi:type="dcterms:W3CDTF">2022-12-03T17:54:06Z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0x010100BB97D0E443AE5743ACB6C5DD2A182C1A</vt:lpwstr>
  </property>
  <property fmtid="{D5CDD505-2E9C-101B-9397-08002B2CF9AE}" pid="3" name="MediaServiceImageTags">
    <vt:lpwstr/>
  </property>
</Properties>
</file>