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8"/>
  </p:notesMasterIdLst>
  <p:handoutMasterIdLst>
    <p:handoutMasterId r:id="rId29"/>
  </p:handoutMasterIdLst>
  <p:sldIdLst>
    <p:sldId id="256" r:id="rId5"/>
    <p:sldId id="263" r:id="rId6"/>
    <p:sldId id="326" r:id="rId7"/>
    <p:sldId id="265" r:id="rId8"/>
    <p:sldId id="327" r:id="rId9"/>
    <p:sldId id="329" r:id="rId10"/>
    <p:sldId id="328" r:id="rId11"/>
    <p:sldId id="331" r:id="rId12"/>
    <p:sldId id="330" r:id="rId13"/>
    <p:sldId id="332" r:id="rId14"/>
    <p:sldId id="333" r:id="rId15"/>
    <p:sldId id="335" r:id="rId16"/>
    <p:sldId id="334" r:id="rId17"/>
    <p:sldId id="262" r:id="rId18"/>
    <p:sldId id="266" r:id="rId19"/>
    <p:sldId id="275" r:id="rId20"/>
    <p:sldId id="267" r:id="rId21"/>
    <p:sldId id="336" r:id="rId22"/>
    <p:sldId id="337" r:id="rId23"/>
    <p:sldId id="325" r:id="rId24"/>
    <p:sldId id="273" r:id="rId25"/>
    <p:sldId id="324" r:id="rId26"/>
    <p:sldId id="264" r:id="rId27"/>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4A6"/>
    <a:srgbClr val="0089CF"/>
    <a:srgbClr val="FDB813"/>
    <a:srgbClr val="F5821F"/>
    <a:srgbClr val="00A6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778" y="67"/>
      </p:cViewPr>
      <p:guideLst>
        <p:guide orient="horz" pos="2160"/>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0FD13D6-94A1-4104-8605-F2EE07A4A92D}" type="datetimeFigureOut">
              <a:rPr lang="cs-CZ" smtClean="0"/>
              <a:t>03.12.2022</a:t>
            </a:fld>
            <a:endParaRPr lang="cs-CZ"/>
          </a:p>
        </p:txBody>
      </p:sp>
      <p:sp>
        <p:nvSpPr>
          <p:cNvPr id="4" name="Zástupný symbol pro zápatí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DAB548F-15CD-4A7A-94C7-7AD3A6A351F7}" type="slidenum">
              <a:rPr lang="cs-CZ" smtClean="0"/>
              <a:t>‹#›</a:t>
            </a:fld>
            <a:endParaRPr lang="cs-CZ"/>
          </a:p>
        </p:txBody>
      </p:sp>
    </p:spTree>
    <p:extLst>
      <p:ext uri="{BB962C8B-B14F-4D97-AF65-F5344CB8AC3E}">
        <p14:creationId xmlns:p14="http://schemas.microsoft.com/office/powerpoint/2010/main" val="1028373462"/>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09B32C-81FB-42C3-A009-D4650ECD5696}" type="datetimeFigureOut">
              <a:rPr lang="cs-CZ" smtClean="0"/>
              <a:t>03.12.2022</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DE4F17-70F8-4F77-B10D-DB059F9181E6}" type="slidenum">
              <a:rPr lang="cs-CZ" smtClean="0"/>
              <a:t>‹#›</a:t>
            </a:fld>
            <a:endParaRPr lang="cs-CZ"/>
          </a:p>
        </p:txBody>
      </p:sp>
    </p:spTree>
    <p:extLst>
      <p:ext uri="{BB962C8B-B14F-4D97-AF65-F5344CB8AC3E}">
        <p14:creationId xmlns:p14="http://schemas.microsoft.com/office/powerpoint/2010/main" val="4091106367"/>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a:t>Tady to celé začalo</a:t>
            </a:r>
          </a:p>
        </p:txBody>
      </p:sp>
      <p:sp>
        <p:nvSpPr>
          <p:cNvPr id="4" name="Zástupný symbol pro zápatí 3"/>
          <p:cNvSpPr>
            <a:spLocks noGrp="1"/>
          </p:cNvSpPr>
          <p:nvPr>
            <p:ph type="ftr" sz="quarter" idx="4"/>
          </p:nvPr>
        </p:nvSpPr>
        <p:spPr/>
        <p:txBody>
          <a:bodyPr/>
          <a:lstStyle/>
          <a:p>
            <a:endParaRPr lang="cs-CZ"/>
          </a:p>
        </p:txBody>
      </p:sp>
    </p:spTree>
    <p:extLst>
      <p:ext uri="{BB962C8B-B14F-4D97-AF65-F5344CB8AC3E}">
        <p14:creationId xmlns:p14="http://schemas.microsoft.com/office/powerpoint/2010/main" val="16506384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a:t>NEN  -spuštěn 1.8.2015</a:t>
            </a:r>
          </a:p>
        </p:txBody>
      </p:sp>
      <p:sp>
        <p:nvSpPr>
          <p:cNvPr id="4" name="Zástupný symbol pro zápatí 3"/>
          <p:cNvSpPr>
            <a:spLocks noGrp="1"/>
          </p:cNvSpPr>
          <p:nvPr>
            <p:ph type="ftr" sz="quarter" idx="4"/>
          </p:nvPr>
        </p:nvSpPr>
        <p:spPr/>
        <p:txBody>
          <a:bodyPr/>
          <a:lstStyle/>
          <a:p>
            <a:endParaRPr lang="cs-CZ"/>
          </a:p>
        </p:txBody>
      </p:sp>
    </p:spTree>
    <p:extLst>
      <p:ext uri="{BB962C8B-B14F-4D97-AF65-F5344CB8AC3E}">
        <p14:creationId xmlns:p14="http://schemas.microsoft.com/office/powerpoint/2010/main" val="13315670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a:t>PÍSEMNÁ ZPRÁVA ZADAVATLE SE MŮŽE NAHRADIT UVEŘEJNĚNÍ STROJOVÉHO ÚDAJE</a:t>
            </a:r>
          </a:p>
        </p:txBody>
      </p:sp>
      <p:sp>
        <p:nvSpPr>
          <p:cNvPr id="4" name="Zástupný symbol pro zápatí 3"/>
          <p:cNvSpPr>
            <a:spLocks noGrp="1"/>
          </p:cNvSpPr>
          <p:nvPr>
            <p:ph type="ftr" sz="quarter" idx="4"/>
          </p:nvPr>
        </p:nvSpPr>
        <p:spPr/>
        <p:txBody>
          <a:bodyPr/>
          <a:lstStyle/>
          <a:p>
            <a:endParaRPr lang="cs-CZ"/>
          </a:p>
        </p:txBody>
      </p:sp>
    </p:spTree>
    <p:extLst>
      <p:ext uri="{BB962C8B-B14F-4D97-AF65-F5344CB8AC3E}">
        <p14:creationId xmlns:p14="http://schemas.microsoft.com/office/powerpoint/2010/main" val="34785928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a:t>PÍSEMNÁ ZPRÁVA ZADAVATLE SE MŮŽE NAHRADIT UVEŘEJNĚNÍ STROJOVÉHO ÚDAJE</a:t>
            </a:r>
          </a:p>
          <a:p>
            <a:r>
              <a:rPr lang="cs-CZ" dirty="0"/>
              <a:t>NEADEKVÁTNOST PŘEDOPKLÁDANÉ Hodnoty – JEDEN 1 000 000 A DRUHÝ 5000000 U STEJNÉHO PŘEDMĚTU</a:t>
            </a:r>
          </a:p>
        </p:txBody>
      </p:sp>
      <p:sp>
        <p:nvSpPr>
          <p:cNvPr id="4" name="Zástupný symbol pro zápatí 3"/>
          <p:cNvSpPr>
            <a:spLocks noGrp="1"/>
          </p:cNvSpPr>
          <p:nvPr>
            <p:ph type="ftr" sz="quarter" idx="4"/>
          </p:nvPr>
        </p:nvSpPr>
        <p:spPr/>
        <p:txBody>
          <a:bodyPr/>
          <a:lstStyle/>
          <a:p>
            <a:endParaRPr lang="cs-CZ"/>
          </a:p>
        </p:txBody>
      </p:sp>
    </p:spTree>
    <p:extLst>
      <p:ext uri="{BB962C8B-B14F-4D97-AF65-F5344CB8AC3E}">
        <p14:creationId xmlns:p14="http://schemas.microsoft.com/office/powerpoint/2010/main" val="16892615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a:t>PÍSEMNÁ ZPRÁVA ZADAVATLE SE MŮŽE NAHRADIT UVEŘEJNĚNÍ STROJOVÉHO ÚDAJE</a:t>
            </a:r>
          </a:p>
        </p:txBody>
      </p:sp>
      <p:sp>
        <p:nvSpPr>
          <p:cNvPr id="4" name="Zástupný symbol pro zápatí 3"/>
          <p:cNvSpPr>
            <a:spLocks noGrp="1"/>
          </p:cNvSpPr>
          <p:nvPr>
            <p:ph type="ftr" sz="quarter" idx="4"/>
          </p:nvPr>
        </p:nvSpPr>
        <p:spPr/>
        <p:txBody>
          <a:bodyPr/>
          <a:lstStyle/>
          <a:p>
            <a:endParaRPr lang="cs-CZ"/>
          </a:p>
        </p:txBody>
      </p:sp>
    </p:spTree>
    <p:extLst>
      <p:ext uri="{BB962C8B-B14F-4D97-AF65-F5344CB8AC3E}">
        <p14:creationId xmlns:p14="http://schemas.microsoft.com/office/powerpoint/2010/main" val="23493320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p:cNvSpPr>
            <a:spLocks noGrp="1"/>
          </p:cNvSpPr>
          <p:nvPr>
            <p:ph type="dt" sz="half" idx="10"/>
          </p:nvPr>
        </p:nvSpPr>
        <p:spPr/>
        <p:txBody>
          <a:bodyPr/>
          <a:lstStyle/>
          <a:p>
            <a:fld id="{FBB56CC0-6A6B-403D-8F23-198E28499EC6}" type="datetime1">
              <a:rPr lang="cs-CZ" smtClean="0"/>
              <a:t>03.12.2022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7CA55221-BCB7-4A5E-A25B-3197CEAFE048}" type="slidenum">
              <a:rPr lang="cs-CZ" smtClean="0"/>
              <a:t>‹#›</a:t>
            </a:fld>
            <a:endParaRPr lang="cs-CZ"/>
          </a:p>
        </p:txBody>
      </p:sp>
    </p:spTree>
    <p:extLst>
      <p:ext uri="{BB962C8B-B14F-4D97-AF65-F5344CB8AC3E}">
        <p14:creationId xmlns:p14="http://schemas.microsoft.com/office/powerpoint/2010/main" val="2755933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B879FA79-8AE0-4749-8BEB-A6095CD6C302}" type="datetime1">
              <a:rPr lang="cs-CZ" smtClean="0"/>
              <a:t>03.12.2022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7CA55221-BCB7-4A5E-A25B-3197CEAFE048}" type="slidenum">
              <a:rPr lang="cs-CZ" smtClean="0"/>
              <a:t>‹#›</a:t>
            </a:fld>
            <a:endParaRPr lang="cs-CZ"/>
          </a:p>
        </p:txBody>
      </p:sp>
    </p:spTree>
    <p:extLst>
      <p:ext uri="{BB962C8B-B14F-4D97-AF65-F5344CB8AC3E}">
        <p14:creationId xmlns:p14="http://schemas.microsoft.com/office/powerpoint/2010/main" val="2856764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21FE1427-E797-4E0D-98F6-18B55807E55F}" type="datetime1">
              <a:rPr lang="cs-CZ" smtClean="0"/>
              <a:t>03.12.2022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7CA55221-BCB7-4A5E-A25B-3197CEAFE048}" type="slidenum">
              <a:rPr lang="cs-CZ" smtClean="0"/>
              <a:t>‹#›</a:t>
            </a:fld>
            <a:endParaRPr lang="cs-CZ"/>
          </a:p>
        </p:txBody>
      </p:sp>
    </p:spTree>
    <p:extLst>
      <p:ext uri="{BB962C8B-B14F-4D97-AF65-F5344CB8AC3E}">
        <p14:creationId xmlns:p14="http://schemas.microsoft.com/office/powerpoint/2010/main" val="3630051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0300F499-AC2D-4761-9A50-3EC3F6AE43FF}" type="datetime1">
              <a:rPr lang="cs-CZ" smtClean="0"/>
              <a:t>03.12.2022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7CA55221-BCB7-4A5E-A25B-3197CEAFE048}" type="slidenum">
              <a:rPr lang="cs-CZ" smtClean="0"/>
              <a:t>‹#›</a:t>
            </a:fld>
            <a:endParaRPr lang="cs-CZ"/>
          </a:p>
        </p:txBody>
      </p:sp>
    </p:spTree>
    <p:extLst>
      <p:ext uri="{BB962C8B-B14F-4D97-AF65-F5344CB8AC3E}">
        <p14:creationId xmlns:p14="http://schemas.microsoft.com/office/powerpoint/2010/main" val="2971461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symbol pro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Upravte styly předlohy textu.</a:t>
            </a:r>
          </a:p>
        </p:txBody>
      </p:sp>
      <p:sp>
        <p:nvSpPr>
          <p:cNvPr id="4" name="Zástupný symbol pro datum 3"/>
          <p:cNvSpPr>
            <a:spLocks noGrp="1"/>
          </p:cNvSpPr>
          <p:nvPr>
            <p:ph type="dt" sz="half" idx="10"/>
          </p:nvPr>
        </p:nvSpPr>
        <p:spPr/>
        <p:txBody>
          <a:bodyPr/>
          <a:lstStyle/>
          <a:p>
            <a:fld id="{59033E48-E845-4850-A30D-06AC756F0D25}" type="datetime1">
              <a:rPr lang="cs-CZ" smtClean="0"/>
              <a:t>03.12.2022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7CA55221-BCB7-4A5E-A25B-3197CEAFE048}" type="slidenum">
              <a:rPr lang="cs-CZ" smtClean="0"/>
              <a:t>‹#›</a:t>
            </a:fld>
            <a:endParaRPr lang="cs-CZ"/>
          </a:p>
        </p:txBody>
      </p:sp>
    </p:spTree>
    <p:extLst>
      <p:ext uri="{BB962C8B-B14F-4D97-AF65-F5344CB8AC3E}">
        <p14:creationId xmlns:p14="http://schemas.microsoft.com/office/powerpoint/2010/main" val="36275019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sz="half" idx="1"/>
          </p:nvPr>
        </p:nvSpPr>
        <p:spPr>
          <a:xfrm>
            <a:off x="838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6172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0"/>
          </p:nvPr>
        </p:nvSpPr>
        <p:spPr/>
        <p:txBody>
          <a:bodyPr/>
          <a:lstStyle/>
          <a:p>
            <a:fld id="{10BE9844-65E7-4154-90C5-1D9355B65682}" type="datetime1">
              <a:rPr lang="cs-CZ" smtClean="0"/>
              <a:t>03.12.2022</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7CA55221-BCB7-4A5E-A25B-3197CEAFE048}" type="slidenum">
              <a:rPr lang="cs-CZ" smtClean="0"/>
              <a:t>‹#›</a:t>
            </a:fld>
            <a:endParaRPr lang="cs-CZ"/>
          </a:p>
        </p:txBody>
      </p:sp>
    </p:spTree>
    <p:extLst>
      <p:ext uri="{BB962C8B-B14F-4D97-AF65-F5344CB8AC3E}">
        <p14:creationId xmlns:p14="http://schemas.microsoft.com/office/powerpoint/2010/main" val="1956248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a:t>Kliknutím lze upravit styl.</a:t>
            </a:r>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p:cNvSpPr>
            <a:spLocks noGrp="1"/>
          </p:cNvSpPr>
          <p:nvPr>
            <p:ph type="dt" sz="half" idx="10"/>
          </p:nvPr>
        </p:nvSpPr>
        <p:spPr/>
        <p:txBody>
          <a:bodyPr/>
          <a:lstStyle/>
          <a:p>
            <a:fld id="{BF4500BD-EA61-4C65-8AE8-81D05E350B07}" type="datetime1">
              <a:rPr lang="cs-CZ" smtClean="0"/>
              <a:t>03.12.2022</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7CA55221-BCB7-4A5E-A25B-3197CEAFE048}" type="slidenum">
              <a:rPr lang="cs-CZ" smtClean="0"/>
              <a:t>‹#›</a:t>
            </a:fld>
            <a:endParaRPr lang="cs-CZ"/>
          </a:p>
        </p:txBody>
      </p:sp>
    </p:spTree>
    <p:extLst>
      <p:ext uri="{BB962C8B-B14F-4D97-AF65-F5344CB8AC3E}">
        <p14:creationId xmlns:p14="http://schemas.microsoft.com/office/powerpoint/2010/main" val="3355754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datum 2"/>
          <p:cNvSpPr>
            <a:spLocks noGrp="1"/>
          </p:cNvSpPr>
          <p:nvPr>
            <p:ph type="dt" sz="half" idx="10"/>
          </p:nvPr>
        </p:nvSpPr>
        <p:spPr/>
        <p:txBody>
          <a:bodyPr/>
          <a:lstStyle/>
          <a:p>
            <a:fld id="{EFA50A91-2ADD-4A98-8BAF-FE70D4E0386F}" type="datetime1">
              <a:rPr lang="cs-CZ" smtClean="0"/>
              <a:t>03.12.2022</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7CA55221-BCB7-4A5E-A25B-3197CEAFE048}" type="slidenum">
              <a:rPr lang="cs-CZ" smtClean="0"/>
              <a:t>‹#›</a:t>
            </a:fld>
            <a:endParaRPr lang="cs-CZ"/>
          </a:p>
        </p:txBody>
      </p:sp>
    </p:spTree>
    <p:extLst>
      <p:ext uri="{BB962C8B-B14F-4D97-AF65-F5344CB8AC3E}">
        <p14:creationId xmlns:p14="http://schemas.microsoft.com/office/powerpoint/2010/main" val="836787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37EEE830-F088-4056-85D8-60693AD90B2C}" type="datetime1">
              <a:rPr lang="cs-CZ" smtClean="0"/>
              <a:t>03.12.2022</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7CA55221-BCB7-4A5E-A25B-3197CEAFE048}" type="slidenum">
              <a:rPr lang="cs-CZ" smtClean="0"/>
              <a:t>‹#›</a:t>
            </a:fld>
            <a:endParaRPr lang="cs-CZ"/>
          </a:p>
        </p:txBody>
      </p:sp>
    </p:spTree>
    <p:extLst>
      <p:ext uri="{BB962C8B-B14F-4D97-AF65-F5344CB8AC3E}">
        <p14:creationId xmlns:p14="http://schemas.microsoft.com/office/powerpoint/2010/main" val="497696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F7EAFF77-D4C2-4C59-81BF-EB095ECE37C1}" type="datetime1">
              <a:rPr lang="cs-CZ" smtClean="0"/>
              <a:t>03.12.2022</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7CA55221-BCB7-4A5E-A25B-3197CEAFE048}" type="slidenum">
              <a:rPr lang="cs-CZ" smtClean="0"/>
              <a:t>‹#›</a:t>
            </a:fld>
            <a:endParaRPr lang="cs-CZ"/>
          </a:p>
        </p:txBody>
      </p:sp>
    </p:spTree>
    <p:extLst>
      <p:ext uri="{BB962C8B-B14F-4D97-AF65-F5344CB8AC3E}">
        <p14:creationId xmlns:p14="http://schemas.microsoft.com/office/powerpoint/2010/main" val="15129186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ráze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4B946A21-A3E5-4264-8FEE-A4986F209855}" type="datetime1">
              <a:rPr lang="cs-CZ" smtClean="0"/>
              <a:t>03.12.2022</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7CA55221-BCB7-4A5E-A25B-3197CEAFE048}" type="slidenum">
              <a:rPr lang="cs-CZ" smtClean="0"/>
              <a:t>‹#›</a:t>
            </a:fld>
            <a:endParaRPr lang="cs-CZ"/>
          </a:p>
        </p:txBody>
      </p:sp>
    </p:spTree>
    <p:extLst>
      <p:ext uri="{BB962C8B-B14F-4D97-AF65-F5344CB8AC3E}">
        <p14:creationId xmlns:p14="http://schemas.microsoft.com/office/powerpoint/2010/main" val="3427018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symbol pro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625564-E57E-413E-9652-70FAC4F3B2B8}" type="datetime1">
              <a:rPr lang="cs-CZ" smtClean="0"/>
              <a:t>03.12.2022</a:t>
            </a:fld>
            <a:endParaRPr lang="cs-CZ"/>
          </a:p>
        </p:txBody>
      </p:sp>
      <p:sp>
        <p:nvSpPr>
          <p:cNvPr id="5" name="Zástupný symbol pro zápatí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A55221-BCB7-4A5E-A25B-3197CEAFE048}" type="slidenum">
              <a:rPr lang="cs-CZ" smtClean="0"/>
              <a:t>‹#›</a:t>
            </a:fld>
            <a:endParaRPr lang="cs-CZ"/>
          </a:p>
        </p:txBody>
      </p:sp>
    </p:spTree>
    <p:extLst>
      <p:ext uri="{BB962C8B-B14F-4D97-AF65-F5344CB8AC3E}">
        <p14:creationId xmlns:p14="http://schemas.microsoft.com/office/powerpoint/2010/main" val="11444190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11.svg"/></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mailto:ales.havranek@mmr.cz" TargetMode="External"/><Relationship Id="rId3" Type="http://schemas.openxmlformats.org/officeDocument/2006/relationships/hyperlink" Target="http://www.vestnikverejnychzakazek.cz/" TargetMode="External"/><Relationship Id="rId7" Type="http://schemas.openxmlformats.org/officeDocument/2006/relationships/hyperlink" Target="http://www.portal-vz.cz/" TargetMode="External"/><Relationship Id="rId2" Type="http://schemas.openxmlformats.org/officeDocument/2006/relationships/hyperlink" Target="http://www.mmr.cz/" TargetMode="External"/><Relationship Id="rId1" Type="http://schemas.openxmlformats.org/officeDocument/2006/relationships/slideLayout" Target="../slideLayouts/slideLayout7.xml"/><Relationship Id="rId6" Type="http://schemas.openxmlformats.org/officeDocument/2006/relationships/hyperlink" Target="https://skd.nipez.cz/" TargetMode="External"/><Relationship Id="rId5" Type="http://schemas.openxmlformats.org/officeDocument/2006/relationships/hyperlink" Target="http://www.isvz.cz/" TargetMode="External"/><Relationship Id="rId4" Type="http://schemas.openxmlformats.org/officeDocument/2006/relationships/hyperlink" Target="https://nen.nipez.cz/"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345844" y="1581150"/>
            <a:ext cx="7779920" cy="4381499"/>
          </a:xfrm>
        </p:spPr>
        <p:txBody>
          <a:bodyPr>
            <a:normAutofit fontScale="90000"/>
          </a:bodyPr>
          <a:lstStyle/>
          <a:p>
            <a:pPr algn="l"/>
            <a:br>
              <a:rPr lang="cs-CZ" sz="4000" cap="all" dirty="0">
                <a:solidFill>
                  <a:srgbClr val="0054A6"/>
                </a:solidFill>
                <a:latin typeface="Cy" panose="02000000000000000000" pitchFamily="50" charset="0"/>
                <a:ea typeface="+mn-ea"/>
                <a:cs typeface="+mn-cs"/>
              </a:rPr>
            </a:br>
            <a:br>
              <a:rPr lang="cs-CZ" sz="4000" cap="all" dirty="0">
                <a:solidFill>
                  <a:srgbClr val="0054A6"/>
                </a:solidFill>
                <a:latin typeface="Cy" panose="02000000000000000000" pitchFamily="50" charset="0"/>
                <a:ea typeface="+mn-ea"/>
                <a:cs typeface="+mn-cs"/>
              </a:rPr>
            </a:br>
            <a:br>
              <a:rPr lang="cs-CZ" sz="4000" cap="all" dirty="0">
                <a:solidFill>
                  <a:srgbClr val="0054A6"/>
                </a:solidFill>
                <a:latin typeface="Cy" panose="02000000000000000000" pitchFamily="50" charset="0"/>
                <a:ea typeface="+mn-ea"/>
                <a:cs typeface="+mn-cs"/>
              </a:rPr>
            </a:br>
            <a:r>
              <a:rPr lang="en-US" sz="4000" cap="all" dirty="0">
                <a:solidFill>
                  <a:srgbClr val="0054A6"/>
                </a:solidFill>
                <a:latin typeface="Cy" panose="02000000000000000000" pitchFamily="50" charset="0"/>
                <a:ea typeface="+mn-ea"/>
                <a:cs typeface="+mn-cs"/>
              </a:rPr>
              <a:t>CURRENT STATE OF ELECTRONIC PUBLIC PROCUREMENT IN THE CZECH REPUBLIC AND THE OUTLOOK TO 2027 </a:t>
            </a:r>
            <a:br>
              <a:rPr lang="cs-CZ" sz="4000" dirty="0">
                <a:solidFill>
                  <a:srgbClr val="0054A6"/>
                </a:solidFill>
                <a:latin typeface="Cy" panose="02000000000000000000" pitchFamily="50" charset="0"/>
                <a:ea typeface="+mn-ea"/>
                <a:cs typeface="+mn-cs"/>
              </a:rPr>
            </a:br>
            <a:br>
              <a:rPr lang="cs-CZ" sz="4000" dirty="0">
                <a:solidFill>
                  <a:srgbClr val="0054A6"/>
                </a:solidFill>
                <a:latin typeface="Cy" panose="02000000000000000000" pitchFamily="50" charset="0"/>
                <a:ea typeface="+mn-ea"/>
                <a:cs typeface="+mn-cs"/>
              </a:rPr>
            </a:br>
            <a:br>
              <a:rPr lang="cs-CZ" sz="4000" dirty="0">
                <a:solidFill>
                  <a:srgbClr val="0054A6"/>
                </a:solidFill>
                <a:latin typeface="Cy" panose="02000000000000000000" pitchFamily="50" charset="0"/>
                <a:ea typeface="+mn-ea"/>
                <a:cs typeface="+mn-cs"/>
              </a:rPr>
            </a:br>
            <a:br>
              <a:rPr lang="cs-CZ" sz="4000" dirty="0">
                <a:solidFill>
                  <a:srgbClr val="0054A6"/>
                </a:solidFill>
                <a:latin typeface="Cy" panose="02000000000000000000" pitchFamily="50" charset="0"/>
                <a:ea typeface="+mn-ea"/>
                <a:cs typeface="+mn-cs"/>
              </a:rPr>
            </a:br>
            <a:r>
              <a:rPr lang="cs-CZ" sz="4000" dirty="0">
                <a:solidFill>
                  <a:srgbClr val="0054A6"/>
                </a:solidFill>
                <a:latin typeface="Cy" panose="02000000000000000000" pitchFamily="50" charset="0"/>
                <a:ea typeface="+mn-ea"/>
                <a:cs typeface="+mn-cs"/>
              </a:rPr>
              <a:t>					     </a:t>
            </a:r>
            <a:br>
              <a:rPr lang="cs-CZ" sz="4000" dirty="0">
                <a:solidFill>
                  <a:srgbClr val="0054A6"/>
                </a:solidFill>
                <a:latin typeface="Cy" panose="02000000000000000000" pitchFamily="50" charset="0"/>
                <a:ea typeface="+mn-ea"/>
                <a:cs typeface="+mn-cs"/>
              </a:rPr>
            </a:br>
            <a:r>
              <a:rPr lang="cs-CZ" sz="4000" dirty="0">
                <a:solidFill>
                  <a:srgbClr val="0054A6"/>
                </a:solidFill>
                <a:latin typeface="Cy" panose="02000000000000000000" pitchFamily="50" charset="0"/>
                <a:ea typeface="+mn-ea"/>
                <a:cs typeface="+mn-cs"/>
              </a:rPr>
              <a:t>					</a:t>
            </a:r>
            <a:r>
              <a:rPr lang="cs-CZ" sz="2400" dirty="0" err="1">
                <a:solidFill>
                  <a:srgbClr val="0054A6"/>
                </a:solidFill>
                <a:latin typeface="Cy" panose="02000000000000000000" pitchFamily="50" charset="0"/>
                <a:ea typeface="+mn-ea"/>
                <a:cs typeface="+mn-cs"/>
              </a:rPr>
              <a:t>November</a:t>
            </a:r>
            <a:r>
              <a:rPr lang="cs-CZ" sz="2400" dirty="0">
                <a:solidFill>
                  <a:srgbClr val="0054A6"/>
                </a:solidFill>
                <a:latin typeface="Cy" panose="02000000000000000000" pitchFamily="50" charset="0"/>
                <a:ea typeface="+mn-ea"/>
                <a:cs typeface="+mn-cs"/>
              </a:rPr>
              <a:t> 24, 2022</a:t>
            </a:r>
            <a:br>
              <a:rPr lang="cs-CZ" sz="4000" dirty="0">
                <a:solidFill>
                  <a:srgbClr val="0054A6"/>
                </a:solidFill>
                <a:latin typeface="Cy" panose="02000000000000000000" pitchFamily="50" charset="0"/>
                <a:ea typeface="+mn-ea"/>
                <a:cs typeface="+mn-cs"/>
              </a:rPr>
            </a:br>
            <a:endParaRPr lang="da-DK" sz="4000" dirty="0">
              <a:solidFill>
                <a:srgbClr val="0054A6"/>
              </a:solidFill>
              <a:latin typeface="Cy" panose="02000000000000000000" pitchFamily="50" charset="0"/>
              <a:ea typeface="+mn-ea"/>
              <a:cs typeface="+mn-cs"/>
            </a:endParaRPr>
          </a:p>
        </p:txBody>
      </p:sp>
      <p:pic>
        <p:nvPicPr>
          <p:cNvPr id="6" name="Obráze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3104" y="5543428"/>
            <a:ext cx="707051" cy="903606"/>
          </a:xfrm>
          <a:prstGeom prst="rect">
            <a:avLst/>
          </a:prstGeom>
        </p:spPr>
      </p:pic>
      <p:pic>
        <p:nvPicPr>
          <p:cNvPr id="4" name="Obráze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08579" y="6583"/>
            <a:ext cx="2880711" cy="6848929"/>
          </a:xfrm>
          <a:prstGeom prst="rect">
            <a:avLst/>
          </a:prstGeom>
        </p:spPr>
      </p:pic>
    </p:spTree>
    <p:extLst>
      <p:ext uri="{BB962C8B-B14F-4D97-AF65-F5344CB8AC3E}">
        <p14:creationId xmlns:p14="http://schemas.microsoft.com/office/powerpoint/2010/main" val="1224947882"/>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7" name="Rectangle 56">
            <a:extLst>
              <a:ext uri="{FF2B5EF4-FFF2-40B4-BE49-F238E27FC236}">
                <a16:creationId xmlns:a16="http://schemas.microsoft.com/office/drawing/2014/main" id="{69D47016-023F-44BD-981C-50E7A10A66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Nadpis 3"/>
          <p:cNvSpPr>
            <a:spLocks noGrp="1"/>
          </p:cNvSpPr>
          <p:nvPr>
            <p:ph type="title"/>
          </p:nvPr>
        </p:nvSpPr>
        <p:spPr>
          <a:xfrm>
            <a:off x="630936" y="457200"/>
            <a:ext cx="4343400" cy="1554480"/>
          </a:xfrm>
        </p:spPr>
        <p:txBody>
          <a:bodyPr anchor="ctr">
            <a:normAutofit/>
          </a:bodyPr>
          <a:lstStyle/>
          <a:p>
            <a:r>
              <a:rPr lang="cs-CZ" sz="3600" cap="all" dirty="0" err="1">
                <a:solidFill>
                  <a:srgbClr val="0054A6"/>
                </a:solidFill>
                <a:latin typeface="Cy" panose="02000000000000000000" pitchFamily="50" charset="0"/>
                <a:ea typeface="Open Sans Light" panose="020B0306030504020204" pitchFamily="34" charset="0"/>
                <a:cs typeface="Open Sans Light" panose="020B0306030504020204" pitchFamily="34" charset="0"/>
              </a:rPr>
              <a:t>National</a:t>
            </a:r>
            <a:r>
              <a:rPr lang="cs-CZ" sz="3600" cap="all" dirty="0">
                <a:solidFill>
                  <a:srgbClr val="0054A6"/>
                </a:solidFill>
                <a:latin typeface="Cy" panose="02000000000000000000" pitchFamily="50" charset="0"/>
                <a:ea typeface="Open Sans Light" panose="020B0306030504020204" pitchFamily="34" charset="0"/>
                <a:cs typeface="Open Sans Light" panose="020B0306030504020204" pitchFamily="34" charset="0"/>
              </a:rPr>
              <a:t> </a:t>
            </a:r>
            <a:r>
              <a:rPr lang="cs-CZ" sz="3600" cap="all" dirty="0" err="1">
                <a:solidFill>
                  <a:srgbClr val="0054A6"/>
                </a:solidFill>
                <a:latin typeface="Cy" panose="02000000000000000000" pitchFamily="50" charset="0"/>
                <a:ea typeface="Open Sans Light" panose="020B0306030504020204" pitchFamily="34" charset="0"/>
                <a:cs typeface="Open Sans Light" panose="020B0306030504020204" pitchFamily="34" charset="0"/>
              </a:rPr>
              <a:t>Electronic</a:t>
            </a:r>
            <a:r>
              <a:rPr lang="cs-CZ" sz="3600" cap="all" dirty="0">
                <a:solidFill>
                  <a:srgbClr val="0054A6"/>
                </a:solidFill>
                <a:latin typeface="Cy" panose="02000000000000000000" pitchFamily="50" charset="0"/>
                <a:ea typeface="Open Sans Light" panose="020B0306030504020204" pitchFamily="34" charset="0"/>
                <a:cs typeface="Open Sans Light" panose="020B0306030504020204" pitchFamily="34" charset="0"/>
              </a:rPr>
              <a:t> </a:t>
            </a:r>
            <a:r>
              <a:rPr lang="cs-CZ" sz="3600" cap="all" dirty="0" err="1">
                <a:solidFill>
                  <a:srgbClr val="0054A6"/>
                </a:solidFill>
                <a:latin typeface="Cy" panose="02000000000000000000" pitchFamily="50" charset="0"/>
                <a:ea typeface="Open Sans Light" panose="020B0306030504020204" pitchFamily="34" charset="0"/>
                <a:cs typeface="Open Sans Light" panose="020B0306030504020204" pitchFamily="34" charset="0"/>
              </a:rPr>
              <a:t>Tool</a:t>
            </a:r>
            <a:endParaRPr lang="cs-CZ" sz="3600" cap="all" dirty="0">
              <a:solidFill>
                <a:srgbClr val="0054A6"/>
              </a:solidFill>
            </a:endParaRPr>
          </a:p>
        </p:txBody>
      </p:sp>
      <p:sp>
        <p:nvSpPr>
          <p:cNvPr id="59" name="sketchy line">
            <a:extLst>
              <a:ext uri="{FF2B5EF4-FFF2-40B4-BE49-F238E27FC236}">
                <a16:creationId xmlns:a16="http://schemas.microsoft.com/office/drawing/2014/main" id="{6D8B37B0-0682-433E-BC8D-498C04ABD9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471415" y="1412748"/>
            <a:ext cx="1554480" cy="18288"/>
          </a:xfrm>
          <a:custGeom>
            <a:avLst/>
            <a:gdLst>
              <a:gd name="connsiteX0" fmla="*/ 0 w 1554480"/>
              <a:gd name="connsiteY0" fmla="*/ 0 h 18288"/>
              <a:gd name="connsiteX1" fmla="*/ 549250 w 1554480"/>
              <a:gd name="connsiteY1" fmla="*/ 0 h 18288"/>
              <a:gd name="connsiteX2" fmla="*/ 1082954 w 1554480"/>
              <a:gd name="connsiteY2" fmla="*/ 0 h 18288"/>
              <a:gd name="connsiteX3" fmla="*/ 1554480 w 1554480"/>
              <a:gd name="connsiteY3" fmla="*/ 0 h 18288"/>
              <a:gd name="connsiteX4" fmla="*/ 1554480 w 1554480"/>
              <a:gd name="connsiteY4" fmla="*/ 18288 h 18288"/>
              <a:gd name="connsiteX5" fmla="*/ 1067410 w 1554480"/>
              <a:gd name="connsiteY5" fmla="*/ 18288 h 18288"/>
              <a:gd name="connsiteX6" fmla="*/ 549250 w 1554480"/>
              <a:gd name="connsiteY6" fmla="*/ 18288 h 18288"/>
              <a:gd name="connsiteX7" fmla="*/ 0 w 1554480"/>
              <a:gd name="connsiteY7" fmla="*/ 18288 h 18288"/>
              <a:gd name="connsiteX8" fmla="*/ 0 w 1554480"/>
              <a:gd name="connsiteY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8288"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4963" y="7176"/>
                  <a:pt x="1553909" y="13682"/>
                  <a:pt x="1554480" y="18288"/>
                </a:cubicBezTo>
                <a:cubicBezTo>
                  <a:pt x="1338847" y="6127"/>
                  <a:pt x="1215066" y="37851"/>
                  <a:pt x="1067410" y="18288"/>
                </a:cubicBezTo>
                <a:cubicBezTo>
                  <a:pt x="919754" y="-1275"/>
                  <a:pt x="800465" y="3080"/>
                  <a:pt x="549250" y="18288"/>
                </a:cubicBezTo>
                <a:cubicBezTo>
                  <a:pt x="298035" y="33496"/>
                  <a:pt x="158868" y="22769"/>
                  <a:pt x="0" y="18288"/>
                </a:cubicBezTo>
                <a:cubicBezTo>
                  <a:pt x="-655" y="13237"/>
                  <a:pt x="709" y="4645"/>
                  <a:pt x="0" y="0"/>
                </a:cubicBezTo>
                <a:close/>
              </a:path>
              <a:path w="1554480" h="18288"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917" y="7222"/>
                  <a:pt x="1555359" y="13299"/>
                  <a:pt x="1554480" y="18288"/>
                </a:cubicBezTo>
                <a:cubicBezTo>
                  <a:pt x="1336087" y="12172"/>
                  <a:pt x="1310024" y="19759"/>
                  <a:pt x="1067410" y="18288"/>
                </a:cubicBezTo>
                <a:cubicBezTo>
                  <a:pt x="824796" y="16818"/>
                  <a:pt x="787902" y="34647"/>
                  <a:pt x="518160" y="18288"/>
                </a:cubicBezTo>
                <a:cubicBezTo>
                  <a:pt x="248418" y="1930"/>
                  <a:pt x="133160" y="9205"/>
                  <a:pt x="0" y="18288"/>
                </a:cubicBezTo>
                <a:cubicBezTo>
                  <a:pt x="-643" y="9451"/>
                  <a:pt x="-340" y="711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Zástupný symbol pro obsah 4"/>
          <p:cNvSpPr>
            <a:spLocks noGrp="1"/>
          </p:cNvSpPr>
          <p:nvPr>
            <p:ph idx="1"/>
          </p:nvPr>
        </p:nvSpPr>
        <p:spPr>
          <a:xfrm>
            <a:off x="5541263" y="457200"/>
            <a:ext cx="6007608" cy="1929384"/>
          </a:xfrm>
        </p:spPr>
        <p:txBody>
          <a:bodyPr anchor="ctr">
            <a:normAutofit/>
          </a:bodyPr>
          <a:lstStyle/>
          <a:p>
            <a:pPr marL="342900" indent="-342900"/>
            <a:endParaRPr lang="cs-CZ" sz="2200" cap="all">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endParaRPr lang="cs-CZ" sz="2200" cap="all">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endParaRPr lang="cs-CZ" sz="2200" cap="all">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endParaRPr lang="cs-CZ" sz="2200">
              <a:latin typeface="Open Sans Light" panose="020B0306030504020204" pitchFamily="34" charset="0"/>
              <a:ea typeface="Open Sans Light" panose="020B0306030504020204" pitchFamily="34" charset="0"/>
              <a:cs typeface="Open Sans Light" panose="020B0306030504020204" pitchFamily="34" charset="0"/>
            </a:endParaRPr>
          </a:p>
          <a:p>
            <a:endParaRPr lang="cs-CZ" sz="2200"/>
          </a:p>
        </p:txBody>
      </p:sp>
      <p:pic>
        <p:nvPicPr>
          <p:cNvPr id="13" name="Obrázek 12">
            <a:extLst>
              <a:ext uri="{FF2B5EF4-FFF2-40B4-BE49-F238E27FC236}">
                <a16:creationId xmlns:a16="http://schemas.microsoft.com/office/drawing/2014/main" id="{02727244-81A3-45A8-ABAD-4AC6DBCD3328}"/>
              </a:ext>
            </a:extLst>
          </p:cNvPr>
          <p:cNvPicPr/>
          <p:nvPr/>
        </p:nvPicPr>
        <p:blipFill rotWithShape="1">
          <a:blip r:embed="rId2"/>
          <a:srcRect l="51367" t="9146" r="2245" b="4854"/>
          <a:stretch/>
        </p:blipFill>
        <p:spPr bwMode="auto">
          <a:xfrm>
            <a:off x="469393" y="2386584"/>
            <a:ext cx="5468112" cy="3167964"/>
          </a:xfrm>
          <a:prstGeom prst="rect">
            <a:avLst/>
          </a:prstGeom>
          <a:extLst>
            <a:ext uri="{53640926-AAD7-44D8-BBD7-CCE9431645EC}">
              <a14:shadowObscured xmlns:a14="http://schemas.microsoft.com/office/drawing/2010/main"/>
            </a:ext>
          </a:extLst>
        </p:spPr>
      </p:pic>
      <p:pic>
        <p:nvPicPr>
          <p:cNvPr id="24" name="Obrázek 23">
            <a:extLst>
              <a:ext uri="{FF2B5EF4-FFF2-40B4-BE49-F238E27FC236}">
                <a16:creationId xmlns:a16="http://schemas.microsoft.com/office/drawing/2014/main" id="{67BE6209-9D3B-43F7-9936-150BC3A3ED12}"/>
              </a:ext>
            </a:extLst>
          </p:cNvPr>
          <p:cNvPicPr/>
          <p:nvPr/>
        </p:nvPicPr>
        <p:blipFill rotWithShape="1">
          <a:blip r:embed="rId3"/>
          <a:srcRect l="50032" t="8536" r="698" b="3353"/>
          <a:stretch/>
        </p:blipFill>
        <p:spPr bwMode="auto">
          <a:xfrm>
            <a:off x="6220969" y="2386584"/>
            <a:ext cx="5468112" cy="3055870"/>
          </a:xfrm>
          <a:prstGeom prst="rect">
            <a:avLst/>
          </a:prstGeom>
          <a:extLst>
            <a:ext uri="{53640926-AAD7-44D8-BBD7-CCE9431645EC}">
              <a14:shadowObscured xmlns:a14="http://schemas.microsoft.com/office/drawing/2010/main"/>
            </a:ext>
          </a:extLst>
        </p:spPr>
      </p:pic>
      <p:pic>
        <p:nvPicPr>
          <p:cNvPr id="6" name="Obrázek 5" descr="Obsah obrázku text, vektorová grafika&#10;&#10;Popis byl vytvořen automaticky"/>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3104" y="5543428"/>
            <a:ext cx="707051" cy="903606"/>
          </a:xfrm>
          <a:prstGeom prst="rect">
            <a:avLst/>
          </a:prstGeom>
        </p:spPr>
      </p:pic>
    </p:spTree>
    <p:extLst>
      <p:ext uri="{BB962C8B-B14F-4D97-AF65-F5344CB8AC3E}">
        <p14:creationId xmlns:p14="http://schemas.microsoft.com/office/powerpoint/2010/main" val="2844827597"/>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A8908DB7-C3A6-4FCB-9820-CEE02B398C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Nadpis 3"/>
          <p:cNvSpPr>
            <a:spLocks noGrp="1"/>
          </p:cNvSpPr>
          <p:nvPr>
            <p:ph type="title"/>
          </p:nvPr>
        </p:nvSpPr>
        <p:spPr>
          <a:xfrm>
            <a:off x="630936" y="640823"/>
            <a:ext cx="3419856" cy="5583148"/>
          </a:xfrm>
        </p:spPr>
        <p:txBody>
          <a:bodyPr anchor="ctr">
            <a:normAutofit/>
          </a:bodyPr>
          <a:lstStyle/>
          <a:p>
            <a:r>
              <a:rPr lang="cs-CZ" sz="4600" cap="all" dirty="0">
                <a:solidFill>
                  <a:srgbClr val="0054A6"/>
                </a:solidFill>
                <a:latin typeface="Cy" panose="02000000000000000000" pitchFamily="50" charset="0"/>
                <a:ea typeface="Open Sans Light" panose="020B0306030504020204" pitchFamily="34" charset="0"/>
                <a:cs typeface="Open Sans Light" panose="020B0306030504020204" pitchFamily="34" charset="0"/>
              </a:rPr>
              <a:t>INFORMATION SYSTEM ON PUBLIC PROCUREMENT</a:t>
            </a:r>
            <a:endParaRPr lang="cs-CZ" sz="4600" cap="all" dirty="0">
              <a:solidFill>
                <a:srgbClr val="0054A6"/>
              </a:solidFill>
            </a:endParaRPr>
          </a:p>
        </p:txBody>
      </p:sp>
      <p:sp>
        <p:nvSpPr>
          <p:cNvPr id="30" name="sketch line">
            <a:extLst>
              <a:ext uri="{FF2B5EF4-FFF2-40B4-BE49-F238E27FC236}">
                <a16:creationId xmlns:a16="http://schemas.microsoft.com/office/drawing/2014/main" id="{535742DD-1B16-4E9D-B715-0D74B4574A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267200" y="630936"/>
            <a:ext cx="18288" cy="5590381"/>
          </a:xfrm>
          <a:custGeom>
            <a:avLst/>
            <a:gdLst>
              <a:gd name="connsiteX0" fmla="*/ 0 w 18288"/>
              <a:gd name="connsiteY0" fmla="*/ 0 h 5590381"/>
              <a:gd name="connsiteX1" fmla="*/ 18288 w 18288"/>
              <a:gd name="connsiteY1" fmla="*/ 0 h 5590381"/>
              <a:gd name="connsiteX2" fmla="*/ 18288 w 18288"/>
              <a:gd name="connsiteY2" fmla="*/ 754701 h 5590381"/>
              <a:gd name="connsiteX3" fmla="*/ 18288 w 18288"/>
              <a:gd name="connsiteY3" fmla="*/ 1565307 h 5590381"/>
              <a:gd name="connsiteX4" fmla="*/ 18288 w 18288"/>
              <a:gd name="connsiteY4" fmla="*/ 2152297 h 5590381"/>
              <a:gd name="connsiteX5" fmla="*/ 18288 w 18288"/>
              <a:gd name="connsiteY5" fmla="*/ 2906998 h 5590381"/>
              <a:gd name="connsiteX6" fmla="*/ 18288 w 18288"/>
              <a:gd name="connsiteY6" fmla="*/ 3549892 h 5590381"/>
              <a:gd name="connsiteX7" fmla="*/ 18288 w 18288"/>
              <a:gd name="connsiteY7" fmla="*/ 4080978 h 5590381"/>
              <a:gd name="connsiteX8" fmla="*/ 18288 w 18288"/>
              <a:gd name="connsiteY8" fmla="*/ 4835680 h 5590381"/>
              <a:gd name="connsiteX9" fmla="*/ 18288 w 18288"/>
              <a:gd name="connsiteY9" fmla="*/ 5590381 h 5590381"/>
              <a:gd name="connsiteX10" fmla="*/ 0 w 18288"/>
              <a:gd name="connsiteY10" fmla="*/ 5590381 h 5590381"/>
              <a:gd name="connsiteX11" fmla="*/ 0 w 18288"/>
              <a:gd name="connsiteY11" fmla="*/ 4835680 h 5590381"/>
              <a:gd name="connsiteX12" fmla="*/ 0 w 18288"/>
              <a:gd name="connsiteY12" fmla="*/ 4304593 h 5590381"/>
              <a:gd name="connsiteX13" fmla="*/ 0 w 18288"/>
              <a:gd name="connsiteY13" fmla="*/ 3773507 h 5590381"/>
              <a:gd name="connsiteX14" fmla="*/ 0 w 18288"/>
              <a:gd name="connsiteY14" fmla="*/ 3186517 h 5590381"/>
              <a:gd name="connsiteX15" fmla="*/ 0 w 18288"/>
              <a:gd name="connsiteY15" fmla="*/ 2487720 h 5590381"/>
              <a:gd name="connsiteX16" fmla="*/ 0 w 18288"/>
              <a:gd name="connsiteY16" fmla="*/ 1956633 h 5590381"/>
              <a:gd name="connsiteX17" fmla="*/ 0 w 18288"/>
              <a:gd name="connsiteY17" fmla="*/ 1425547 h 5590381"/>
              <a:gd name="connsiteX18" fmla="*/ 0 w 18288"/>
              <a:gd name="connsiteY18" fmla="*/ 614942 h 5590381"/>
              <a:gd name="connsiteX19" fmla="*/ 0 w 18288"/>
              <a:gd name="connsiteY19" fmla="*/ 0 h 5590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288" h="5590381" fill="none" extrusionOk="0">
                <a:moveTo>
                  <a:pt x="0" y="0"/>
                </a:moveTo>
                <a:cubicBezTo>
                  <a:pt x="7726" y="-435"/>
                  <a:pt x="14198" y="437"/>
                  <a:pt x="18288" y="0"/>
                </a:cubicBezTo>
                <a:cubicBezTo>
                  <a:pt x="-5226" y="225076"/>
                  <a:pt x="46275" y="562283"/>
                  <a:pt x="18288" y="754701"/>
                </a:cubicBezTo>
                <a:cubicBezTo>
                  <a:pt x="-9699" y="947119"/>
                  <a:pt x="30081" y="1239251"/>
                  <a:pt x="18288" y="1565307"/>
                </a:cubicBezTo>
                <a:cubicBezTo>
                  <a:pt x="6495" y="1891363"/>
                  <a:pt x="7160" y="1999140"/>
                  <a:pt x="18288" y="2152297"/>
                </a:cubicBezTo>
                <a:cubicBezTo>
                  <a:pt x="29417" y="2305454"/>
                  <a:pt x="28705" y="2598333"/>
                  <a:pt x="18288" y="2906998"/>
                </a:cubicBezTo>
                <a:cubicBezTo>
                  <a:pt x="7871" y="3215663"/>
                  <a:pt x="35263" y="3327412"/>
                  <a:pt x="18288" y="3549892"/>
                </a:cubicBezTo>
                <a:cubicBezTo>
                  <a:pt x="1313" y="3772372"/>
                  <a:pt x="38561" y="3843836"/>
                  <a:pt x="18288" y="4080978"/>
                </a:cubicBezTo>
                <a:cubicBezTo>
                  <a:pt x="-1985" y="4318120"/>
                  <a:pt x="-3806" y="4511166"/>
                  <a:pt x="18288" y="4835680"/>
                </a:cubicBezTo>
                <a:cubicBezTo>
                  <a:pt x="40382" y="5160194"/>
                  <a:pt x="-13070" y="5401748"/>
                  <a:pt x="18288" y="5590381"/>
                </a:cubicBezTo>
                <a:cubicBezTo>
                  <a:pt x="12010" y="5589863"/>
                  <a:pt x="6799" y="5589982"/>
                  <a:pt x="0" y="5590381"/>
                </a:cubicBezTo>
                <a:cubicBezTo>
                  <a:pt x="-6480" y="5250523"/>
                  <a:pt x="-32148" y="5052531"/>
                  <a:pt x="0" y="4835680"/>
                </a:cubicBezTo>
                <a:cubicBezTo>
                  <a:pt x="32148" y="4618829"/>
                  <a:pt x="5352" y="4496374"/>
                  <a:pt x="0" y="4304593"/>
                </a:cubicBezTo>
                <a:cubicBezTo>
                  <a:pt x="-5352" y="4112812"/>
                  <a:pt x="9645" y="3919423"/>
                  <a:pt x="0" y="3773507"/>
                </a:cubicBezTo>
                <a:cubicBezTo>
                  <a:pt x="-9645" y="3627591"/>
                  <a:pt x="-10654" y="3330687"/>
                  <a:pt x="0" y="3186517"/>
                </a:cubicBezTo>
                <a:cubicBezTo>
                  <a:pt x="10654" y="3042347"/>
                  <a:pt x="18181" y="2635923"/>
                  <a:pt x="0" y="2487720"/>
                </a:cubicBezTo>
                <a:cubicBezTo>
                  <a:pt x="-18181" y="2339517"/>
                  <a:pt x="-7947" y="2113537"/>
                  <a:pt x="0" y="1956633"/>
                </a:cubicBezTo>
                <a:cubicBezTo>
                  <a:pt x="7947" y="1799729"/>
                  <a:pt x="-15145" y="1657735"/>
                  <a:pt x="0" y="1425547"/>
                </a:cubicBezTo>
                <a:cubicBezTo>
                  <a:pt x="15145" y="1193359"/>
                  <a:pt x="-23832" y="948054"/>
                  <a:pt x="0" y="614942"/>
                </a:cubicBezTo>
                <a:cubicBezTo>
                  <a:pt x="23832" y="281831"/>
                  <a:pt x="2816" y="129878"/>
                  <a:pt x="0" y="0"/>
                </a:cubicBezTo>
                <a:close/>
              </a:path>
              <a:path w="18288" h="5590381" stroke="0" extrusionOk="0">
                <a:moveTo>
                  <a:pt x="0" y="0"/>
                </a:moveTo>
                <a:cubicBezTo>
                  <a:pt x="5871" y="848"/>
                  <a:pt x="11713" y="-200"/>
                  <a:pt x="18288" y="0"/>
                </a:cubicBezTo>
                <a:cubicBezTo>
                  <a:pt x="41141" y="165299"/>
                  <a:pt x="3613" y="427555"/>
                  <a:pt x="18288" y="698798"/>
                </a:cubicBezTo>
                <a:cubicBezTo>
                  <a:pt x="32963" y="970041"/>
                  <a:pt x="19680" y="1226199"/>
                  <a:pt x="18288" y="1397595"/>
                </a:cubicBezTo>
                <a:cubicBezTo>
                  <a:pt x="16896" y="1568991"/>
                  <a:pt x="38798" y="1794517"/>
                  <a:pt x="18288" y="2152297"/>
                </a:cubicBezTo>
                <a:cubicBezTo>
                  <a:pt x="-2222" y="2510077"/>
                  <a:pt x="40846" y="2594424"/>
                  <a:pt x="18288" y="2739287"/>
                </a:cubicBezTo>
                <a:cubicBezTo>
                  <a:pt x="-4270" y="2884150"/>
                  <a:pt x="27117" y="3129706"/>
                  <a:pt x="18288" y="3493988"/>
                </a:cubicBezTo>
                <a:cubicBezTo>
                  <a:pt x="9459" y="3858270"/>
                  <a:pt x="54201" y="4041447"/>
                  <a:pt x="18288" y="4304593"/>
                </a:cubicBezTo>
                <a:cubicBezTo>
                  <a:pt x="-17625" y="4567740"/>
                  <a:pt x="49627" y="5149125"/>
                  <a:pt x="18288" y="5590381"/>
                </a:cubicBezTo>
                <a:cubicBezTo>
                  <a:pt x="10860" y="5590744"/>
                  <a:pt x="7568" y="5590157"/>
                  <a:pt x="0" y="5590381"/>
                </a:cubicBezTo>
                <a:cubicBezTo>
                  <a:pt x="36767" y="5266821"/>
                  <a:pt x="-16223" y="5116146"/>
                  <a:pt x="0" y="4835680"/>
                </a:cubicBezTo>
                <a:cubicBezTo>
                  <a:pt x="16223" y="4555214"/>
                  <a:pt x="-16316" y="4356490"/>
                  <a:pt x="0" y="4136882"/>
                </a:cubicBezTo>
                <a:cubicBezTo>
                  <a:pt x="16316" y="3917274"/>
                  <a:pt x="8005" y="3773465"/>
                  <a:pt x="0" y="3549892"/>
                </a:cubicBezTo>
                <a:cubicBezTo>
                  <a:pt x="-8005" y="3326319"/>
                  <a:pt x="27623" y="3052456"/>
                  <a:pt x="0" y="2851094"/>
                </a:cubicBezTo>
                <a:cubicBezTo>
                  <a:pt x="-27623" y="2649732"/>
                  <a:pt x="5614" y="2455815"/>
                  <a:pt x="0" y="2264104"/>
                </a:cubicBezTo>
                <a:cubicBezTo>
                  <a:pt x="-5614" y="2072393"/>
                  <a:pt x="22598" y="1990723"/>
                  <a:pt x="0" y="1733018"/>
                </a:cubicBezTo>
                <a:cubicBezTo>
                  <a:pt x="-22598" y="1475313"/>
                  <a:pt x="-6965" y="1369123"/>
                  <a:pt x="0" y="1090124"/>
                </a:cubicBezTo>
                <a:cubicBezTo>
                  <a:pt x="6965" y="811125"/>
                  <a:pt x="-19273" y="50704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3114097614">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Obrázek 22">
            <a:extLst>
              <a:ext uri="{FF2B5EF4-FFF2-40B4-BE49-F238E27FC236}">
                <a16:creationId xmlns:a16="http://schemas.microsoft.com/office/drawing/2014/main" id="{74E5B53E-B351-4F2B-8963-7E58CEE5FCAF}"/>
              </a:ext>
            </a:extLst>
          </p:cNvPr>
          <p:cNvPicPr/>
          <p:nvPr/>
        </p:nvPicPr>
        <p:blipFill rotWithShape="1">
          <a:blip r:embed="rId2"/>
          <a:srcRect l="54511" t="9348" r="3344" b="13227"/>
          <a:stretch/>
        </p:blipFill>
        <p:spPr bwMode="auto">
          <a:xfrm>
            <a:off x="4654296" y="630936"/>
            <a:ext cx="6817021" cy="3913632"/>
          </a:xfrm>
          <a:prstGeom prst="rect">
            <a:avLst/>
          </a:prstGeom>
          <a:extLst>
            <a:ext uri="{53640926-AAD7-44D8-BBD7-CCE9431645EC}">
              <a14:shadowObscured xmlns:a14="http://schemas.microsoft.com/office/drawing/2010/main"/>
            </a:ext>
          </a:extLst>
        </p:spPr>
      </p:pic>
      <p:sp>
        <p:nvSpPr>
          <p:cNvPr id="5" name="Zástupný symbol pro obsah 4"/>
          <p:cNvSpPr>
            <a:spLocks noGrp="1"/>
          </p:cNvSpPr>
          <p:nvPr>
            <p:ph idx="1"/>
          </p:nvPr>
        </p:nvSpPr>
        <p:spPr>
          <a:xfrm>
            <a:off x="4654296" y="4798577"/>
            <a:ext cx="6894576" cy="1428487"/>
          </a:xfrm>
        </p:spPr>
        <p:txBody>
          <a:bodyPr anchor="t">
            <a:normAutofit/>
          </a:bodyPr>
          <a:lstStyle/>
          <a:p>
            <a:pPr marL="342900" indent="-342900"/>
            <a:endParaRPr lang="cs-CZ" sz="2200" cap="all">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endParaRPr lang="cs-CZ" sz="2200" cap="all">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endParaRPr lang="cs-CZ" sz="2200" cap="all">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endParaRPr lang="cs-CZ" sz="2200">
              <a:latin typeface="Open Sans Light" panose="020B0306030504020204" pitchFamily="34" charset="0"/>
              <a:ea typeface="Open Sans Light" panose="020B0306030504020204" pitchFamily="34" charset="0"/>
              <a:cs typeface="Open Sans Light" panose="020B0306030504020204" pitchFamily="34" charset="0"/>
            </a:endParaRPr>
          </a:p>
          <a:p>
            <a:endParaRPr lang="cs-CZ" sz="2200"/>
          </a:p>
        </p:txBody>
      </p:sp>
      <p:pic>
        <p:nvPicPr>
          <p:cNvPr id="6" name="Obrázek 5" descr="Obsah obrázku text, vektorová grafika&#10;&#10;Popis byl vytvořen automaticky"/>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104" y="5543428"/>
            <a:ext cx="707051" cy="903606"/>
          </a:xfrm>
          <a:prstGeom prst="rect">
            <a:avLst/>
          </a:prstGeom>
        </p:spPr>
      </p:pic>
    </p:spTree>
    <p:extLst>
      <p:ext uri="{BB962C8B-B14F-4D97-AF65-F5344CB8AC3E}">
        <p14:creationId xmlns:p14="http://schemas.microsoft.com/office/powerpoint/2010/main" val="3683726214"/>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838200" y="2365375"/>
            <a:ext cx="10515600" cy="1325563"/>
          </a:xfrm>
        </p:spPr>
        <p:txBody>
          <a:bodyPr>
            <a:normAutofit fontScale="90000"/>
          </a:bodyPr>
          <a:lstStyle/>
          <a:p>
            <a:pPr algn="ctr"/>
            <a:r>
              <a:rPr lang="en-US" sz="5400" b="1" cap="all" dirty="0">
                <a:solidFill>
                  <a:srgbClr val="0054A6"/>
                </a:solidFill>
                <a:ea typeface="Open Sans Light" panose="020B0306030504020204" pitchFamily="34" charset="0"/>
                <a:cs typeface="Open Sans Light" panose="020B0306030504020204" pitchFamily="34" charset="0"/>
              </a:rPr>
              <a:t>WHAT WE ARE CURRENTLY WORKING ON</a:t>
            </a:r>
            <a:endParaRPr lang="cs-CZ" sz="5400" b="1" cap="all" dirty="0">
              <a:solidFill>
                <a:srgbClr val="0054A6"/>
              </a:solidFill>
            </a:endParaRPr>
          </a:p>
        </p:txBody>
      </p:sp>
      <p:pic>
        <p:nvPicPr>
          <p:cNvPr id="6" name="Obráze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3104" y="5543428"/>
            <a:ext cx="707051" cy="903606"/>
          </a:xfrm>
          <a:prstGeom prst="rect">
            <a:avLst/>
          </a:prstGeom>
        </p:spPr>
      </p:pic>
    </p:spTree>
    <p:extLst>
      <p:ext uri="{BB962C8B-B14F-4D97-AF65-F5344CB8AC3E}">
        <p14:creationId xmlns:p14="http://schemas.microsoft.com/office/powerpoint/2010/main" val="1325829453"/>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A8908DB7-C3A6-4FCB-9820-CEE02B398C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Nadpis 3"/>
          <p:cNvSpPr>
            <a:spLocks noGrp="1"/>
          </p:cNvSpPr>
          <p:nvPr>
            <p:ph type="title"/>
          </p:nvPr>
        </p:nvSpPr>
        <p:spPr>
          <a:xfrm>
            <a:off x="630936" y="640823"/>
            <a:ext cx="3419856" cy="5583148"/>
          </a:xfrm>
        </p:spPr>
        <p:txBody>
          <a:bodyPr anchor="ctr">
            <a:normAutofit/>
          </a:bodyPr>
          <a:lstStyle/>
          <a:p>
            <a:r>
              <a:rPr lang="cs-CZ" sz="4600" cap="all" dirty="0">
                <a:solidFill>
                  <a:srgbClr val="0054A6"/>
                </a:solidFill>
                <a:latin typeface="Cy" panose="02000000000000000000" pitchFamily="50" charset="0"/>
                <a:ea typeface="Open Sans Light" panose="020B0306030504020204" pitchFamily="34" charset="0"/>
                <a:cs typeface="Open Sans Light" panose="020B0306030504020204" pitchFamily="34" charset="0"/>
              </a:rPr>
              <a:t>PUBLIC PROCUREMENT JOURNAL</a:t>
            </a:r>
            <a:endParaRPr lang="cs-CZ" sz="4600" cap="all" dirty="0">
              <a:solidFill>
                <a:srgbClr val="0054A6"/>
              </a:solidFill>
            </a:endParaRPr>
          </a:p>
        </p:txBody>
      </p:sp>
      <p:sp>
        <p:nvSpPr>
          <p:cNvPr id="15" name="sketch line">
            <a:extLst>
              <a:ext uri="{FF2B5EF4-FFF2-40B4-BE49-F238E27FC236}">
                <a16:creationId xmlns:a16="http://schemas.microsoft.com/office/drawing/2014/main" id="{535742DD-1B16-4E9D-B715-0D74B4574A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267200" y="630936"/>
            <a:ext cx="18288" cy="5590381"/>
          </a:xfrm>
          <a:custGeom>
            <a:avLst/>
            <a:gdLst>
              <a:gd name="connsiteX0" fmla="*/ 0 w 18288"/>
              <a:gd name="connsiteY0" fmla="*/ 0 h 5590381"/>
              <a:gd name="connsiteX1" fmla="*/ 18288 w 18288"/>
              <a:gd name="connsiteY1" fmla="*/ 0 h 5590381"/>
              <a:gd name="connsiteX2" fmla="*/ 18288 w 18288"/>
              <a:gd name="connsiteY2" fmla="*/ 754701 h 5590381"/>
              <a:gd name="connsiteX3" fmla="*/ 18288 w 18288"/>
              <a:gd name="connsiteY3" fmla="*/ 1565307 h 5590381"/>
              <a:gd name="connsiteX4" fmla="*/ 18288 w 18288"/>
              <a:gd name="connsiteY4" fmla="*/ 2152297 h 5590381"/>
              <a:gd name="connsiteX5" fmla="*/ 18288 w 18288"/>
              <a:gd name="connsiteY5" fmla="*/ 2906998 h 5590381"/>
              <a:gd name="connsiteX6" fmla="*/ 18288 w 18288"/>
              <a:gd name="connsiteY6" fmla="*/ 3549892 h 5590381"/>
              <a:gd name="connsiteX7" fmla="*/ 18288 w 18288"/>
              <a:gd name="connsiteY7" fmla="*/ 4080978 h 5590381"/>
              <a:gd name="connsiteX8" fmla="*/ 18288 w 18288"/>
              <a:gd name="connsiteY8" fmla="*/ 4835680 h 5590381"/>
              <a:gd name="connsiteX9" fmla="*/ 18288 w 18288"/>
              <a:gd name="connsiteY9" fmla="*/ 5590381 h 5590381"/>
              <a:gd name="connsiteX10" fmla="*/ 0 w 18288"/>
              <a:gd name="connsiteY10" fmla="*/ 5590381 h 5590381"/>
              <a:gd name="connsiteX11" fmla="*/ 0 w 18288"/>
              <a:gd name="connsiteY11" fmla="*/ 4835680 h 5590381"/>
              <a:gd name="connsiteX12" fmla="*/ 0 w 18288"/>
              <a:gd name="connsiteY12" fmla="*/ 4304593 h 5590381"/>
              <a:gd name="connsiteX13" fmla="*/ 0 w 18288"/>
              <a:gd name="connsiteY13" fmla="*/ 3773507 h 5590381"/>
              <a:gd name="connsiteX14" fmla="*/ 0 w 18288"/>
              <a:gd name="connsiteY14" fmla="*/ 3186517 h 5590381"/>
              <a:gd name="connsiteX15" fmla="*/ 0 w 18288"/>
              <a:gd name="connsiteY15" fmla="*/ 2487720 h 5590381"/>
              <a:gd name="connsiteX16" fmla="*/ 0 w 18288"/>
              <a:gd name="connsiteY16" fmla="*/ 1956633 h 5590381"/>
              <a:gd name="connsiteX17" fmla="*/ 0 w 18288"/>
              <a:gd name="connsiteY17" fmla="*/ 1425547 h 5590381"/>
              <a:gd name="connsiteX18" fmla="*/ 0 w 18288"/>
              <a:gd name="connsiteY18" fmla="*/ 614942 h 5590381"/>
              <a:gd name="connsiteX19" fmla="*/ 0 w 18288"/>
              <a:gd name="connsiteY19" fmla="*/ 0 h 5590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288" h="5590381" fill="none" extrusionOk="0">
                <a:moveTo>
                  <a:pt x="0" y="0"/>
                </a:moveTo>
                <a:cubicBezTo>
                  <a:pt x="7726" y="-435"/>
                  <a:pt x="14198" y="437"/>
                  <a:pt x="18288" y="0"/>
                </a:cubicBezTo>
                <a:cubicBezTo>
                  <a:pt x="-5226" y="225076"/>
                  <a:pt x="46275" y="562283"/>
                  <a:pt x="18288" y="754701"/>
                </a:cubicBezTo>
                <a:cubicBezTo>
                  <a:pt x="-9699" y="947119"/>
                  <a:pt x="30081" y="1239251"/>
                  <a:pt x="18288" y="1565307"/>
                </a:cubicBezTo>
                <a:cubicBezTo>
                  <a:pt x="6495" y="1891363"/>
                  <a:pt x="7160" y="1999140"/>
                  <a:pt x="18288" y="2152297"/>
                </a:cubicBezTo>
                <a:cubicBezTo>
                  <a:pt x="29417" y="2305454"/>
                  <a:pt x="28705" y="2598333"/>
                  <a:pt x="18288" y="2906998"/>
                </a:cubicBezTo>
                <a:cubicBezTo>
                  <a:pt x="7871" y="3215663"/>
                  <a:pt x="35263" y="3327412"/>
                  <a:pt x="18288" y="3549892"/>
                </a:cubicBezTo>
                <a:cubicBezTo>
                  <a:pt x="1313" y="3772372"/>
                  <a:pt x="38561" y="3843836"/>
                  <a:pt x="18288" y="4080978"/>
                </a:cubicBezTo>
                <a:cubicBezTo>
                  <a:pt x="-1985" y="4318120"/>
                  <a:pt x="-3806" y="4511166"/>
                  <a:pt x="18288" y="4835680"/>
                </a:cubicBezTo>
                <a:cubicBezTo>
                  <a:pt x="40382" y="5160194"/>
                  <a:pt x="-13070" y="5401748"/>
                  <a:pt x="18288" y="5590381"/>
                </a:cubicBezTo>
                <a:cubicBezTo>
                  <a:pt x="12010" y="5589863"/>
                  <a:pt x="6799" y="5589982"/>
                  <a:pt x="0" y="5590381"/>
                </a:cubicBezTo>
                <a:cubicBezTo>
                  <a:pt x="-6480" y="5250523"/>
                  <a:pt x="-32148" y="5052531"/>
                  <a:pt x="0" y="4835680"/>
                </a:cubicBezTo>
                <a:cubicBezTo>
                  <a:pt x="32148" y="4618829"/>
                  <a:pt x="5352" y="4496374"/>
                  <a:pt x="0" y="4304593"/>
                </a:cubicBezTo>
                <a:cubicBezTo>
                  <a:pt x="-5352" y="4112812"/>
                  <a:pt x="9645" y="3919423"/>
                  <a:pt x="0" y="3773507"/>
                </a:cubicBezTo>
                <a:cubicBezTo>
                  <a:pt x="-9645" y="3627591"/>
                  <a:pt x="-10654" y="3330687"/>
                  <a:pt x="0" y="3186517"/>
                </a:cubicBezTo>
                <a:cubicBezTo>
                  <a:pt x="10654" y="3042347"/>
                  <a:pt x="18181" y="2635923"/>
                  <a:pt x="0" y="2487720"/>
                </a:cubicBezTo>
                <a:cubicBezTo>
                  <a:pt x="-18181" y="2339517"/>
                  <a:pt x="-7947" y="2113537"/>
                  <a:pt x="0" y="1956633"/>
                </a:cubicBezTo>
                <a:cubicBezTo>
                  <a:pt x="7947" y="1799729"/>
                  <a:pt x="-15145" y="1657735"/>
                  <a:pt x="0" y="1425547"/>
                </a:cubicBezTo>
                <a:cubicBezTo>
                  <a:pt x="15145" y="1193359"/>
                  <a:pt x="-23832" y="948054"/>
                  <a:pt x="0" y="614942"/>
                </a:cubicBezTo>
                <a:cubicBezTo>
                  <a:pt x="23832" y="281831"/>
                  <a:pt x="2816" y="129878"/>
                  <a:pt x="0" y="0"/>
                </a:cubicBezTo>
                <a:close/>
              </a:path>
              <a:path w="18288" h="5590381" stroke="0" extrusionOk="0">
                <a:moveTo>
                  <a:pt x="0" y="0"/>
                </a:moveTo>
                <a:cubicBezTo>
                  <a:pt x="5871" y="848"/>
                  <a:pt x="11713" y="-200"/>
                  <a:pt x="18288" y="0"/>
                </a:cubicBezTo>
                <a:cubicBezTo>
                  <a:pt x="41141" y="165299"/>
                  <a:pt x="3613" y="427555"/>
                  <a:pt x="18288" y="698798"/>
                </a:cubicBezTo>
                <a:cubicBezTo>
                  <a:pt x="32963" y="970041"/>
                  <a:pt x="19680" y="1226199"/>
                  <a:pt x="18288" y="1397595"/>
                </a:cubicBezTo>
                <a:cubicBezTo>
                  <a:pt x="16896" y="1568991"/>
                  <a:pt x="38798" y="1794517"/>
                  <a:pt x="18288" y="2152297"/>
                </a:cubicBezTo>
                <a:cubicBezTo>
                  <a:pt x="-2222" y="2510077"/>
                  <a:pt x="40846" y="2594424"/>
                  <a:pt x="18288" y="2739287"/>
                </a:cubicBezTo>
                <a:cubicBezTo>
                  <a:pt x="-4270" y="2884150"/>
                  <a:pt x="27117" y="3129706"/>
                  <a:pt x="18288" y="3493988"/>
                </a:cubicBezTo>
                <a:cubicBezTo>
                  <a:pt x="9459" y="3858270"/>
                  <a:pt x="54201" y="4041447"/>
                  <a:pt x="18288" y="4304593"/>
                </a:cubicBezTo>
                <a:cubicBezTo>
                  <a:pt x="-17625" y="4567740"/>
                  <a:pt x="49627" y="5149125"/>
                  <a:pt x="18288" y="5590381"/>
                </a:cubicBezTo>
                <a:cubicBezTo>
                  <a:pt x="10860" y="5590744"/>
                  <a:pt x="7568" y="5590157"/>
                  <a:pt x="0" y="5590381"/>
                </a:cubicBezTo>
                <a:cubicBezTo>
                  <a:pt x="36767" y="5266821"/>
                  <a:pt x="-16223" y="5116146"/>
                  <a:pt x="0" y="4835680"/>
                </a:cubicBezTo>
                <a:cubicBezTo>
                  <a:pt x="16223" y="4555214"/>
                  <a:pt x="-16316" y="4356490"/>
                  <a:pt x="0" y="4136882"/>
                </a:cubicBezTo>
                <a:cubicBezTo>
                  <a:pt x="16316" y="3917274"/>
                  <a:pt x="8005" y="3773465"/>
                  <a:pt x="0" y="3549892"/>
                </a:cubicBezTo>
                <a:cubicBezTo>
                  <a:pt x="-8005" y="3326319"/>
                  <a:pt x="27623" y="3052456"/>
                  <a:pt x="0" y="2851094"/>
                </a:cubicBezTo>
                <a:cubicBezTo>
                  <a:pt x="-27623" y="2649732"/>
                  <a:pt x="5614" y="2455815"/>
                  <a:pt x="0" y="2264104"/>
                </a:cubicBezTo>
                <a:cubicBezTo>
                  <a:pt x="-5614" y="2072393"/>
                  <a:pt x="22598" y="1990723"/>
                  <a:pt x="0" y="1733018"/>
                </a:cubicBezTo>
                <a:cubicBezTo>
                  <a:pt x="-22598" y="1475313"/>
                  <a:pt x="-6965" y="1369123"/>
                  <a:pt x="0" y="1090124"/>
                </a:cubicBezTo>
                <a:cubicBezTo>
                  <a:pt x="6965" y="811125"/>
                  <a:pt x="-19273" y="50704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3114097614">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Obrázek 7">
            <a:extLst>
              <a:ext uri="{FF2B5EF4-FFF2-40B4-BE49-F238E27FC236}">
                <a16:creationId xmlns:a16="http://schemas.microsoft.com/office/drawing/2014/main" id="{B3DB29DA-806E-4A8B-99B7-51C6A3FB7A1B}"/>
              </a:ext>
            </a:extLst>
          </p:cNvPr>
          <p:cNvPicPr/>
          <p:nvPr/>
        </p:nvPicPr>
        <p:blipFill rotWithShape="1">
          <a:blip r:embed="rId2"/>
          <a:srcRect l="54948" t="8819" r="3660" b="4057"/>
          <a:stretch/>
        </p:blipFill>
        <p:spPr bwMode="auto">
          <a:xfrm>
            <a:off x="4654296" y="630935"/>
            <a:ext cx="7001898" cy="4585957"/>
          </a:xfrm>
          <a:prstGeom prst="rect">
            <a:avLst/>
          </a:prstGeom>
          <a:extLst>
            <a:ext uri="{53640926-AAD7-44D8-BBD7-CCE9431645EC}">
              <a14:shadowObscured xmlns:a14="http://schemas.microsoft.com/office/drawing/2010/main"/>
            </a:ext>
          </a:extLst>
        </p:spPr>
      </p:pic>
      <p:sp>
        <p:nvSpPr>
          <p:cNvPr id="5" name="Zástupný symbol pro obsah 4"/>
          <p:cNvSpPr>
            <a:spLocks noGrp="1"/>
          </p:cNvSpPr>
          <p:nvPr>
            <p:ph idx="1"/>
          </p:nvPr>
        </p:nvSpPr>
        <p:spPr>
          <a:xfrm>
            <a:off x="4654296" y="4798577"/>
            <a:ext cx="6894576" cy="1428487"/>
          </a:xfrm>
        </p:spPr>
        <p:txBody>
          <a:bodyPr anchor="t">
            <a:normAutofit/>
          </a:bodyPr>
          <a:lstStyle/>
          <a:p>
            <a:pPr marL="342900" indent="-342900"/>
            <a:endParaRPr lang="cs-CZ" sz="2200" cap="all"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endParaRPr lang="cs-CZ" sz="2200" cap="all"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endParaRPr lang="cs-CZ" sz="2200" cap="all"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endParaRPr lang="cs-CZ" sz="2200" dirty="0">
              <a:latin typeface="Open Sans Light" panose="020B0306030504020204" pitchFamily="34" charset="0"/>
              <a:ea typeface="Open Sans Light" panose="020B0306030504020204" pitchFamily="34" charset="0"/>
              <a:cs typeface="Open Sans Light" panose="020B0306030504020204" pitchFamily="34" charset="0"/>
            </a:endParaRPr>
          </a:p>
          <a:p>
            <a:endParaRPr lang="cs-CZ" sz="2200" dirty="0"/>
          </a:p>
        </p:txBody>
      </p:sp>
      <p:pic>
        <p:nvPicPr>
          <p:cNvPr id="6" name="Obrázek 5" descr="Obsah obrázku text, vektorová grafika&#10;&#10;Popis byl vytvořen automaticky"/>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104" y="5543428"/>
            <a:ext cx="707051" cy="903606"/>
          </a:xfrm>
          <a:prstGeom prst="rect">
            <a:avLst/>
          </a:prstGeom>
        </p:spPr>
      </p:pic>
    </p:spTree>
    <p:extLst>
      <p:ext uri="{BB962C8B-B14F-4D97-AF65-F5344CB8AC3E}">
        <p14:creationId xmlns:p14="http://schemas.microsoft.com/office/powerpoint/2010/main" val="588919125"/>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838200" y="2365375"/>
            <a:ext cx="10515600" cy="1325563"/>
          </a:xfrm>
        </p:spPr>
        <p:txBody>
          <a:bodyPr>
            <a:normAutofit/>
          </a:bodyPr>
          <a:lstStyle/>
          <a:p>
            <a:pPr algn="ctr"/>
            <a:r>
              <a:rPr lang="en-US" sz="5400" b="1" dirty="0">
                <a:solidFill>
                  <a:srgbClr val="0054A6"/>
                </a:solidFill>
                <a:ea typeface="Open Sans Light" panose="020B0306030504020204" pitchFamily="34" charset="0"/>
                <a:cs typeface="Open Sans Light" panose="020B0306030504020204" pitchFamily="34" charset="0"/>
              </a:rPr>
              <a:t>WHAT IS WAITING FOR US</a:t>
            </a:r>
            <a:endParaRPr lang="cs-CZ" sz="5400" b="1" dirty="0">
              <a:solidFill>
                <a:srgbClr val="0054A6"/>
              </a:solidFill>
            </a:endParaRPr>
          </a:p>
        </p:txBody>
      </p:sp>
      <p:pic>
        <p:nvPicPr>
          <p:cNvPr id="6" name="Obráze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3104" y="5543428"/>
            <a:ext cx="707051" cy="903606"/>
          </a:xfrm>
          <a:prstGeom prst="rect">
            <a:avLst/>
          </a:prstGeom>
        </p:spPr>
      </p:pic>
    </p:spTree>
    <p:extLst>
      <p:ext uri="{BB962C8B-B14F-4D97-AF65-F5344CB8AC3E}">
        <p14:creationId xmlns:p14="http://schemas.microsoft.com/office/powerpoint/2010/main" val="4008736849"/>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obsah 4"/>
          <p:cNvSpPr>
            <a:spLocks noGrp="1"/>
          </p:cNvSpPr>
          <p:nvPr>
            <p:ph idx="1"/>
          </p:nvPr>
        </p:nvSpPr>
        <p:spPr>
          <a:xfrm>
            <a:off x="838200" y="1371600"/>
            <a:ext cx="10515600" cy="4805363"/>
          </a:xfrm>
        </p:spPr>
        <p:txBody>
          <a:bodyPr>
            <a:normAutofit/>
          </a:bodyPr>
          <a:lstStyle/>
          <a:p>
            <a:pPr marL="342900" indent="-342900">
              <a:spcAft>
                <a:spcPts val="2400"/>
              </a:spcAft>
            </a:pPr>
            <a:r>
              <a:rPr lang="en-US" sz="3200" dirty="0">
                <a:latin typeface="Open Sans Light" panose="020B0306030504020204" pitchFamily="34" charset="0"/>
                <a:ea typeface="Open Sans Light" panose="020B0306030504020204" pitchFamily="34" charset="0"/>
                <a:cs typeface="Open Sans Light" panose="020B0306030504020204" pitchFamily="34" charset="0"/>
              </a:rPr>
              <a:t>The new form of the List of qualified suppliers </a:t>
            </a:r>
            <a:endParaRPr lang="cs-CZ" sz="3200"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spcAft>
                <a:spcPts val="2400"/>
              </a:spcAft>
            </a:pPr>
            <a:r>
              <a:rPr lang="cs-CZ" sz="3200" dirty="0" err="1">
                <a:latin typeface="Open Sans Light" panose="020B0306030504020204" pitchFamily="34" charset="0"/>
                <a:ea typeface="Open Sans Light" panose="020B0306030504020204" pitchFamily="34" charset="0"/>
                <a:cs typeface="Open Sans Light" panose="020B0306030504020204" pitchFamily="34" charset="0"/>
              </a:rPr>
              <a:t>Register</a:t>
            </a:r>
            <a:r>
              <a:rPr lang="cs-CZ" sz="3200" dirty="0">
                <a:latin typeface="Open Sans Light" panose="020B0306030504020204" pitchFamily="34" charset="0"/>
                <a:ea typeface="Open Sans Light" panose="020B0306030504020204" pitchFamily="34" charset="0"/>
                <a:cs typeface="Open Sans Light" panose="020B0306030504020204" pitchFamily="34" charset="0"/>
              </a:rPr>
              <a:t> of public </a:t>
            </a:r>
            <a:r>
              <a:rPr lang="cs-CZ" sz="3200" dirty="0" err="1">
                <a:latin typeface="Open Sans Light" panose="020B0306030504020204" pitchFamily="34" charset="0"/>
                <a:ea typeface="Open Sans Light" panose="020B0306030504020204" pitchFamily="34" charset="0"/>
                <a:cs typeface="Open Sans Light" panose="020B0306030504020204" pitchFamily="34" charset="0"/>
              </a:rPr>
              <a:t>procurement</a:t>
            </a:r>
            <a:endParaRPr lang="cs-CZ" sz="3200"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spcAft>
                <a:spcPts val="2400"/>
              </a:spcAft>
            </a:pPr>
            <a:r>
              <a:rPr lang="en-US" sz="3200" dirty="0">
                <a:latin typeface="Open Sans Light" panose="020B0306030504020204" pitchFamily="34" charset="0"/>
                <a:ea typeface="Open Sans Light" panose="020B0306030504020204" pitchFamily="34" charset="0"/>
                <a:cs typeface="Open Sans Light" panose="020B0306030504020204" pitchFamily="34" charset="0"/>
              </a:rPr>
              <a:t>Unified registration to NIPEZ</a:t>
            </a:r>
          </a:p>
          <a:p>
            <a:pPr marL="342900" indent="-342900">
              <a:spcAft>
                <a:spcPts val="2400"/>
              </a:spcAft>
            </a:pPr>
            <a:r>
              <a:rPr lang="en-US" sz="3200" dirty="0">
                <a:latin typeface="Open Sans Light" panose="020B0306030504020204" pitchFamily="34" charset="0"/>
                <a:ea typeface="Open Sans Light" panose="020B0306030504020204" pitchFamily="34" charset="0"/>
                <a:cs typeface="Open Sans Light" panose="020B0306030504020204" pitchFamily="34" charset="0"/>
              </a:rPr>
              <a:t>Connection with other eGovernment systems</a:t>
            </a:r>
            <a:endParaRPr lang="cs-CZ" sz="3200"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spcAft>
                <a:spcPts val="2400"/>
              </a:spcAft>
            </a:pPr>
            <a:endParaRPr lang="cs-CZ" sz="3200" dirty="0">
              <a:latin typeface="Open Sans Light" panose="020B0306030504020204" pitchFamily="34" charset="0"/>
              <a:ea typeface="Open Sans Light" panose="020B0306030504020204" pitchFamily="34" charset="0"/>
              <a:cs typeface="Open Sans Light" panose="020B0306030504020204" pitchFamily="34" charset="0"/>
            </a:endParaRPr>
          </a:p>
          <a:p>
            <a:pPr marL="0" indent="0">
              <a:spcAft>
                <a:spcPts val="2400"/>
              </a:spcAft>
              <a:buNone/>
            </a:pPr>
            <a:endParaRPr lang="cs-CZ" dirty="0">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6" name="Obráze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104" y="5543428"/>
            <a:ext cx="707051" cy="903606"/>
          </a:xfrm>
          <a:prstGeom prst="rect">
            <a:avLst/>
          </a:prstGeom>
        </p:spPr>
      </p:pic>
    </p:spTree>
    <p:extLst>
      <p:ext uri="{BB962C8B-B14F-4D97-AF65-F5344CB8AC3E}">
        <p14:creationId xmlns:p14="http://schemas.microsoft.com/office/powerpoint/2010/main" val="3342242907"/>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91F32EBA-ED97-466E-8CFA-8382584155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Nadpis 3"/>
          <p:cNvSpPr>
            <a:spLocks noGrp="1"/>
          </p:cNvSpPr>
          <p:nvPr>
            <p:ph type="title"/>
          </p:nvPr>
        </p:nvSpPr>
        <p:spPr>
          <a:xfrm>
            <a:off x="965199" y="851517"/>
            <a:ext cx="5130795" cy="1461778"/>
          </a:xfrm>
        </p:spPr>
        <p:txBody>
          <a:bodyPr>
            <a:normAutofit/>
          </a:bodyPr>
          <a:lstStyle/>
          <a:p>
            <a:r>
              <a:rPr lang="en-US" sz="4000" dirty="0">
                <a:solidFill>
                  <a:srgbClr val="0054A6"/>
                </a:solidFill>
                <a:latin typeface="Cy" panose="02000000000000000000"/>
                <a:ea typeface="Open Sans Light" panose="020B0306030504020204" pitchFamily="34" charset="0"/>
                <a:cs typeface="Open Sans Light" panose="020B0306030504020204" pitchFamily="34" charset="0"/>
              </a:rPr>
              <a:t>MAIN OBJECTIVE OF THE STRATEGY</a:t>
            </a:r>
            <a:endParaRPr lang="cs-CZ" sz="4000" dirty="0">
              <a:solidFill>
                <a:srgbClr val="0054A6"/>
              </a:solidFill>
              <a:latin typeface="Cy" panose="02000000000000000000"/>
            </a:endParaRPr>
          </a:p>
        </p:txBody>
      </p:sp>
      <p:sp>
        <p:nvSpPr>
          <p:cNvPr id="5" name="Zástupný symbol pro obsah 4"/>
          <p:cNvSpPr>
            <a:spLocks noGrp="1"/>
          </p:cNvSpPr>
          <p:nvPr>
            <p:ph idx="1"/>
          </p:nvPr>
        </p:nvSpPr>
        <p:spPr>
          <a:xfrm>
            <a:off x="721895" y="2219568"/>
            <a:ext cx="4953431" cy="3786915"/>
          </a:xfrm>
        </p:spPr>
        <p:txBody>
          <a:bodyPr>
            <a:normAutofit/>
          </a:bodyPr>
          <a:lstStyle/>
          <a:p>
            <a:pPr marL="342900" indent="-342900">
              <a:spcAft>
                <a:spcPts val="2400"/>
              </a:spcAft>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Consolidation of all electronic tools entering the public procurement process</a:t>
            </a:r>
            <a:r>
              <a:rPr lang="cs-CZ" sz="2400" dirty="0">
                <a:latin typeface="Open Sans Light" panose="020B0306030504020204" pitchFamily="34" charset="0"/>
                <a:ea typeface="Open Sans Light" panose="020B0306030504020204" pitchFamily="34" charset="0"/>
                <a:cs typeface="Open Sans Light" panose="020B0306030504020204" pitchFamily="34" charset="0"/>
              </a:rPr>
              <a:t>                 </a:t>
            </a:r>
          </a:p>
          <a:p>
            <a:pPr marL="0" indent="0">
              <a:spcAft>
                <a:spcPts val="2400"/>
              </a:spcAft>
              <a:buNone/>
            </a:pPr>
            <a:r>
              <a:rPr lang="cs-CZ" sz="2400" dirty="0">
                <a:latin typeface="Open Sans Light" panose="020B0306030504020204" pitchFamily="34" charset="0"/>
                <a:ea typeface="Open Sans Light" panose="020B0306030504020204" pitchFamily="34" charset="0"/>
                <a:cs typeface="Open Sans Light" panose="020B0306030504020204" pitchFamily="34" charset="0"/>
              </a:rPr>
              <a:t>	and so </a:t>
            </a:r>
            <a:r>
              <a:rPr lang="cs-CZ" sz="2400" dirty="0" err="1">
                <a:latin typeface="Open Sans Light" panose="020B0306030504020204" pitchFamily="34" charset="0"/>
                <a:ea typeface="Open Sans Light" panose="020B0306030504020204" pitchFamily="34" charset="0"/>
                <a:cs typeface="Open Sans Light" panose="020B0306030504020204" pitchFamily="34" charset="0"/>
              </a:rPr>
              <a:t>achieve</a:t>
            </a:r>
            <a:endParaRPr lang="cs-CZ" sz="2400"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spcAft>
                <a:spcPts val="2400"/>
              </a:spcAft>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Improving the quality and completeness of public procurement data</a:t>
            </a:r>
            <a:endParaRPr lang="cs-CZ" sz="2400" dirty="0">
              <a:latin typeface="Cy" panose="02000000000000000000"/>
              <a:ea typeface="Open Sans Light" panose="020B0306030504020204" pitchFamily="34" charset="0"/>
              <a:cs typeface="Open Sans Light" panose="020B0306030504020204" pitchFamily="34" charset="0"/>
            </a:endParaRPr>
          </a:p>
          <a:p>
            <a:pPr marL="342900" indent="-342900">
              <a:spcAft>
                <a:spcPts val="1200"/>
              </a:spcAft>
            </a:pPr>
            <a:endParaRPr lang="cs-CZ" sz="2400" dirty="0">
              <a:latin typeface="Cy" panose="02000000000000000000"/>
              <a:ea typeface="Open Sans Light" panose="020B0306030504020204" pitchFamily="34" charset="0"/>
              <a:cs typeface="Open Sans Light" panose="020B0306030504020204" pitchFamily="34" charset="0"/>
            </a:endParaRPr>
          </a:p>
          <a:p>
            <a:pPr marL="342900" indent="-342900">
              <a:spcAft>
                <a:spcPts val="1200"/>
              </a:spcAft>
            </a:pPr>
            <a:endParaRPr lang="cs-CZ" sz="2400" dirty="0">
              <a:latin typeface="Cy" panose="02000000000000000000"/>
              <a:ea typeface="Open Sans Light" panose="020B0306030504020204" pitchFamily="34" charset="0"/>
              <a:cs typeface="Open Sans Light" panose="020B0306030504020204" pitchFamily="34" charset="0"/>
            </a:endParaRPr>
          </a:p>
          <a:p>
            <a:endParaRPr lang="cs-CZ" sz="2400" dirty="0">
              <a:latin typeface="Cy" panose="02000000000000000000"/>
            </a:endParaRPr>
          </a:p>
        </p:txBody>
      </p:sp>
      <p:sp>
        <p:nvSpPr>
          <p:cNvPr id="40" name="Freeform: Shape 31">
            <a:extLst>
              <a:ext uri="{FF2B5EF4-FFF2-40B4-BE49-F238E27FC236}">
                <a16:creationId xmlns:a16="http://schemas.microsoft.com/office/drawing/2014/main" id="{62A38935-BB53-4DF7-A56E-48DD25B685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10370" y="851518"/>
            <a:ext cx="6184806" cy="5154967"/>
          </a:xfrm>
          <a:custGeom>
            <a:avLst/>
            <a:gdLst>
              <a:gd name="connsiteX0" fmla="*/ 363179 w 6184806"/>
              <a:gd name="connsiteY0" fmla="*/ 3125191 h 5154967"/>
              <a:gd name="connsiteX1" fmla="*/ 898270 w 6184806"/>
              <a:gd name="connsiteY1" fmla="*/ 3125191 h 5154967"/>
              <a:gd name="connsiteX2" fmla="*/ 980326 w 6184806"/>
              <a:gd name="connsiteY2" fmla="*/ 3173551 h 5154967"/>
              <a:gd name="connsiteX3" fmla="*/ 1248448 w 6184806"/>
              <a:gd name="connsiteY3" fmla="*/ 3635277 h 5154967"/>
              <a:gd name="connsiteX4" fmla="*/ 1248448 w 6184806"/>
              <a:gd name="connsiteY4" fmla="*/ 3729695 h 5154967"/>
              <a:gd name="connsiteX5" fmla="*/ 980326 w 6184806"/>
              <a:gd name="connsiteY5" fmla="*/ 4191421 h 5154967"/>
              <a:gd name="connsiteX6" fmla="*/ 898270 w 6184806"/>
              <a:gd name="connsiteY6" fmla="*/ 4239781 h 5154967"/>
              <a:gd name="connsiteX7" fmla="*/ 363179 w 6184806"/>
              <a:gd name="connsiteY7" fmla="*/ 4239781 h 5154967"/>
              <a:gd name="connsiteX8" fmla="*/ 279969 w 6184806"/>
              <a:gd name="connsiteY8" fmla="*/ 4191421 h 5154967"/>
              <a:gd name="connsiteX9" fmla="*/ 13002 w 6184806"/>
              <a:gd name="connsiteY9" fmla="*/ 3729695 h 5154967"/>
              <a:gd name="connsiteX10" fmla="*/ 13002 w 6184806"/>
              <a:gd name="connsiteY10" fmla="*/ 3635277 h 5154967"/>
              <a:gd name="connsiteX11" fmla="*/ 279969 w 6184806"/>
              <a:gd name="connsiteY11" fmla="*/ 3173551 h 5154967"/>
              <a:gd name="connsiteX12" fmla="*/ 363179 w 6184806"/>
              <a:gd name="connsiteY12" fmla="*/ 3125191 h 5154967"/>
              <a:gd name="connsiteX13" fmla="*/ 2489721 w 6184806"/>
              <a:gd name="connsiteY13" fmla="*/ 570035 h 5154967"/>
              <a:gd name="connsiteX14" fmla="*/ 2764862 w 6184806"/>
              <a:gd name="connsiteY14" fmla="*/ 570035 h 5154967"/>
              <a:gd name="connsiteX15" fmla="*/ 2796959 w 6184806"/>
              <a:gd name="connsiteY15" fmla="*/ 570035 h 5154967"/>
              <a:gd name="connsiteX16" fmla="*/ 2827587 w 6184806"/>
              <a:gd name="connsiteY16" fmla="*/ 622777 h 5154967"/>
              <a:gd name="connsiteX17" fmla="*/ 2977604 w 6184806"/>
              <a:gd name="connsiteY17" fmla="*/ 881117 h 5154967"/>
              <a:gd name="connsiteX18" fmla="*/ 2977604 w 6184806"/>
              <a:gd name="connsiteY18" fmla="*/ 1025720 h 5154967"/>
              <a:gd name="connsiteX19" fmla="*/ 2566968 w 6184806"/>
              <a:gd name="connsiteY19" fmla="*/ 1732863 h 5154967"/>
              <a:gd name="connsiteX20" fmla="*/ 2441299 w 6184806"/>
              <a:gd name="connsiteY20" fmla="*/ 1806927 h 5154967"/>
              <a:gd name="connsiteX21" fmla="*/ 1621798 w 6184806"/>
              <a:gd name="connsiteY21" fmla="*/ 1806927 h 5154967"/>
              <a:gd name="connsiteX22" fmla="*/ 1583218 w 6184806"/>
              <a:gd name="connsiteY22" fmla="*/ 1801802 h 5154967"/>
              <a:gd name="connsiteX23" fmla="*/ 1556683 w 6184806"/>
              <a:gd name="connsiteY23" fmla="*/ 1790677 h 5154967"/>
              <a:gd name="connsiteX24" fmla="*/ 1572899 w 6184806"/>
              <a:gd name="connsiteY24" fmla="*/ 1762631 h 5154967"/>
              <a:gd name="connsiteX25" fmla="*/ 2147429 w 6184806"/>
              <a:gd name="connsiteY25" fmla="*/ 768968 h 5154967"/>
              <a:gd name="connsiteX26" fmla="*/ 2489721 w 6184806"/>
              <a:gd name="connsiteY26" fmla="*/ 570035 h 5154967"/>
              <a:gd name="connsiteX27" fmla="*/ 1573268 w 6184806"/>
              <a:gd name="connsiteY27" fmla="*/ 0 h 5154967"/>
              <a:gd name="connsiteX28" fmla="*/ 2497662 w 6184806"/>
              <a:gd name="connsiteY28" fmla="*/ 0 h 5154967"/>
              <a:gd name="connsiteX29" fmla="*/ 2639415 w 6184806"/>
              <a:gd name="connsiteY29" fmla="*/ 83546 h 5154967"/>
              <a:gd name="connsiteX30" fmla="*/ 2887862 w 6184806"/>
              <a:gd name="connsiteY30" fmla="*/ 511387 h 5154967"/>
              <a:gd name="connsiteX31" fmla="*/ 2915928 w 6184806"/>
              <a:gd name="connsiteY31" fmla="*/ 559720 h 5154967"/>
              <a:gd name="connsiteX32" fmla="*/ 2893844 w 6184806"/>
              <a:gd name="connsiteY32" fmla="*/ 559720 h 5154967"/>
              <a:gd name="connsiteX33" fmla="*/ 2789466 w 6184806"/>
              <a:gd name="connsiteY33" fmla="*/ 559720 h 5154967"/>
              <a:gd name="connsiteX34" fmla="*/ 2744122 w 6184806"/>
              <a:gd name="connsiteY34" fmla="*/ 481634 h 5154967"/>
              <a:gd name="connsiteX35" fmla="*/ 2570885 w 6184806"/>
              <a:gd name="connsiteY35" fmla="*/ 183309 h 5154967"/>
              <a:gd name="connsiteX36" fmla="*/ 2445216 w 6184806"/>
              <a:gd name="connsiteY36" fmla="*/ 109244 h 5154967"/>
              <a:gd name="connsiteX37" fmla="*/ 1625714 w 6184806"/>
              <a:gd name="connsiteY37" fmla="*/ 109244 h 5154967"/>
              <a:gd name="connsiteX38" fmla="*/ 1498276 w 6184806"/>
              <a:gd name="connsiteY38" fmla="*/ 183309 h 5154967"/>
              <a:gd name="connsiteX39" fmla="*/ 1089410 w 6184806"/>
              <a:gd name="connsiteY39" fmla="*/ 890450 h 5154967"/>
              <a:gd name="connsiteX40" fmla="*/ 1089410 w 6184806"/>
              <a:gd name="connsiteY40" fmla="*/ 1035054 h 5154967"/>
              <a:gd name="connsiteX41" fmla="*/ 1498276 w 6184806"/>
              <a:gd name="connsiteY41" fmla="*/ 1742196 h 5154967"/>
              <a:gd name="connsiteX42" fmla="*/ 1552039 w 6184806"/>
              <a:gd name="connsiteY42" fmla="*/ 1796421 h 5154967"/>
              <a:gd name="connsiteX43" fmla="*/ 1558260 w 6184806"/>
              <a:gd name="connsiteY43" fmla="*/ 1799029 h 5154967"/>
              <a:gd name="connsiteX44" fmla="*/ 1524911 w 6184806"/>
              <a:gd name="connsiteY44" fmla="*/ 1856707 h 5154967"/>
              <a:gd name="connsiteX45" fmla="*/ 1500108 w 6184806"/>
              <a:gd name="connsiteY45" fmla="*/ 1899604 h 5154967"/>
              <a:gd name="connsiteX46" fmla="*/ 1525834 w 6184806"/>
              <a:gd name="connsiteY46" fmla="*/ 1910390 h 5154967"/>
              <a:gd name="connsiteX47" fmla="*/ 1569352 w 6184806"/>
              <a:gd name="connsiteY47" fmla="*/ 1916170 h 5154967"/>
              <a:gd name="connsiteX48" fmla="*/ 2493745 w 6184806"/>
              <a:gd name="connsiteY48" fmla="*/ 1916170 h 5154967"/>
              <a:gd name="connsiteX49" fmla="*/ 2635498 w 6184806"/>
              <a:gd name="connsiteY49" fmla="*/ 1832627 h 5154967"/>
              <a:gd name="connsiteX50" fmla="*/ 3098693 w 6184806"/>
              <a:gd name="connsiteY50" fmla="*/ 1034974 h 5154967"/>
              <a:gd name="connsiteX51" fmla="*/ 3098693 w 6184806"/>
              <a:gd name="connsiteY51" fmla="*/ 871863 h 5154967"/>
              <a:gd name="connsiteX52" fmla="*/ 2945803 w 6184806"/>
              <a:gd name="connsiteY52" fmla="*/ 608576 h 5154967"/>
              <a:gd name="connsiteX53" fmla="*/ 2923422 w 6184806"/>
              <a:gd name="connsiteY53" fmla="*/ 570035 h 5154967"/>
              <a:gd name="connsiteX54" fmla="*/ 3027104 w 6184806"/>
              <a:gd name="connsiteY54" fmla="*/ 570035 h 5154967"/>
              <a:gd name="connsiteX55" fmla="*/ 4690846 w 6184806"/>
              <a:gd name="connsiteY55" fmla="*/ 570035 h 5154967"/>
              <a:gd name="connsiteX56" fmla="*/ 5028384 w 6184806"/>
              <a:gd name="connsiteY56" fmla="*/ 768968 h 5154967"/>
              <a:gd name="connsiteX57" fmla="*/ 6131323 w 6184806"/>
              <a:gd name="connsiteY57" fmla="*/ 2668304 h 5154967"/>
              <a:gd name="connsiteX58" fmla="*/ 6131323 w 6184806"/>
              <a:gd name="connsiteY58" fmla="*/ 3056698 h 5154967"/>
              <a:gd name="connsiteX59" fmla="*/ 5028384 w 6184806"/>
              <a:gd name="connsiteY59" fmla="*/ 4956035 h 5154967"/>
              <a:gd name="connsiteX60" fmla="*/ 4690846 w 6184806"/>
              <a:gd name="connsiteY60" fmla="*/ 5154967 h 5154967"/>
              <a:gd name="connsiteX61" fmla="*/ 2489721 w 6184806"/>
              <a:gd name="connsiteY61" fmla="*/ 5154967 h 5154967"/>
              <a:gd name="connsiteX62" fmla="*/ 2147429 w 6184806"/>
              <a:gd name="connsiteY62" fmla="*/ 4956035 h 5154967"/>
              <a:gd name="connsiteX63" fmla="*/ 1049243 w 6184806"/>
              <a:gd name="connsiteY63" fmla="*/ 3056698 h 5154967"/>
              <a:gd name="connsiteX64" fmla="*/ 1049243 w 6184806"/>
              <a:gd name="connsiteY64" fmla="*/ 2668304 h 5154967"/>
              <a:gd name="connsiteX65" fmla="*/ 1457007 w 6184806"/>
              <a:gd name="connsiteY65" fmla="*/ 1963067 h 5154967"/>
              <a:gd name="connsiteX66" fmla="*/ 1491373 w 6184806"/>
              <a:gd name="connsiteY66" fmla="*/ 1903634 h 5154967"/>
              <a:gd name="connsiteX67" fmla="*/ 1490164 w 6184806"/>
              <a:gd name="connsiteY67" fmla="*/ 1903127 h 5154967"/>
              <a:gd name="connsiteX68" fmla="*/ 1429519 w 6184806"/>
              <a:gd name="connsiteY68" fmla="*/ 1841960 h 5154967"/>
              <a:gd name="connsiteX69" fmla="*/ 968320 w 6184806"/>
              <a:gd name="connsiteY69" fmla="*/ 1044307 h 5154967"/>
              <a:gd name="connsiteX70" fmla="*/ 968320 w 6184806"/>
              <a:gd name="connsiteY70" fmla="*/ 881196 h 5154967"/>
              <a:gd name="connsiteX71" fmla="*/ 1429519 w 6184806"/>
              <a:gd name="connsiteY71" fmla="*/ 83546 h 5154967"/>
              <a:gd name="connsiteX72" fmla="*/ 1573268 w 6184806"/>
              <a:gd name="connsiteY72" fmla="*/ 0 h 5154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6184806" h="5154967">
                <a:moveTo>
                  <a:pt x="363179" y="3125191"/>
                </a:moveTo>
                <a:cubicBezTo>
                  <a:pt x="363179" y="3125191"/>
                  <a:pt x="363179" y="3125191"/>
                  <a:pt x="898270" y="3125191"/>
                </a:cubicBezTo>
                <a:cubicBezTo>
                  <a:pt x="931786" y="3125191"/>
                  <a:pt x="964145" y="3143614"/>
                  <a:pt x="980326" y="3173551"/>
                </a:cubicBezTo>
                <a:cubicBezTo>
                  <a:pt x="980326" y="3173551"/>
                  <a:pt x="980326" y="3173551"/>
                  <a:pt x="1248448" y="3635277"/>
                </a:cubicBezTo>
                <a:cubicBezTo>
                  <a:pt x="1265784" y="3664063"/>
                  <a:pt x="1265784" y="3700909"/>
                  <a:pt x="1248448" y="3729695"/>
                </a:cubicBezTo>
                <a:cubicBezTo>
                  <a:pt x="1248448" y="3729695"/>
                  <a:pt x="1248448" y="3729695"/>
                  <a:pt x="980326" y="4191421"/>
                </a:cubicBezTo>
                <a:cubicBezTo>
                  <a:pt x="964145" y="4221358"/>
                  <a:pt x="931786" y="4239781"/>
                  <a:pt x="898270" y="4239781"/>
                </a:cubicBezTo>
                <a:cubicBezTo>
                  <a:pt x="898270" y="4239781"/>
                  <a:pt x="898270" y="4239781"/>
                  <a:pt x="363179" y="4239781"/>
                </a:cubicBezTo>
                <a:cubicBezTo>
                  <a:pt x="328508" y="4239781"/>
                  <a:pt x="297305" y="4221358"/>
                  <a:pt x="279969" y="4191421"/>
                </a:cubicBezTo>
                <a:cubicBezTo>
                  <a:pt x="279969" y="4191421"/>
                  <a:pt x="279969" y="4191421"/>
                  <a:pt x="13002" y="3729695"/>
                </a:cubicBezTo>
                <a:cubicBezTo>
                  <a:pt x="-4334" y="3700909"/>
                  <a:pt x="-4334" y="3664063"/>
                  <a:pt x="13002" y="3635277"/>
                </a:cubicBezTo>
                <a:cubicBezTo>
                  <a:pt x="13002" y="3635277"/>
                  <a:pt x="13002" y="3635277"/>
                  <a:pt x="279969" y="3173551"/>
                </a:cubicBezTo>
                <a:cubicBezTo>
                  <a:pt x="297305" y="3143614"/>
                  <a:pt x="328508" y="3125191"/>
                  <a:pt x="363179" y="3125191"/>
                </a:cubicBezTo>
                <a:close/>
                <a:moveTo>
                  <a:pt x="2489721" y="570035"/>
                </a:moveTo>
                <a:cubicBezTo>
                  <a:pt x="2489721" y="570035"/>
                  <a:pt x="2489721" y="570035"/>
                  <a:pt x="2764862" y="570035"/>
                </a:cubicBezTo>
                <a:lnTo>
                  <a:pt x="2796959" y="570035"/>
                </a:lnTo>
                <a:lnTo>
                  <a:pt x="2827587" y="622777"/>
                </a:lnTo>
                <a:cubicBezTo>
                  <a:pt x="2870233" y="696217"/>
                  <a:pt x="2919858" y="781675"/>
                  <a:pt x="2977604" y="881117"/>
                </a:cubicBezTo>
                <a:cubicBezTo>
                  <a:pt x="3004153" y="925204"/>
                  <a:pt x="3004153" y="981634"/>
                  <a:pt x="2977604" y="1025720"/>
                </a:cubicBezTo>
                <a:cubicBezTo>
                  <a:pt x="2977604" y="1025720"/>
                  <a:pt x="2977604" y="1025720"/>
                  <a:pt x="2566968" y="1732863"/>
                </a:cubicBezTo>
                <a:cubicBezTo>
                  <a:pt x="2542188" y="1778712"/>
                  <a:pt x="2492629" y="1806927"/>
                  <a:pt x="2441299" y="1806927"/>
                </a:cubicBezTo>
                <a:cubicBezTo>
                  <a:pt x="2441299" y="1806927"/>
                  <a:pt x="2441299" y="1806927"/>
                  <a:pt x="1621798" y="1806927"/>
                </a:cubicBezTo>
                <a:cubicBezTo>
                  <a:pt x="1608523" y="1806927"/>
                  <a:pt x="1595580" y="1805163"/>
                  <a:pt x="1583218" y="1801802"/>
                </a:cubicBezTo>
                <a:lnTo>
                  <a:pt x="1556683" y="1790677"/>
                </a:lnTo>
                <a:lnTo>
                  <a:pt x="1572899" y="1762631"/>
                </a:lnTo>
                <a:cubicBezTo>
                  <a:pt x="1719523" y="1509042"/>
                  <a:pt x="1907201" y="1184448"/>
                  <a:pt x="2147429" y="768968"/>
                </a:cubicBezTo>
                <a:cubicBezTo>
                  <a:pt x="2218739" y="645819"/>
                  <a:pt x="2347099" y="570035"/>
                  <a:pt x="2489721" y="570035"/>
                </a:cubicBezTo>
                <a:close/>
                <a:moveTo>
                  <a:pt x="1573268" y="0"/>
                </a:moveTo>
                <a:cubicBezTo>
                  <a:pt x="1573268" y="0"/>
                  <a:pt x="1573268" y="0"/>
                  <a:pt x="2497662" y="0"/>
                </a:cubicBezTo>
                <a:cubicBezTo>
                  <a:pt x="2555561" y="0"/>
                  <a:pt x="2611463" y="31828"/>
                  <a:pt x="2639415" y="83546"/>
                </a:cubicBezTo>
                <a:cubicBezTo>
                  <a:pt x="2639415" y="83546"/>
                  <a:pt x="2639415" y="83546"/>
                  <a:pt x="2887862" y="511387"/>
                </a:cubicBezTo>
                <a:lnTo>
                  <a:pt x="2915928" y="559720"/>
                </a:lnTo>
                <a:lnTo>
                  <a:pt x="2893844" y="559720"/>
                </a:lnTo>
                <a:lnTo>
                  <a:pt x="2789466" y="559720"/>
                </a:lnTo>
                <a:lnTo>
                  <a:pt x="2744122" y="481634"/>
                </a:lnTo>
                <a:cubicBezTo>
                  <a:pt x="2570885" y="183309"/>
                  <a:pt x="2570885" y="183309"/>
                  <a:pt x="2570885" y="183309"/>
                </a:cubicBezTo>
                <a:cubicBezTo>
                  <a:pt x="2546104" y="137459"/>
                  <a:pt x="2496545" y="109244"/>
                  <a:pt x="2445216" y="109244"/>
                </a:cubicBezTo>
                <a:cubicBezTo>
                  <a:pt x="1625714" y="109244"/>
                  <a:pt x="1625714" y="109244"/>
                  <a:pt x="1625714" y="109244"/>
                </a:cubicBezTo>
                <a:cubicBezTo>
                  <a:pt x="1572615" y="109244"/>
                  <a:pt x="1524825" y="137459"/>
                  <a:pt x="1498276" y="183309"/>
                </a:cubicBezTo>
                <a:cubicBezTo>
                  <a:pt x="1089410" y="890450"/>
                  <a:pt x="1089410" y="890450"/>
                  <a:pt x="1089410" y="890450"/>
                </a:cubicBezTo>
                <a:cubicBezTo>
                  <a:pt x="1062860" y="934537"/>
                  <a:pt x="1062860" y="990968"/>
                  <a:pt x="1089410" y="1035054"/>
                </a:cubicBezTo>
                <a:cubicBezTo>
                  <a:pt x="1498276" y="1742196"/>
                  <a:pt x="1498276" y="1742196"/>
                  <a:pt x="1498276" y="1742196"/>
                </a:cubicBezTo>
                <a:cubicBezTo>
                  <a:pt x="1511551" y="1765121"/>
                  <a:pt x="1530135" y="1783637"/>
                  <a:pt x="1552039" y="1796421"/>
                </a:cubicBezTo>
                <a:lnTo>
                  <a:pt x="1558260" y="1799029"/>
                </a:lnTo>
                <a:lnTo>
                  <a:pt x="1524911" y="1856707"/>
                </a:lnTo>
                <a:lnTo>
                  <a:pt x="1500108" y="1899604"/>
                </a:lnTo>
                <a:lnTo>
                  <a:pt x="1525834" y="1910390"/>
                </a:lnTo>
                <a:cubicBezTo>
                  <a:pt x="1539779" y="1914181"/>
                  <a:pt x="1554378" y="1916170"/>
                  <a:pt x="1569352" y="1916170"/>
                </a:cubicBezTo>
                <a:cubicBezTo>
                  <a:pt x="2493745" y="1916170"/>
                  <a:pt x="2493745" y="1916170"/>
                  <a:pt x="2493745" y="1916170"/>
                </a:cubicBezTo>
                <a:cubicBezTo>
                  <a:pt x="2551645" y="1916170"/>
                  <a:pt x="2607546" y="1884345"/>
                  <a:pt x="2635498" y="1832627"/>
                </a:cubicBezTo>
                <a:cubicBezTo>
                  <a:pt x="3098693" y="1034974"/>
                  <a:pt x="3098693" y="1034974"/>
                  <a:pt x="3098693" y="1034974"/>
                </a:cubicBezTo>
                <a:cubicBezTo>
                  <a:pt x="3128641" y="985246"/>
                  <a:pt x="3128641" y="921593"/>
                  <a:pt x="3098693" y="871863"/>
                </a:cubicBezTo>
                <a:cubicBezTo>
                  <a:pt x="3040794" y="772157"/>
                  <a:pt x="2990132" y="684914"/>
                  <a:pt x="2945803" y="608576"/>
                </a:cubicBezTo>
                <a:lnTo>
                  <a:pt x="2923422" y="570035"/>
                </a:lnTo>
                <a:lnTo>
                  <a:pt x="3027104" y="570035"/>
                </a:lnTo>
                <a:cubicBezTo>
                  <a:pt x="3349535" y="570035"/>
                  <a:pt x="3865424" y="570035"/>
                  <a:pt x="4690846" y="570035"/>
                </a:cubicBezTo>
                <a:cubicBezTo>
                  <a:pt x="4828714" y="570035"/>
                  <a:pt x="4961827" y="645819"/>
                  <a:pt x="5028384" y="768968"/>
                </a:cubicBezTo>
                <a:cubicBezTo>
                  <a:pt x="5028384" y="768968"/>
                  <a:pt x="5028384" y="768968"/>
                  <a:pt x="6131323" y="2668304"/>
                </a:cubicBezTo>
                <a:cubicBezTo>
                  <a:pt x="6202634" y="2786717"/>
                  <a:pt x="6202634" y="2938285"/>
                  <a:pt x="6131323" y="3056698"/>
                </a:cubicBezTo>
                <a:cubicBezTo>
                  <a:pt x="6131323" y="3056698"/>
                  <a:pt x="6131323" y="3056698"/>
                  <a:pt x="5028384" y="4956035"/>
                </a:cubicBezTo>
                <a:cubicBezTo>
                  <a:pt x="4961827" y="5079184"/>
                  <a:pt x="4828714" y="5154967"/>
                  <a:pt x="4690846" y="5154967"/>
                </a:cubicBezTo>
                <a:cubicBezTo>
                  <a:pt x="4690846" y="5154967"/>
                  <a:pt x="4690846" y="5154967"/>
                  <a:pt x="2489721" y="5154967"/>
                </a:cubicBezTo>
                <a:cubicBezTo>
                  <a:pt x="2347099" y="5154967"/>
                  <a:pt x="2218739" y="5079184"/>
                  <a:pt x="2147429" y="4956035"/>
                </a:cubicBezTo>
                <a:cubicBezTo>
                  <a:pt x="2147429" y="4956035"/>
                  <a:pt x="2147429" y="4956035"/>
                  <a:pt x="1049243" y="3056698"/>
                </a:cubicBezTo>
                <a:cubicBezTo>
                  <a:pt x="977932" y="2938285"/>
                  <a:pt x="977932" y="2786717"/>
                  <a:pt x="1049243" y="2668304"/>
                </a:cubicBezTo>
                <a:cubicBezTo>
                  <a:pt x="1049243" y="2668304"/>
                  <a:pt x="1049243" y="2668304"/>
                  <a:pt x="1457007" y="1963067"/>
                </a:cubicBezTo>
                <a:lnTo>
                  <a:pt x="1491373" y="1903634"/>
                </a:lnTo>
                <a:lnTo>
                  <a:pt x="1490164" y="1903127"/>
                </a:lnTo>
                <a:cubicBezTo>
                  <a:pt x="1465456" y="1888705"/>
                  <a:pt x="1444493" y="1867820"/>
                  <a:pt x="1429519" y="1841960"/>
                </a:cubicBezTo>
                <a:cubicBezTo>
                  <a:pt x="1429519" y="1841960"/>
                  <a:pt x="1429519" y="1841960"/>
                  <a:pt x="968320" y="1044307"/>
                </a:cubicBezTo>
                <a:cubicBezTo>
                  <a:pt x="938371" y="994579"/>
                  <a:pt x="938371" y="930926"/>
                  <a:pt x="968320" y="881196"/>
                </a:cubicBezTo>
                <a:cubicBezTo>
                  <a:pt x="968320" y="881196"/>
                  <a:pt x="968320" y="881196"/>
                  <a:pt x="1429519" y="83546"/>
                </a:cubicBezTo>
                <a:cubicBezTo>
                  <a:pt x="1459466" y="31828"/>
                  <a:pt x="1513373" y="0"/>
                  <a:pt x="1573268" y="0"/>
                </a:cubicBezTo>
                <a:close/>
              </a:path>
            </a:pathLst>
          </a:cu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5" name="Graphic 9" descr="Trefa do černého">
            <a:extLst>
              <a:ext uri="{FF2B5EF4-FFF2-40B4-BE49-F238E27FC236}">
                <a16:creationId xmlns:a16="http://schemas.microsoft.com/office/drawing/2014/main" id="{A4441D5B-25AA-5C89-5365-C581C53D11F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35330" y="2105470"/>
            <a:ext cx="3217333" cy="3217333"/>
          </a:xfrm>
          <a:prstGeom prst="rect">
            <a:avLst/>
          </a:prstGeom>
        </p:spPr>
      </p:pic>
      <p:pic>
        <p:nvPicPr>
          <p:cNvPr id="6" name="Obrázek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3104" y="5543428"/>
            <a:ext cx="707051" cy="903606"/>
          </a:xfrm>
          <a:prstGeom prst="rect">
            <a:avLst/>
          </a:prstGeom>
        </p:spPr>
      </p:pic>
    </p:spTree>
    <p:extLst>
      <p:ext uri="{BB962C8B-B14F-4D97-AF65-F5344CB8AC3E}">
        <p14:creationId xmlns:p14="http://schemas.microsoft.com/office/powerpoint/2010/main" val="1902688901"/>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obsah 4"/>
          <p:cNvSpPr>
            <a:spLocks noGrp="1"/>
          </p:cNvSpPr>
          <p:nvPr>
            <p:ph idx="1"/>
          </p:nvPr>
        </p:nvSpPr>
        <p:spPr>
          <a:xfrm>
            <a:off x="838200" y="962526"/>
            <a:ext cx="10515600" cy="4711443"/>
          </a:xfrm>
        </p:spPr>
        <p:txBody>
          <a:bodyPr>
            <a:noAutofit/>
          </a:bodyPr>
          <a:lstStyle/>
          <a:p>
            <a:pPr marL="0" indent="0">
              <a:spcAft>
                <a:spcPts val="1200"/>
              </a:spcAft>
              <a:buNone/>
            </a:pPr>
            <a:r>
              <a:rPr lang="en-US" sz="2400" cap="all" dirty="0">
                <a:solidFill>
                  <a:srgbClr val="0054A6"/>
                </a:solidFill>
                <a:latin typeface="Cy" panose="02000000000000000000"/>
                <a:ea typeface="Open Sans Light" panose="020B0306030504020204" pitchFamily="34" charset="0"/>
                <a:cs typeface="Open Sans Light" panose="020B0306030504020204" pitchFamily="34" charset="0"/>
              </a:rPr>
              <a:t>Simple and efficient public procurement and bidding</a:t>
            </a:r>
            <a:endParaRPr lang="cs-CZ" sz="2400" cap="all" dirty="0">
              <a:solidFill>
                <a:srgbClr val="0054A6"/>
              </a:solidFill>
              <a:latin typeface="Cy" panose="02000000000000000000"/>
              <a:ea typeface="Open Sans Light" panose="020B0306030504020204" pitchFamily="34" charset="0"/>
              <a:cs typeface="Open Sans Light" panose="020B0306030504020204" pitchFamily="34" charset="0"/>
            </a:endParaRPr>
          </a:p>
          <a:p>
            <a:pPr>
              <a:spcAft>
                <a:spcPts val="1200"/>
              </a:spcAft>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Consolidation of the quality of electronic tools</a:t>
            </a:r>
          </a:p>
          <a:p>
            <a:pPr>
              <a:spcAft>
                <a:spcPts val="1200"/>
              </a:spcAft>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Ensuring uniform registration and login for contractors and suppliers across NIPEZ systems</a:t>
            </a:r>
            <a:endParaRPr lang="cs-CZ" sz="2400" dirty="0">
              <a:latin typeface="Open Sans Light" panose="020B0306030504020204" pitchFamily="34" charset="0"/>
              <a:ea typeface="Open Sans Light" panose="020B0306030504020204" pitchFamily="34" charset="0"/>
              <a:cs typeface="Open Sans Light" panose="020B0306030504020204" pitchFamily="34" charset="0"/>
            </a:endParaRPr>
          </a:p>
          <a:p>
            <a:pPr>
              <a:spcAft>
                <a:spcPts val="1200"/>
              </a:spcAft>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Ensuring automatic pre</a:t>
            </a:r>
            <a:r>
              <a:rPr lang="cs-CZ" sz="2400" dirty="0">
                <a:latin typeface="Open Sans Light" panose="020B0306030504020204" pitchFamily="34" charset="0"/>
                <a:ea typeface="Open Sans Light" panose="020B0306030504020204" pitchFamily="34" charset="0"/>
                <a:cs typeface="Open Sans Light" panose="020B0306030504020204" pitchFamily="34" charset="0"/>
              </a:rPr>
              <a:t>-</a:t>
            </a:r>
            <a:r>
              <a:rPr lang="en-US" sz="2400" dirty="0">
                <a:latin typeface="Open Sans Light" panose="020B0306030504020204" pitchFamily="34" charset="0"/>
                <a:ea typeface="Open Sans Light" panose="020B0306030504020204" pitchFamily="34" charset="0"/>
                <a:cs typeface="Open Sans Light" panose="020B0306030504020204" pitchFamily="34" charset="0"/>
              </a:rPr>
              <a:t>filling of data and communication with other eGovernment tools</a:t>
            </a:r>
          </a:p>
          <a:p>
            <a:pPr>
              <a:spcAft>
                <a:spcPts val="1200"/>
              </a:spcAft>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Ensuring automatic pre-filling of data and communication with the systems of contractors and suppliers</a:t>
            </a:r>
            <a:endParaRPr lang="cs-CZ" sz="2400" cap="all" dirty="0">
              <a:latin typeface="Cy" panose="02000000000000000000"/>
              <a:ea typeface="Open Sans Light" panose="020B0306030504020204" pitchFamily="34" charset="0"/>
              <a:cs typeface="Open Sans Light" panose="020B0306030504020204" pitchFamily="34" charset="0"/>
            </a:endParaRPr>
          </a:p>
          <a:p>
            <a:pPr marL="0" indent="0">
              <a:buNone/>
            </a:pPr>
            <a:r>
              <a:rPr lang="cs-CZ" sz="2400" dirty="0">
                <a:solidFill>
                  <a:srgbClr val="0054A6"/>
                </a:solidFill>
                <a:latin typeface="Cy" panose="02000000000000000000"/>
                <a:ea typeface="Open Sans SemiBold" panose="020B0706030804020204" pitchFamily="34" charset="0"/>
                <a:cs typeface="Open Sans SemiBold" panose="020B0706030804020204" pitchFamily="34" charset="0"/>
              </a:rPr>
              <a:t> </a:t>
            </a:r>
          </a:p>
          <a:p>
            <a:pPr marL="0" indent="0">
              <a:buNone/>
            </a:pPr>
            <a:endParaRPr lang="cs-CZ" sz="2400" dirty="0">
              <a:solidFill>
                <a:srgbClr val="0054A6"/>
              </a:solidFill>
              <a:latin typeface="Cy" panose="02000000000000000000"/>
              <a:ea typeface="Open Sans SemiBold" panose="020B0706030804020204" pitchFamily="34" charset="0"/>
              <a:cs typeface="Open Sans SemiBold" panose="020B0706030804020204" pitchFamily="34" charset="0"/>
            </a:endParaRPr>
          </a:p>
        </p:txBody>
      </p:sp>
      <p:pic>
        <p:nvPicPr>
          <p:cNvPr id="6" name="Obráze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3104" y="5543428"/>
            <a:ext cx="707051" cy="903606"/>
          </a:xfrm>
          <a:prstGeom prst="rect">
            <a:avLst/>
          </a:prstGeom>
        </p:spPr>
      </p:pic>
    </p:spTree>
    <p:extLst>
      <p:ext uri="{BB962C8B-B14F-4D97-AF65-F5344CB8AC3E}">
        <p14:creationId xmlns:p14="http://schemas.microsoft.com/office/powerpoint/2010/main" val="2373648884"/>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obsah 4"/>
          <p:cNvSpPr>
            <a:spLocks noGrp="1"/>
          </p:cNvSpPr>
          <p:nvPr>
            <p:ph idx="1"/>
          </p:nvPr>
        </p:nvSpPr>
        <p:spPr>
          <a:xfrm>
            <a:off x="838200" y="617622"/>
            <a:ext cx="10515600" cy="5681578"/>
          </a:xfrm>
        </p:spPr>
        <p:txBody>
          <a:bodyPr>
            <a:normAutofit/>
          </a:bodyPr>
          <a:lstStyle/>
          <a:p>
            <a:pPr marL="0" indent="0">
              <a:lnSpc>
                <a:spcPct val="120000"/>
              </a:lnSpc>
              <a:buNone/>
            </a:pPr>
            <a:r>
              <a:rPr lang="en-US" sz="2400" cap="all" dirty="0">
                <a:solidFill>
                  <a:srgbClr val="0054A6"/>
                </a:solidFill>
                <a:latin typeface="Cy" panose="02000000000000000000"/>
                <a:ea typeface="Open Sans Light" panose="020B0306030504020204" pitchFamily="34" charset="0"/>
                <a:cs typeface="Open Sans Light" panose="020B0306030504020204" pitchFamily="34" charset="0"/>
              </a:rPr>
              <a:t>Maximum transparency of the public procurement market and openness of systems</a:t>
            </a:r>
            <a:endParaRPr lang="cs-CZ" sz="2400" cap="all" dirty="0">
              <a:solidFill>
                <a:srgbClr val="0054A6"/>
              </a:solidFill>
              <a:latin typeface="Cy" panose="02000000000000000000"/>
              <a:ea typeface="Open Sans Light" panose="020B0306030504020204" pitchFamily="34" charset="0"/>
              <a:cs typeface="Open Sans Light" panose="020B0306030504020204" pitchFamily="34" charset="0"/>
            </a:endParaRPr>
          </a:p>
          <a:p>
            <a:pPr>
              <a:lnSpc>
                <a:spcPct val="120000"/>
              </a:lnSpc>
            </a:pPr>
            <a:r>
              <a:rPr lang="en-US" sz="2000" dirty="0">
                <a:latin typeface="Open Sans Light" panose="020B0306030504020204" pitchFamily="34" charset="0"/>
                <a:ea typeface="Open Sans Light" panose="020B0306030504020204" pitchFamily="34" charset="0"/>
                <a:cs typeface="Open Sans Light" panose="020B0306030504020204" pitchFamily="34" charset="0"/>
              </a:rPr>
              <a:t>Ensuring of relevant machine-processable data about the market for public procurement and tools</a:t>
            </a:r>
          </a:p>
          <a:p>
            <a:pPr>
              <a:lnSpc>
                <a:spcPct val="120000"/>
              </a:lnSpc>
            </a:pPr>
            <a:r>
              <a:rPr lang="en-US" sz="2000" dirty="0">
                <a:latin typeface="Open Sans Light" panose="020B0306030504020204" pitchFamily="34" charset="0"/>
                <a:ea typeface="Open Sans Light" panose="020B0306030504020204" pitchFamily="34" charset="0"/>
                <a:cs typeface="Open Sans Light" panose="020B0306030504020204" pitchFamily="34" charset="0"/>
              </a:rPr>
              <a:t>Ensuring the availability of machine-readable data about the public procurement market beyond the mandatory published information</a:t>
            </a:r>
            <a:endParaRPr lang="cs-CZ" sz="2000" dirty="0">
              <a:latin typeface="Open Sans Light" panose="020B0306030504020204" pitchFamily="34" charset="0"/>
              <a:ea typeface="Open Sans Light" panose="020B0306030504020204" pitchFamily="34" charset="0"/>
              <a:cs typeface="Open Sans Light" panose="020B0306030504020204" pitchFamily="34" charset="0"/>
            </a:endParaRPr>
          </a:p>
          <a:p>
            <a:pPr>
              <a:lnSpc>
                <a:spcPct val="120000"/>
              </a:lnSpc>
            </a:pPr>
            <a:r>
              <a:rPr lang="en-US" sz="2000" dirty="0">
                <a:latin typeface="Open Sans Light" panose="020B0306030504020204" pitchFamily="34" charset="0"/>
                <a:ea typeface="Open Sans Light" panose="020B0306030504020204" pitchFamily="34" charset="0"/>
                <a:cs typeface="Open Sans Light" panose="020B0306030504020204" pitchFamily="34" charset="0"/>
              </a:rPr>
              <a:t>Centralization of public procurement data</a:t>
            </a:r>
          </a:p>
          <a:p>
            <a:pPr>
              <a:lnSpc>
                <a:spcPct val="120000"/>
              </a:lnSpc>
            </a:pPr>
            <a:r>
              <a:rPr lang="en-US" sz="2000" dirty="0">
                <a:latin typeface="Open Sans Light" panose="020B0306030504020204" pitchFamily="34" charset="0"/>
                <a:ea typeface="Open Sans Light" panose="020B0306030504020204" pitchFamily="34" charset="0"/>
                <a:cs typeface="Open Sans Light" panose="020B0306030504020204" pitchFamily="34" charset="0"/>
              </a:rPr>
              <a:t>Maximum publication of data in the form of open data</a:t>
            </a:r>
          </a:p>
          <a:p>
            <a:pPr>
              <a:lnSpc>
                <a:spcPct val="120000"/>
              </a:lnSpc>
            </a:pPr>
            <a:r>
              <a:rPr lang="en-US" sz="2000" dirty="0">
                <a:latin typeface="Open Sans Light" panose="020B0306030504020204" pitchFamily="34" charset="0"/>
                <a:ea typeface="Open Sans Light" panose="020B0306030504020204" pitchFamily="34" charset="0"/>
                <a:cs typeface="Open Sans Light" panose="020B0306030504020204" pitchFamily="34" charset="0"/>
              </a:rPr>
              <a:t>Provide relevant data for the management of the public procurement market and financial flows</a:t>
            </a:r>
          </a:p>
          <a:p>
            <a:pPr>
              <a:lnSpc>
                <a:spcPct val="120000"/>
              </a:lnSpc>
            </a:pPr>
            <a:r>
              <a:rPr lang="en-US" sz="2000" dirty="0">
                <a:latin typeface="Open Sans Light" panose="020B0306030504020204" pitchFamily="34" charset="0"/>
                <a:ea typeface="Open Sans Light" panose="020B0306030504020204" pitchFamily="34" charset="0"/>
                <a:cs typeface="Open Sans Light" panose="020B0306030504020204" pitchFamily="34" charset="0"/>
              </a:rPr>
              <a:t>Provide an analytical tool for the possibility of working with your own data</a:t>
            </a:r>
            <a:endParaRPr lang="cs-CZ" sz="2000" dirty="0">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6" name="Obráze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3104" y="5543428"/>
            <a:ext cx="707051" cy="903606"/>
          </a:xfrm>
          <a:prstGeom prst="rect">
            <a:avLst/>
          </a:prstGeom>
        </p:spPr>
      </p:pic>
    </p:spTree>
    <p:extLst>
      <p:ext uri="{BB962C8B-B14F-4D97-AF65-F5344CB8AC3E}">
        <p14:creationId xmlns:p14="http://schemas.microsoft.com/office/powerpoint/2010/main" val="3130623238"/>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obsah 4"/>
          <p:cNvSpPr>
            <a:spLocks noGrp="1"/>
          </p:cNvSpPr>
          <p:nvPr>
            <p:ph idx="1"/>
          </p:nvPr>
        </p:nvSpPr>
        <p:spPr>
          <a:xfrm>
            <a:off x="838200" y="962526"/>
            <a:ext cx="10515600" cy="4469767"/>
          </a:xfrm>
        </p:spPr>
        <p:txBody>
          <a:bodyPr>
            <a:normAutofit/>
          </a:bodyPr>
          <a:lstStyle/>
          <a:p>
            <a:pPr marL="0" indent="0">
              <a:lnSpc>
                <a:spcPct val="100000"/>
              </a:lnSpc>
              <a:buNone/>
            </a:pPr>
            <a:r>
              <a:rPr lang="en-US" sz="2600" cap="all" dirty="0">
                <a:solidFill>
                  <a:srgbClr val="0054A6"/>
                </a:solidFill>
                <a:latin typeface="Cy"/>
                <a:ea typeface="Open Sans Light" panose="020B0306030504020204" pitchFamily="34" charset="0"/>
                <a:cs typeface="Open Sans Light" panose="020B0306030504020204" pitchFamily="34" charset="0"/>
              </a:rPr>
              <a:t>Support for innovative and correct electronic public procurement</a:t>
            </a:r>
            <a:endParaRPr lang="cs-CZ" sz="2000" cap="all" dirty="0">
              <a:solidFill>
                <a:srgbClr val="0054A6"/>
              </a:solidFill>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lnSpc>
                <a:spcPct val="100000"/>
              </a:lnSpc>
              <a:spcAft>
                <a:spcPts val="1200"/>
              </a:spcAft>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Ensuring methodical support including monitoring and implementation</a:t>
            </a:r>
          </a:p>
          <a:p>
            <a:pPr marL="342900" indent="-342900">
              <a:lnSpc>
                <a:spcPct val="100000"/>
              </a:lnSpc>
              <a:spcAft>
                <a:spcPts val="1200"/>
              </a:spcAft>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Use of technologies such as machine learning or artificial intelligence to simplify and automate processes</a:t>
            </a:r>
          </a:p>
          <a:p>
            <a:pPr marL="342900" indent="-342900">
              <a:lnSpc>
                <a:spcPct val="100000"/>
              </a:lnSpc>
              <a:spcAft>
                <a:spcPts val="1200"/>
              </a:spcAft>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Support for the creation of simple (procedural) guides for the preparation of a public contract and the submission of an offer</a:t>
            </a:r>
          </a:p>
          <a:p>
            <a:pPr marL="342900" indent="-342900">
              <a:lnSpc>
                <a:spcPct val="100000"/>
              </a:lnSpc>
              <a:spcAft>
                <a:spcPts val="1200"/>
              </a:spcAft>
            </a:pPr>
            <a:r>
              <a:rPr lang="en-US" sz="2400" dirty="0">
                <a:latin typeface="Open Sans Light" panose="020B0306030504020204" pitchFamily="34" charset="0"/>
                <a:ea typeface="Open Sans Light" panose="020B0306030504020204" pitchFamily="34" charset="0"/>
                <a:cs typeface="Open Sans Light" panose="020B0306030504020204" pitchFamily="34" charset="0"/>
              </a:rPr>
              <a:t>Support for information sharing and exchange</a:t>
            </a:r>
            <a:endParaRPr lang="cs-CZ" dirty="0">
              <a:solidFill>
                <a:srgbClr val="0054A6"/>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marL="0" indent="0">
              <a:buNone/>
            </a:pPr>
            <a:endParaRPr lang="cs-CZ" sz="1600" dirty="0">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6" name="Obráze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3104" y="5543428"/>
            <a:ext cx="707051" cy="903606"/>
          </a:xfrm>
          <a:prstGeom prst="rect">
            <a:avLst/>
          </a:prstGeom>
        </p:spPr>
      </p:pic>
    </p:spTree>
    <p:extLst>
      <p:ext uri="{BB962C8B-B14F-4D97-AF65-F5344CB8AC3E}">
        <p14:creationId xmlns:p14="http://schemas.microsoft.com/office/powerpoint/2010/main" val="1139219146"/>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normAutofit/>
          </a:bodyPr>
          <a:lstStyle/>
          <a:p>
            <a:r>
              <a:rPr lang="en-US" sz="3600" dirty="0">
                <a:solidFill>
                  <a:srgbClr val="0054A6"/>
                </a:solidFill>
                <a:latin typeface="Cy" panose="02000000000000000000" pitchFamily="50" charset="0"/>
                <a:ea typeface="Open Sans Light" panose="020B0306030504020204" pitchFamily="34" charset="0"/>
                <a:cs typeface="Open Sans Light" panose="020B0306030504020204" pitchFamily="34" charset="0"/>
              </a:rPr>
              <a:t>HISTORY OF THE DEVELOPMENT OF </a:t>
            </a:r>
            <a:r>
              <a:rPr lang="cs-CZ" sz="3600" dirty="0">
                <a:solidFill>
                  <a:srgbClr val="0054A6"/>
                </a:solidFill>
                <a:latin typeface="Cy" panose="02000000000000000000" pitchFamily="50" charset="0"/>
                <a:ea typeface="Open Sans Light" panose="020B0306030504020204" pitchFamily="34" charset="0"/>
                <a:cs typeface="Open Sans Light" panose="020B0306030504020204" pitchFamily="34" charset="0"/>
              </a:rPr>
              <a:t>PROCUREMENT</a:t>
            </a:r>
            <a:r>
              <a:rPr lang="en-US" sz="3600" dirty="0">
                <a:solidFill>
                  <a:srgbClr val="0054A6"/>
                </a:solidFill>
                <a:latin typeface="Cy" panose="02000000000000000000" pitchFamily="50" charset="0"/>
                <a:ea typeface="Open Sans Light" panose="020B0306030504020204" pitchFamily="34" charset="0"/>
                <a:cs typeface="Open Sans Light" panose="020B0306030504020204" pitchFamily="34" charset="0"/>
              </a:rPr>
              <a:t> </a:t>
            </a:r>
            <a:br>
              <a:rPr lang="cs-CZ" sz="3600" dirty="0">
                <a:solidFill>
                  <a:srgbClr val="0054A6"/>
                </a:solidFill>
                <a:latin typeface="Cy" panose="02000000000000000000" pitchFamily="50" charset="0"/>
                <a:ea typeface="Open Sans Light" panose="020B0306030504020204" pitchFamily="34" charset="0"/>
                <a:cs typeface="Open Sans Light" panose="020B0306030504020204" pitchFamily="34" charset="0"/>
              </a:rPr>
            </a:br>
            <a:r>
              <a:rPr lang="en-US" sz="3600" dirty="0">
                <a:solidFill>
                  <a:srgbClr val="0054A6"/>
                </a:solidFill>
                <a:latin typeface="Cy" panose="02000000000000000000" pitchFamily="50" charset="0"/>
                <a:ea typeface="Open Sans Light" panose="020B0306030504020204" pitchFamily="34" charset="0"/>
                <a:cs typeface="Open Sans Light" panose="020B0306030504020204" pitchFamily="34" charset="0"/>
              </a:rPr>
              <a:t>IN THE CZECH REPUBLIC</a:t>
            </a:r>
            <a:endParaRPr lang="cs-CZ" sz="3600" dirty="0">
              <a:solidFill>
                <a:srgbClr val="0054A6"/>
              </a:solidFill>
            </a:endParaRPr>
          </a:p>
        </p:txBody>
      </p:sp>
      <p:sp>
        <p:nvSpPr>
          <p:cNvPr id="5" name="Zástupný symbol pro obsah 4"/>
          <p:cNvSpPr>
            <a:spLocks noGrp="1"/>
          </p:cNvSpPr>
          <p:nvPr>
            <p:ph idx="1"/>
          </p:nvPr>
        </p:nvSpPr>
        <p:spPr/>
        <p:txBody>
          <a:bodyPr>
            <a:normAutofit fontScale="92500" lnSpcReduction="20000"/>
          </a:bodyPr>
          <a:lstStyle/>
          <a:p>
            <a:pPr marL="342900" indent="-342900">
              <a:lnSpc>
                <a:spcPct val="110000"/>
              </a:lnSpc>
              <a:spcAft>
                <a:spcPts val="600"/>
              </a:spcAft>
            </a:pPr>
            <a:r>
              <a:rPr lang="en-US" sz="3200" dirty="0">
                <a:latin typeface="Open Sans Light" panose="020B0306030504020204" pitchFamily="34" charset="0"/>
                <a:ea typeface="Open Sans Light" panose="020B0306030504020204" pitchFamily="34" charset="0"/>
                <a:cs typeface="Open Sans Light" panose="020B0306030504020204" pitchFamily="34" charset="0"/>
              </a:rPr>
              <a:t>National plan for the introduction of electronic public procurement for the period 2006-2010</a:t>
            </a:r>
          </a:p>
          <a:p>
            <a:pPr marL="342900" indent="-342900">
              <a:lnSpc>
                <a:spcPct val="110000"/>
              </a:lnSpc>
              <a:spcAft>
                <a:spcPts val="600"/>
              </a:spcAft>
            </a:pPr>
            <a:r>
              <a:rPr lang="en-US" sz="3200" dirty="0">
                <a:latin typeface="Open Sans Light" panose="020B0306030504020204" pitchFamily="34" charset="0"/>
                <a:ea typeface="Open Sans Light" panose="020B0306030504020204" pitchFamily="34" charset="0"/>
                <a:cs typeface="Open Sans Light" panose="020B0306030504020204" pitchFamily="34" charset="0"/>
              </a:rPr>
              <a:t>Strategy for the </a:t>
            </a:r>
            <a:r>
              <a:rPr lang="en-US" sz="3200" dirty="0" err="1">
                <a:latin typeface="Open Sans Light" panose="020B0306030504020204" pitchFamily="34" charset="0"/>
                <a:ea typeface="Open Sans Light" panose="020B0306030504020204" pitchFamily="34" charset="0"/>
                <a:cs typeface="Open Sans Light" panose="020B0306030504020204" pitchFamily="34" charset="0"/>
              </a:rPr>
              <a:t>electronicization</a:t>
            </a:r>
            <a:r>
              <a:rPr lang="en-US" sz="3200" dirty="0">
                <a:latin typeface="Open Sans Light" panose="020B0306030504020204" pitchFamily="34" charset="0"/>
                <a:ea typeface="Open Sans Light" panose="020B0306030504020204" pitchFamily="34" charset="0"/>
                <a:cs typeface="Open Sans Light" panose="020B0306030504020204" pitchFamily="34" charset="0"/>
              </a:rPr>
              <a:t> of public procurement for the period 2011-2015</a:t>
            </a:r>
          </a:p>
          <a:p>
            <a:pPr marL="342900" indent="-342900">
              <a:lnSpc>
                <a:spcPct val="110000"/>
              </a:lnSpc>
              <a:spcAft>
                <a:spcPts val="600"/>
              </a:spcAft>
            </a:pPr>
            <a:r>
              <a:rPr lang="en-US" sz="3200" dirty="0">
                <a:latin typeface="Open Sans Light" panose="020B0306030504020204" pitchFamily="34" charset="0"/>
                <a:ea typeface="Open Sans Light" panose="020B0306030504020204" pitchFamily="34" charset="0"/>
                <a:cs typeface="Open Sans Light" panose="020B0306030504020204" pitchFamily="34" charset="0"/>
              </a:rPr>
              <a:t>Strategy for the </a:t>
            </a:r>
            <a:r>
              <a:rPr lang="en-US" sz="3200" dirty="0" err="1">
                <a:latin typeface="Open Sans Light" panose="020B0306030504020204" pitchFamily="34" charset="0"/>
                <a:ea typeface="Open Sans Light" panose="020B0306030504020204" pitchFamily="34" charset="0"/>
                <a:cs typeface="Open Sans Light" panose="020B0306030504020204" pitchFamily="34" charset="0"/>
              </a:rPr>
              <a:t>electronicization</a:t>
            </a:r>
            <a:r>
              <a:rPr lang="en-US" sz="3200" dirty="0">
                <a:latin typeface="Open Sans Light" panose="020B0306030504020204" pitchFamily="34" charset="0"/>
                <a:ea typeface="Open Sans Light" panose="020B0306030504020204" pitchFamily="34" charset="0"/>
                <a:cs typeface="Open Sans Light" panose="020B0306030504020204" pitchFamily="34" charset="0"/>
              </a:rPr>
              <a:t> of public procurement for the period 2016-2020</a:t>
            </a:r>
          </a:p>
          <a:p>
            <a:pPr marL="342900" indent="-342900">
              <a:lnSpc>
                <a:spcPct val="110000"/>
              </a:lnSpc>
              <a:spcAft>
                <a:spcPts val="600"/>
              </a:spcAft>
            </a:pPr>
            <a:r>
              <a:rPr lang="en-US" sz="3200" dirty="0">
                <a:latin typeface="Open Sans Light" panose="020B0306030504020204" pitchFamily="34" charset="0"/>
                <a:ea typeface="Open Sans Light" panose="020B0306030504020204" pitchFamily="34" charset="0"/>
                <a:cs typeface="Open Sans Light" panose="020B0306030504020204" pitchFamily="34" charset="0"/>
              </a:rPr>
              <a:t>Strategy for the </a:t>
            </a:r>
            <a:r>
              <a:rPr lang="en-US" sz="3200" dirty="0" err="1">
                <a:latin typeface="Open Sans Light" panose="020B0306030504020204" pitchFamily="34" charset="0"/>
                <a:ea typeface="Open Sans Light" panose="020B0306030504020204" pitchFamily="34" charset="0"/>
                <a:cs typeface="Open Sans Light" panose="020B0306030504020204" pitchFamily="34" charset="0"/>
              </a:rPr>
              <a:t>electronicization</a:t>
            </a:r>
            <a:r>
              <a:rPr lang="en-US" sz="3200" dirty="0">
                <a:latin typeface="Open Sans Light" panose="020B0306030504020204" pitchFamily="34" charset="0"/>
                <a:ea typeface="Open Sans Light" panose="020B0306030504020204" pitchFamily="34" charset="0"/>
                <a:cs typeface="Open Sans Light" panose="020B0306030504020204" pitchFamily="34" charset="0"/>
              </a:rPr>
              <a:t> of public procurement for the period 2022 – 2030</a:t>
            </a:r>
            <a:endParaRPr lang="cs-CZ" dirty="0"/>
          </a:p>
        </p:txBody>
      </p:sp>
      <p:pic>
        <p:nvPicPr>
          <p:cNvPr id="6" name="Obráze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3104" y="5543428"/>
            <a:ext cx="707051" cy="903606"/>
          </a:xfrm>
          <a:prstGeom prst="rect">
            <a:avLst/>
          </a:prstGeom>
        </p:spPr>
      </p:pic>
    </p:spTree>
    <p:extLst>
      <p:ext uri="{BB962C8B-B14F-4D97-AF65-F5344CB8AC3E}">
        <p14:creationId xmlns:p14="http://schemas.microsoft.com/office/powerpoint/2010/main" val="2868285813"/>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838200" y="2365375"/>
            <a:ext cx="10515600" cy="1325563"/>
          </a:xfrm>
        </p:spPr>
        <p:txBody>
          <a:bodyPr>
            <a:normAutofit fontScale="90000"/>
          </a:bodyPr>
          <a:lstStyle/>
          <a:p>
            <a:pPr algn="ctr"/>
            <a:br>
              <a:rPr lang="en-US" sz="5400" dirty="0">
                <a:solidFill>
                  <a:srgbClr val="0054A6"/>
                </a:solidFill>
                <a:latin typeface="Cy"/>
                <a:ea typeface="Open Sans Light" panose="020B0306030504020204" pitchFamily="34" charset="0"/>
                <a:cs typeface="Open Sans Light" panose="020B0306030504020204" pitchFamily="34" charset="0"/>
              </a:rPr>
            </a:br>
            <a:r>
              <a:rPr lang="en-US" sz="5400" dirty="0">
                <a:solidFill>
                  <a:srgbClr val="0054A6"/>
                </a:solidFill>
                <a:latin typeface="Cy"/>
                <a:ea typeface="Open Sans Light" panose="020B0306030504020204" pitchFamily="34" charset="0"/>
                <a:cs typeface="Open Sans Light" panose="020B0306030504020204" pitchFamily="34" charset="0"/>
              </a:rPr>
              <a:t>EXPECTED BENEFITS</a:t>
            </a:r>
            <a:endParaRPr lang="cs-CZ" sz="5400" dirty="0">
              <a:solidFill>
                <a:srgbClr val="0054A6"/>
              </a:solidFill>
              <a:latin typeface="Cy"/>
            </a:endParaRPr>
          </a:p>
        </p:txBody>
      </p:sp>
      <p:pic>
        <p:nvPicPr>
          <p:cNvPr id="6" name="Obráze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3104" y="5543428"/>
            <a:ext cx="707051" cy="903606"/>
          </a:xfrm>
          <a:prstGeom prst="rect">
            <a:avLst/>
          </a:prstGeom>
        </p:spPr>
      </p:pic>
    </p:spTree>
    <p:extLst>
      <p:ext uri="{BB962C8B-B14F-4D97-AF65-F5344CB8AC3E}">
        <p14:creationId xmlns:p14="http://schemas.microsoft.com/office/powerpoint/2010/main" val="428513444"/>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obsah 4"/>
          <p:cNvSpPr>
            <a:spLocks noGrp="1"/>
          </p:cNvSpPr>
          <p:nvPr>
            <p:ph idx="1"/>
          </p:nvPr>
        </p:nvSpPr>
        <p:spPr>
          <a:xfrm>
            <a:off x="838200" y="794084"/>
            <a:ext cx="10515600" cy="5189621"/>
          </a:xfrm>
        </p:spPr>
        <p:txBody>
          <a:bodyPr>
            <a:normAutofit/>
          </a:bodyPr>
          <a:lstStyle/>
          <a:p>
            <a:pPr marL="342900" indent="-360000">
              <a:lnSpc>
                <a:spcPct val="100000"/>
              </a:lnSpc>
              <a:spcAft>
                <a:spcPts val="600"/>
              </a:spcAft>
            </a:pPr>
            <a:r>
              <a:rPr lang="en-US" sz="2000" dirty="0">
                <a:latin typeface="Open Sans Light" panose="020B0306030504020204" pitchFamily="34" charset="0"/>
                <a:ea typeface="Open Sans Light" panose="020B0306030504020204" pitchFamily="34" charset="0"/>
                <a:cs typeface="Open Sans Light" panose="020B0306030504020204" pitchFamily="34" charset="0"/>
              </a:rPr>
              <a:t>Information on public procurement will be in one place, regardless of the electronic tool in which they were advertised.</a:t>
            </a:r>
          </a:p>
          <a:p>
            <a:pPr marL="342900" indent="-360000">
              <a:lnSpc>
                <a:spcPct val="100000"/>
              </a:lnSpc>
              <a:spcAft>
                <a:spcPts val="600"/>
              </a:spcAft>
            </a:pPr>
            <a:r>
              <a:rPr lang="en-US" sz="2000" dirty="0">
                <a:latin typeface="Open Sans Light" panose="020B0306030504020204" pitchFamily="34" charset="0"/>
                <a:ea typeface="Open Sans Light" panose="020B0306030504020204" pitchFamily="34" charset="0"/>
                <a:cs typeface="Open Sans Light" panose="020B0306030504020204" pitchFamily="34" charset="0"/>
              </a:rPr>
              <a:t>Neither the supplier nor the contracting authority has to provide data that the state already has.</a:t>
            </a:r>
          </a:p>
          <a:p>
            <a:pPr marL="342900" indent="-360000">
              <a:lnSpc>
                <a:spcPct val="100000"/>
              </a:lnSpc>
              <a:spcAft>
                <a:spcPts val="600"/>
              </a:spcAft>
            </a:pPr>
            <a:r>
              <a:rPr lang="en-US" sz="2000" dirty="0">
                <a:latin typeface="Open Sans Light" panose="020B0306030504020204" pitchFamily="34" charset="0"/>
                <a:ea typeface="Open Sans Light" panose="020B0306030504020204" pitchFamily="34" charset="0"/>
                <a:cs typeface="Open Sans Light" panose="020B0306030504020204" pitchFamily="34" charset="0"/>
              </a:rPr>
              <a:t>Thanks to the application of artificial intelligence, checking for correctness  are carried out, or the contracting authority is pointed out to possible deficiencies.</a:t>
            </a:r>
            <a:r>
              <a:rPr lang="cs-CZ" sz="2000" dirty="0">
                <a:latin typeface="Open Sans Light" panose="020B0306030504020204" pitchFamily="34" charset="0"/>
                <a:ea typeface="Open Sans Light" panose="020B0306030504020204" pitchFamily="34" charset="0"/>
                <a:cs typeface="Open Sans Light" panose="020B0306030504020204" pitchFamily="34" charset="0"/>
              </a:rPr>
              <a:t> </a:t>
            </a:r>
            <a:r>
              <a:rPr lang="en-US" sz="2000" dirty="0">
                <a:latin typeface="Open Sans Light" panose="020B0306030504020204" pitchFamily="34" charset="0"/>
                <a:ea typeface="Open Sans Light" panose="020B0306030504020204" pitchFamily="34" charset="0"/>
                <a:cs typeface="Open Sans Light" panose="020B0306030504020204" pitchFamily="34" charset="0"/>
              </a:rPr>
              <a:t>Based on the set preferences, suppliers will be point out to public procurement in which they might be interested. More complex filters than the list of CPV codes can be entered in the profile definition.</a:t>
            </a:r>
            <a:r>
              <a:rPr lang="cs-CZ" sz="2000" dirty="0">
                <a:latin typeface="Open Sans Light" panose="020B0306030504020204" pitchFamily="34" charset="0"/>
                <a:ea typeface="Open Sans Light" panose="020B0306030504020204" pitchFamily="34" charset="0"/>
                <a:cs typeface="Open Sans Light" panose="020B0306030504020204" pitchFamily="34" charset="0"/>
              </a:rPr>
              <a:t> </a:t>
            </a:r>
            <a:r>
              <a:rPr lang="en-US" sz="2000" dirty="0">
                <a:latin typeface="Open Sans Light" panose="020B0306030504020204" pitchFamily="34" charset="0"/>
                <a:ea typeface="Open Sans Light" panose="020B0306030504020204" pitchFamily="34" charset="0"/>
                <a:cs typeface="Open Sans Light" panose="020B0306030504020204" pitchFamily="34" charset="0"/>
              </a:rPr>
              <a:t>The existence of a complete and comprehensive database of data on the public procurement market in the Czech Republic.</a:t>
            </a:r>
          </a:p>
          <a:p>
            <a:pPr marL="342900" indent="-360000">
              <a:lnSpc>
                <a:spcPct val="100000"/>
              </a:lnSpc>
              <a:spcAft>
                <a:spcPts val="600"/>
              </a:spcAft>
            </a:pPr>
            <a:r>
              <a:rPr lang="en-US" sz="2000" dirty="0">
                <a:latin typeface="Open Sans Light" panose="020B0306030504020204" pitchFamily="34" charset="0"/>
                <a:ea typeface="Open Sans Light" panose="020B0306030504020204" pitchFamily="34" charset="0"/>
                <a:cs typeface="Open Sans Light" panose="020B0306030504020204" pitchFamily="34" charset="0"/>
              </a:rPr>
              <a:t>All data will be in a structured form in the form of </a:t>
            </a:r>
            <a:r>
              <a:rPr lang="en-US" sz="2000" dirty="0" err="1">
                <a:latin typeface="Open Sans Light" panose="020B0306030504020204" pitchFamily="34" charset="0"/>
                <a:ea typeface="Open Sans Light" panose="020B0306030504020204" pitchFamily="34" charset="0"/>
                <a:cs typeface="Open Sans Light" panose="020B0306030504020204" pitchFamily="34" charset="0"/>
              </a:rPr>
              <a:t>OpenDat</a:t>
            </a:r>
            <a:r>
              <a:rPr lang="cs-CZ" sz="2000" dirty="0">
                <a:latin typeface="Open Sans Light" panose="020B0306030504020204" pitchFamily="34" charset="0"/>
                <a:ea typeface="Open Sans Light" panose="020B0306030504020204" pitchFamily="34" charset="0"/>
                <a:cs typeface="Open Sans Light" panose="020B0306030504020204" pitchFamily="34" charset="0"/>
              </a:rPr>
              <a:t>a</a:t>
            </a:r>
            <a:r>
              <a:rPr lang="en-US" sz="2000" dirty="0">
                <a:latin typeface="Open Sans Light" panose="020B0306030504020204" pitchFamily="34" charset="0"/>
                <a:ea typeface="Open Sans Light" panose="020B0306030504020204" pitchFamily="34" charset="0"/>
                <a:cs typeface="Open Sans Light" panose="020B0306030504020204" pitchFamily="34" charset="0"/>
              </a:rPr>
              <a:t>.</a:t>
            </a:r>
          </a:p>
          <a:p>
            <a:pPr marL="342900" indent="-360000">
              <a:lnSpc>
                <a:spcPct val="100000"/>
              </a:lnSpc>
              <a:spcAft>
                <a:spcPts val="600"/>
              </a:spcAft>
            </a:pPr>
            <a:r>
              <a:rPr lang="en-US" sz="2000" dirty="0">
                <a:latin typeface="Open Sans Light" panose="020B0306030504020204" pitchFamily="34" charset="0"/>
                <a:ea typeface="Open Sans Light" panose="020B0306030504020204" pitchFamily="34" charset="0"/>
                <a:cs typeface="Open Sans Light" panose="020B0306030504020204" pitchFamily="34" charset="0"/>
              </a:rPr>
              <a:t>Basic statistics available in a clear graphic presentation.</a:t>
            </a:r>
            <a:endParaRPr lang="cs-CZ" sz="2000" cap="all" dirty="0">
              <a:latin typeface="Cy" panose="02000000000000000000"/>
              <a:ea typeface="Open Sans Light" panose="020B0306030504020204" pitchFamily="34" charset="0"/>
              <a:cs typeface="Open Sans Light" panose="020B0306030504020204" pitchFamily="34" charset="0"/>
            </a:endParaRPr>
          </a:p>
          <a:p>
            <a:pPr marL="342900" indent="-360000">
              <a:lnSpc>
                <a:spcPct val="100000"/>
              </a:lnSpc>
              <a:spcAft>
                <a:spcPts val="600"/>
              </a:spcAft>
            </a:pPr>
            <a:endParaRPr lang="cs-CZ" sz="2000" cap="all" dirty="0">
              <a:latin typeface="Cy" panose="02000000000000000000"/>
              <a:ea typeface="Open Sans Light" panose="020B0306030504020204" pitchFamily="34" charset="0"/>
              <a:cs typeface="Open Sans Light" panose="020B0306030504020204" pitchFamily="34" charset="0"/>
            </a:endParaRPr>
          </a:p>
          <a:p>
            <a:pPr marL="342900" indent="-360000">
              <a:lnSpc>
                <a:spcPct val="100000"/>
              </a:lnSpc>
              <a:spcAft>
                <a:spcPts val="600"/>
              </a:spcAft>
            </a:pPr>
            <a:endParaRPr lang="cs-CZ" sz="2000" cap="all" dirty="0">
              <a:latin typeface="Cy" panose="02000000000000000000"/>
              <a:ea typeface="Open Sans Light" panose="020B0306030504020204" pitchFamily="34" charset="0"/>
              <a:cs typeface="Open Sans Light" panose="020B0306030504020204" pitchFamily="34" charset="0"/>
            </a:endParaRPr>
          </a:p>
          <a:p>
            <a:pPr indent="-360000">
              <a:lnSpc>
                <a:spcPct val="100000"/>
              </a:lnSpc>
              <a:spcAft>
                <a:spcPts val="600"/>
              </a:spcAft>
            </a:pPr>
            <a:endParaRPr lang="cs-CZ" sz="2000" dirty="0">
              <a:latin typeface="Cy" panose="02000000000000000000"/>
            </a:endParaRPr>
          </a:p>
        </p:txBody>
      </p:sp>
      <p:pic>
        <p:nvPicPr>
          <p:cNvPr id="6" name="Obráze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104" y="5543428"/>
            <a:ext cx="707051" cy="903606"/>
          </a:xfrm>
          <a:prstGeom prst="rect">
            <a:avLst/>
          </a:prstGeom>
        </p:spPr>
      </p:pic>
    </p:spTree>
    <p:extLst>
      <p:ext uri="{BB962C8B-B14F-4D97-AF65-F5344CB8AC3E}">
        <p14:creationId xmlns:p14="http://schemas.microsoft.com/office/powerpoint/2010/main" val="1689732554"/>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Zástupný symbol pro obsah 1"/>
          <p:cNvSpPr>
            <a:spLocks noGrp="1"/>
          </p:cNvSpPr>
          <p:nvPr>
            <p:ph idx="4294967295"/>
          </p:nvPr>
        </p:nvSpPr>
        <p:spPr bwMode="auto">
          <a:xfrm>
            <a:off x="1775520" y="2276872"/>
            <a:ext cx="8784976" cy="4392488"/>
          </a:xfrm>
          <a:prstGeom prst="rect">
            <a:avLst/>
          </a:prstGeom>
        </p:spPr>
        <p:txBody>
          <a:bodyPr>
            <a:normAutofit lnSpcReduction="10000"/>
          </a:bodyPr>
          <a:lstStyle/>
          <a:p>
            <a:pPr marL="0" indent="0">
              <a:spcBef>
                <a:spcPts val="1200"/>
              </a:spcBef>
              <a:buClr>
                <a:srgbClr val="000099"/>
              </a:buClr>
              <a:buNone/>
              <a:defRPr/>
            </a:pPr>
            <a:endParaRPr lang="cs-CZ" sz="1800" dirty="0">
              <a:latin typeface="Arial" charset="0"/>
              <a:cs typeface="Arial" charset="0"/>
            </a:endParaRPr>
          </a:p>
          <a:p>
            <a:pPr marL="0" indent="0">
              <a:spcBef>
                <a:spcPts val="1200"/>
              </a:spcBef>
              <a:buClr>
                <a:srgbClr val="000099"/>
              </a:buClr>
              <a:buNone/>
              <a:defRPr/>
            </a:pPr>
            <a:endParaRPr lang="cs-CZ" sz="1800" dirty="0">
              <a:latin typeface="Arial" charset="0"/>
              <a:cs typeface="Arial" charset="0"/>
            </a:endParaRPr>
          </a:p>
          <a:p>
            <a:pPr marL="0" indent="0">
              <a:spcBef>
                <a:spcPts val="1200"/>
              </a:spcBef>
              <a:buClr>
                <a:srgbClr val="000099"/>
              </a:buClr>
              <a:buNone/>
              <a:defRPr/>
            </a:pPr>
            <a:r>
              <a:rPr lang="cs-CZ" sz="1800" dirty="0">
                <a:latin typeface="Open Sans Light" panose="020B0306030504020204" pitchFamily="34" charset="0"/>
                <a:ea typeface="Open Sans Light" panose="020B0306030504020204" pitchFamily="34" charset="0"/>
                <a:cs typeface="Open Sans Light" panose="020B0306030504020204" pitchFamily="34" charset="0"/>
              </a:rPr>
              <a:t>Ministerstvo pro místní rozvoj: </a:t>
            </a:r>
            <a:r>
              <a:rPr lang="cs-CZ" sz="1800" dirty="0">
                <a:solidFill>
                  <a:srgbClr val="000099"/>
                </a:solidFill>
                <a:latin typeface="Open Sans Light" panose="020B0306030504020204" pitchFamily="34" charset="0"/>
                <a:ea typeface="Open Sans Light" panose="020B0306030504020204" pitchFamily="34" charset="0"/>
                <a:cs typeface="Open Sans Light" panose="020B0306030504020204" pitchFamily="34" charset="0"/>
                <a:hlinkClick r:id="rId2"/>
              </a:rPr>
              <a:t>www.mmr.cz</a:t>
            </a:r>
            <a:endParaRPr lang="cs-CZ" sz="1800" dirty="0">
              <a:solidFill>
                <a:srgbClr val="000099"/>
              </a:solidFill>
              <a:latin typeface="Open Sans Light" panose="020B0306030504020204" pitchFamily="34" charset="0"/>
              <a:ea typeface="Open Sans Light" panose="020B0306030504020204" pitchFamily="34" charset="0"/>
              <a:cs typeface="Open Sans Light" panose="020B0306030504020204" pitchFamily="34" charset="0"/>
            </a:endParaRPr>
          </a:p>
          <a:p>
            <a:pPr marL="0" indent="0">
              <a:spcBef>
                <a:spcPts val="1200"/>
              </a:spcBef>
              <a:buClr>
                <a:srgbClr val="000099"/>
              </a:buClr>
              <a:buNone/>
              <a:defRPr/>
            </a:pPr>
            <a:r>
              <a:rPr lang="cs-CZ" sz="1800" dirty="0">
                <a:latin typeface="Open Sans Light" panose="020B0306030504020204" pitchFamily="34" charset="0"/>
                <a:ea typeface="Open Sans Light" panose="020B0306030504020204" pitchFamily="34" charset="0"/>
                <a:cs typeface="Open Sans Light" panose="020B0306030504020204" pitchFamily="34" charset="0"/>
              </a:rPr>
              <a:t>Věstník veřejných zakázek:</a:t>
            </a:r>
            <a:r>
              <a:rPr lang="cs-CZ" sz="1800" dirty="0">
                <a:solidFill>
                  <a:srgbClr val="000099"/>
                </a:solidFill>
                <a:latin typeface="Open Sans Light" panose="020B0306030504020204" pitchFamily="34" charset="0"/>
                <a:ea typeface="Open Sans Light" panose="020B0306030504020204" pitchFamily="34" charset="0"/>
                <a:cs typeface="Open Sans Light" panose="020B0306030504020204" pitchFamily="34" charset="0"/>
              </a:rPr>
              <a:t> </a:t>
            </a:r>
            <a:r>
              <a:rPr lang="cs-CZ" sz="1800" dirty="0">
                <a:solidFill>
                  <a:srgbClr val="000099"/>
                </a:solidFill>
                <a:latin typeface="Open Sans Light" panose="020B0306030504020204" pitchFamily="34" charset="0"/>
                <a:ea typeface="Open Sans Light" panose="020B0306030504020204" pitchFamily="34" charset="0"/>
                <a:cs typeface="Open Sans Light" panose="020B0306030504020204" pitchFamily="34" charset="0"/>
                <a:hlinkClick r:id="rId3"/>
              </a:rPr>
              <a:t>www.vestnikverejnychzakazek.cz</a:t>
            </a:r>
            <a:endParaRPr lang="cs-CZ" sz="1800" dirty="0">
              <a:solidFill>
                <a:srgbClr val="000099"/>
              </a:solidFill>
              <a:latin typeface="Open Sans Light" panose="020B0306030504020204" pitchFamily="34" charset="0"/>
              <a:ea typeface="Open Sans Light" panose="020B0306030504020204" pitchFamily="34" charset="0"/>
              <a:cs typeface="Open Sans Light" panose="020B0306030504020204" pitchFamily="34" charset="0"/>
            </a:endParaRPr>
          </a:p>
          <a:p>
            <a:pPr marL="0" indent="0">
              <a:spcBef>
                <a:spcPts val="1200"/>
              </a:spcBef>
              <a:buClr>
                <a:srgbClr val="000099"/>
              </a:buClr>
              <a:buNone/>
              <a:defRPr/>
            </a:pPr>
            <a:r>
              <a:rPr lang="cs-CZ" sz="1800" dirty="0">
                <a:latin typeface="Open Sans Light" panose="020B0306030504020204" pitchFamily="34" charset="0"/>
                <a:ea typeface="Open Sans Light" panose="020B0306030504020204" pitchFamily="34" charset="0"/>
                <a:cs typeface="Open Sans Light" panose="020B0306030504020204" pitchFamily="34" charset="0"/>
              </a:rPr>
              <a:t>Národní elektronický nástroj - </a:t>
            </a:r>
            <a:r>
              <a:rPr lang="cs-CZ" sz="1800" dirty="0">
                <a:latin typeface="Open Sans Light" panose="020B0306030504020204" pitchFamily="34" charset="0"/>
                <a:ea typeface="Open Sans Light" panose="020B0306030504020204" pitchFamily="34" charset="0"/>
                <a:cs typeface="Open Sans Light" panose="020B0306030504020204" pitchFamily="34" charset="0"/>
                <a:hlinkClick r:id="rId4"/>
              </a:rPr>
              <a:t>https://nen.nipez.cz/</a:t>
            </a:r>
            <a:endParaRPr lang="cs-CZ" sz="1800" dirty="0">
              <a:latin typeface="Open Sans Light" panose="020B0306030504020204" pitchFamily="34" charset="0"/>
              <a:ea typeface="Open Sans Light" panose="020B0306030504020204" pitchFamily="34" charset="0"/>
              <a:cs typeface="Open Sans Light" panose="020B0306030504020204" pitchFamily="34" charset="0"/>
            </a:endParaRPr>
          </a:p>
          <a:p>
            <a:pPr marL="0" indent="0">
              <a:spcBef>
                <a:spcPts val="1200"/>
              </a:spcBef>
              <a:buClr>
                <a:srgbClr val="000099"/>
              </a:buClr>
              <a:buNone/>
              <a:defRPr/>
            </a:pPr>
            <a:r>
              <a:rPr lang="cs-CZ" sz="1800" dirty="0">
                <a:latin typeface="Open Sans Light" panose="020B0306030504020204" pitchFamily="34" charset="0"/>
                <a:ea typeface="Open Sans Light" panose="020B0306030504020204" pitchFamily="34" charset="0"/>
                <a:cs typeface="Open Sans Light" panose="020B0306030504020204" pitchFamily="34" charset="0"/>
              </a:rPr>
              <a:t>Informační systém o veřejných zakázkách: </a:t>
            </a:r>
            <a:r>
              <a:rPr lang="cs-CZ" sz="1800" dirty="0">
                <a:solidFill>
                  <a:srgbClr val="000099"/>
                </a:solidFill>
                <a:latin typeface="Open Sans Light" panose="020B0306030504020204" pitchFamily="34" charset="0"/>
                <a:ea typeface="Open Sans Light" panose="020B0306030504020204" pitchFamily="34" charset="0"/>
                <a:cs typeface="Open Sans Light" panose="020B0306030504020204" pitchFamily="34" charset="0"/>
                <a:hlinkClick r:id="rId5"/>
              </a:rPr>
              <a:t>www.isvz.cz</a:t>
            </a:r>
            <a:endParaRPr lang="cs-CZ" sz="1800" dirty="0">
              <a:solidFill>
                <a:srgbClr val="000099"/>
              </a:solidFill>
              <a:latin typeface="Open Sans Light" panose="020B0306030504020204" pitchFamily="34" charset="0"/>
              <a:ea typeface="Open Sans Light" panose="020B0306030504020204" pitchFamily="34" charset="0"/>
              <a:cs typeface="Open Sans Light" panose="020B0306030504020204" pitchFamily="34" charset="0"/>
            </a:endParaRPr>
          </a:p>
          <a:p>
            <a:pPr marL="0" indent="0">
              <a:spcBef>
                <a:spcPts val="1200"/>
              </a:spcBef>
              <a:buClr>
                <a:srgbClr val="000099"/>
              </a:buClr>
              <a:buNone/>
              <a:defRPr/>
            </a:pPr>
            <a:r>
              <a:rPr lang="cs-CZ" sz="1800" dirty="0">
                <a:latin typeface="Open Sans Light" panose="020B0306030504020204" pitchFamily="34" charset="0"/>
                <a:ea typeface="Open Sans Light" panose="020B0306030504020204" pitchFamily="34" charset="0"/>
                <a:cs typeface="Open Sans Light" panose="020B0306030504020204" pitchFamily="34" charset="0"/>
              </a:rPr>
              <a:t>Seznam kvalifikovaných dodavatelů – </a:t>
            </a:r>
            <a:r>
              <a:rPr lang="cs-CZ" sz="1800" dirty="0">
                <a:latin typeface="Open Sans Light" panose="020B0306030504020204" pitchFamily="34" charset="0"/>
                <a:ea typeface="Open Sans Light" panose="020B0306030504020204" pitchFamily="34" charset="0"/>
                <a:cs typeface="Open Sans Light" panose="020B0306030504020204" pitchFamily="34" charset="0"/>
                <a:hlinkClick r:id="rId6"/>
              </a:rPr>
              <a:t>https://skd.nipez.cz</a:t>
            </a:r>
            <a:r>
              <a:rPr lang="cs-CZ" sz="1800" dirty="0">
                <a:latin typeface="Open Sans Light" panose="020B0306030504020204" pitchFamily="34" charset="0"/>
                <a:ea typeface="Open Sans Light" panose="020B0306030504020204" pitchFamily="34" charset="0"/>
                <a:cs typeface="Open Sans Light" panose="020B0306030504020204" pitchFamily="34" charset="0"/>
              </a:rPr>
              <a:t>   </a:t>
            </a:r>
          </a:p>
          <a:p>
            <a:pPr marL="0" indent="0">
              <a:spcBef>
                <a:spcPts val="1200"/>
              </a:spcBef>
              <a:buClr>
                <a:srgbClr val="000099"/>
              </a:buClr>
              <a:buNone/>
              <a:defRPr/>
            </a:pPr>
            <a:r>
              <a:rPr lang="cs-CZ" sz="1800" dirty="0">
                <a:latin typeface="Open Sans Light" panose="020B0306030504020204" pitchFamily="34" charset="0"/>
                <a:ea typeface="Open Sans Light" panose="020B0306030504020204" pitchFamily="34" charset="0"/>
                <a:cs typeface="Open Sans Light" panose="020B0306030504020204" pitchFamily="34" charset="0"/>
              </a:rPr>
              <a:t>Portál o veřejných zakázkách: </a:t>
            </a:r>
            <a:r>
              <a:rPr lang="cs-CZ" sz="1800" dirty="0">
                <a:solidFill>
                  <a:srgbClr val="000099"/>
                </a:solidFill>
                <a:latin typeface="Open Sans Light" panose="020B0306030504020204" pitchFamily="34" charset="0"/>
                <a:ea typeface="Open Sans Light" panose="020B0306030504020204" pitchFamily="34" charset="0"/>
                <a:cs typeface="Open Sans Light" panose="020B0306030504020204" pitchFamily="34" charset="0"/>
                <a:hlinkClick r:id="rId7"/>
              </a:rPr>
              <a:t>www.portal-vz.cz</a:t>
            </a:r>
            <a:endParaRPr lang="cs-CZ" sz="1800" dirty="0">
              <a:latin typeface="Open Sans Light" panose="020B0306030504020204" pitchFamily="34" charset="0"/>
              <a:ea typeface="Open Sans Light" panose="020B0306030504020204" pitchFamily="34" charset="0"/>
              <a:cs typeface="Open Sans Light" panose="020B0306030504020204" pitchFamily="34" charset="0"/>
            </a:endParaRPr>
          </a:p>
          <a:p>
            <a:pPr>
              <a:lnSpc>
                <a:spcPct val="80000"/>
              </a:lnSpc>
              <a:spcBef>
                <a:spcPts val="1200"/>
              </a:spcBef>
              <a:buClr>
                <a:srgbClr val="000099"/>
              </a:buClr>
              <a:buFont typeface="Arial" charset="0"/>
              <a:buChar char="&gt;"/>
              <a:defRPr/>
            </a:pPr>
            <a:endParaRPr lang="cs-CZ" sz="2000" u="sng" dirty="0">
              <a:latin typeface="Open Sans Light" panose="020B0306030504020204" pitchFamily="34" charset="0"/>
              <a:ea typeface="Open Sans Light" panose="020B0306030504020204" pitchFamily="34" charset="0"/>
              <a:cs typeface="Open Sans Light" panose="020B0306030504020204" pitchFamily="34" charset="0"/>
            </a:endParaRPr>
          </a:p>
          <a:p>
            <a:pPr marL="0" indent="0" algn="r">
              <a:buNone/>
              <a:defRPr/>
            </a:pPr>
            <a:r>
              <a:rPr lang="cs-CZ" altLang="cs-CZ" sz="2000" b="1" kern="0" dirty="0">
                <a:solidFill>
                  <a:srgbClr val="0054A6"/>
                </a:solidFill>
                <a:latin typeface="Open Sans Light" panose="020B0306030504020204" pitchFamily="34" charset="0"/>
                <a:ea typeface="Open Sans Light" panose="020B0306030504020204" pitchFamily="34" charset="0"/>
                <a:cs typeface="Open Sans Light" panose="020B0306030504020204" pitchFamily="34" charset="0"/>
              </a:rPr>
              <a:t>Aleš Havránek</a:t>
            </a:r>
          </a:p>
          <a:p>
            <a:pPr marL="0" indent="0" algn="r">
              <a:buNone/>
              <a:defRPr/>
            </a:pPr>
            <a:r>
              <a:rPr lang="cs-CZ" altLang="cs-CZ" sz="2000" dirty="0">
                <a:latin typeface="Open Sans Light" panose="020B0306030504020204" pitchFamily="34" charset="0"/>
                <a:ea typeface="Open Sans Light" panose="020B0306030504020204" pitchFamily="34" charset="0"/>
                <a:cs typeface="Open Sans Light" panose="020B0306030504020204" pitchFamily="34" charset="0"/>
                <a:hlinkClick r:id="rId8"/>
              </a:rPr>
              <a:t>ales.havranek@mmr.cz</a:t>
            </a:r>
            <a:endParaRPr lang="cs-CZ" altLang="cs-CZ" sz="2000" dirty="0">
              <a:latin typeface="Open Sans Light" panose="020B0306030504020204" pitchFamily="34" charset="0"/>
              <a:ea typeface="Open Sans Light" panose="020B0306030504020204" pitchFamily="34" charset="0"/>
              <a:cs typeface="Open Sans Light" panose="020B0306030504020204" pitchFamily="34" charset="0"/>
            </a:endParaRPr>
          </a:p>
          <a:p>
            <a:pPr marL="0" indent="0" algn="r">
              <a:buNone/>
              <a:defRPr/>
            </a:pPr>
            <a:r>
              <a:rPr lang="cs-CZ" altLang="cs-CZ" sz="2000" dirty="0">
                <a:latin typeface="Open Sans Light" panose="020B0306030504020204" pitchFamily="34" charset="0"/>
                <a:ea typeface="Open Sans Light" panose="020B0306030504020204" pitchFamily="34" charset="0"/>
                <a:cs typeface="Open Sans Light" panose="020B0306030504020204" pitchFamily="34" charset="0"/>
              </a:rPr>
              <a:t>Oddělení NIPEZ</a:t>
            </a:r>
          </a:p>
          <a:p>
            <a:pPr marL="0" indent="0" algn="r">
              <a:buNone/>
              <a:defRPr/>
            </a:pPr>
            <a:endParaRPr lang="cs-CZ" altLang="cs-CZ" sz="2000" dirty="0">
              <a:cs typeface="Arial" charset="0"/>
            </a:endParaRPr>
          </a:p>
          <a:p>
            <a:pPr>
              <a:lnSpc>
                <a:spcPct val="80000"/>
              </a:lnSpc>
              <a:spcBef>
                <a:spcPts val="1200"/>
              </a:spcBef>
              <a:buClr>
                <a:srgbClr val="000099"/>
              </a:buClr>
              <a:buFont typeface="Arial" charset="0"/>
              <a:buChar char="&gt;"/>
              <a:defRPr/>
            </a:pPr>
            <a:endParaRPr lang="cs-CZ" sz="2000" dirty="0">
              <a:cs typeface="Arial" charset="0"/>
            </a:endParaRPr>
          </a:p>
        </p:txBody>
      </p:sp>
      <p:sp>
        <p:nvSpPr>
          <p:cNvPr id="4" name="Nadpis 2"/>
          <p:cNvSpPr txBox="1">
            <a:spLocks/>
          </p:cNvSpPr>
          <p:nvPr/>
        </p:nvSpPr>
        <p:spPr>
          <a:xfrm>
            <a:off x="1919288" y="1412875"/>
            <a:ext cx="8291512" cy="1512069"/>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en-US" kern="0" dirty="0">
                <a:solidFill>
                  <a:srgbClr val="0054A6"/>
                </a:solidFill>
                <a:latin typeface="Cy"/>
              </a:rPr>
              <a:t>Thank you for your attention</a:t>
            </a:r>
            <a:r>
              <a:rPr lang="cs-CZ" kern="0" dirty="0">
                <a:solidFill>
                  <a:srgbClr val="0054A6"/>
                </a:solidFill>
                <a:latin typeface="Cy"/>
                <a:sym typeface="Wingdings" panose="05000000000000000000" pitchFamily="2" charset="2"/>
              </a:rPr>
              <a:t></a:t>
            </a:r>
            <a:endParaRPr lang="cs-CZ" dirty="0">
              <a:solidFill>
                <a:srgbClr val="0054A6"/>
              </a:solidFill>
              <a:latin typeface="Cy"/>
            </a:endParaRPr>
          </a:p>
        </p:txBody>
      </p:sp>
    </p:spTree>
    <p:extLst>
      <p:ext uri="{BB962C8B-B14F-4D97-AF65-F5344CB8AC3E}">
        <p14:creationId xmlns:p14="http://schemas.microsoft.com/office/powerpoint/2010/main" val="25929463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Zástupný symbol pro obsah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66573" y="1304925"/>
            <a:ext cx="7735711" cy="4351338"/>
          </a:xfrm>
        </p:spPr>
      </p:pic>
      <p:sp>
        <p:nvSpPr>
          <p:cNvPr id="2" name="AutoShape 2" descr="Geometrická konstrukce zlatého řezu :: MEF"/>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s-CZ"/>
          </a:p>
        </p:txBody>
      </p:sp>
    </p:spTree>
    <p:extLst>
      <p:ext uri="{BB962C8B-B14F-4D97-AF65-F5344CB8AC3E}">
        <p14:creationId xmlns:p14="http://schemas.microsoft.com/office/powerpoint/2010/main" val="3116995939"/>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normAutofit fontScale="90000"/>
          </a:bodyPr>
          <a:lstStyle/>
          <a:p>
            <a:r>
              <a:rPr lang="en-US" sz="3600" cap="all" dirty="0">
                <a:solidFill>
                  <a:srgbClr val="0054A6"/>
                </a:solidFill>
                <a:latin typeface="Cy" panose="02000000000000000000" pitchFamily="50" charset="0"/>
                <a:ea typeface="Open Sans Light" panose="020B0306030504020204" pitchFamily="34" charset="0"/>
                <a:cs typeface="Open Sans Light" panose="020B0306030504020204" pitchFamily="34" charset="0"/>
              </a:rPr>
              <a:t>National plan for the introduction of electronic public procurement for the period 2006-2010</a:t>
            </a:r>
          </a:p>
        </p:txBody>
      </p:sp>
      <p:sp>
        <p:nvSpPr>
          <p:cNvPr id="5" name="Zástupný symbol pro obsah 4"/>
          <p:cNvSpPr>
            <a:spLocks noGrp="1"/>
          </p:cNvSpPr>
          <p:nvPr>
            <p:ph idx="1"/>
          </p:nvPr>
        </p:nvSpPr>
        <p:spPr>
          <a:xfrm>
            <a:off x="838200" y="1917031"/>
            <a:ext cx="10515600" cy="4259931"/>
          </a:xfrm>
        </p:spPr>
        <p:txBody>
          <a:bodyPr>
            <a:normAutofit/>
          </a:bodyPr>
          <a:lstStyle/>
          <a:p>
            <a:pPr marL="342900" indent="-342900">
              <a:lnSpc>
                <a:spcPct val="110000"/>
              </a:lnSpc>
              <a:spcBef>
                <a:spcPts val="600"/>
              </a:spcBef>
              <a:spcAft>
                <a:spcPts val="600"/>
              </a:spcAft>
            </a:pPr>
            <a:r>
              <a:rPr lang="en-US" sz="2600" dirty="0">
                <a:latin typeface="Open Sans Light" panose="020B0306030504020204" pitchFamily="34" charset="0"/>
                <a:ea typeface="Open Sans Light" panose="020B0306030504020204" pitchFamily="34" charset="0"/>
                <a:cs typeface="Open Sans Light" panose="020B0306030504020204" pitchFamily="34" charset="0"/>
              </a:rPr>
              <a:t>Introducing modern ICT technologies into the process of public procurement</a:t>
            </a:r>
            <a:endParaRPr lang="cs-CZ" sz="2600"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lnSpc>
                <a:spcPct val="110000"/>
              </a:lnSpc>
              <a:spcBef>
                <a:spcPts val="600"/>
              </a:spcBef>
              <a:spcAft>
                <a:spcPts val="600"/>
              </a:spcAft>
            </a:pPr>
            <a:r>
              <a:rPr lang="en-US" sz="2600" dirty="0">
                <a:latin typeface="Open Sans Light" panose="020B0306030504020204" pitchFamily="34" charset="0"/>
                <a:ea typeface="Open Sans Light" panose="020B0306030504020204" pitchFamily="34" charset="0"/>
                <a:cs typeface="Open Sans Light" panose="020B0306030504020204" pitchFamily="34" charset="0"/>
              </a:rPr>
              <a:t>Setting the conditions for the start of electronic public procurement</a:t>
            </a:r>
            <a:endParaRPr lang="cs-CZ" sz="2600"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lnSpc>
                <a:spcPct val="110000"/>
              </a:lnSpc>
              <a:spcBef>
                <a:spcPts val="600"/>
              </a:spcBef>
              <a:spcAft>
                <a:spcPts val="600"/>
              </a:spcAft>
            </a:pPr>
            <a:r>
              <a:rPr lang="en-US" dirty="0">
                <a:latin typeface="Open Sans Light" panose="020B0306030504020204" pitchFamily="34" charset="0"/>
                <a:ea typeface="Open Sans Light" panose="020B0306030504020204" pitchFamily="34" charset="0"/>
                <a:cs typeface="Open Sans Light" panose="020B0306030504020204" pitchFamily="34" charset="0"/>
              </a:rPr>
              <a:t>Electronic support for publishing information on procurement</a:t>
            </a:r>
            <a:endParaRPr lang="cs-CZ" dirty="0">
              <a:latin typeface="Open Sans Light" panose="020B0306030504020204" pitchFamily="34" charset="0"/>
              <a:ea typeface="Open Sans Light" panose="020B0306030504020204" pitchFamily="34" charset="0"/>
              <a:cs typeface="Open Sans Light" panose="020B0306030504020204" pitchFamily="34" charset="0"/>
            </a:endParaRPr>
          </a:p>
          <a:p>
            <a:pPr marL="800100" lvl="1" indent="-342900">
              <a:lnSpc>
                <a:spcPct val="110000"/>
              </a:lnSpc>
              <a:spcBef>
                <a:spcPts val="600"/>
              </a:spcBef>
              <a:spcAft>
                <a:spcPts val="600"/>
              </a:spcAft>
            </a:pPr>
            <a:r>
              <a:rPr lang="en-US" dirty="0">
                <a:latin typeface="Open Sans Light" panose="020B0306030504020204" pitchFamily="34" charset="0"/>
                <a:ea typeface="Open Sans Light" panose="020B0306030504020204" pitchFamily="34" charset="0"/>
                <a:cs typeface="Open Sans Light" panose="020B0306030504020204" pitchFamily="34" charset="0"/>
              </a:rPr>
              <a:t>Long-term storage and archiving of electronic documents</a:t>
            </a:r>
          </a:p>
          <a:p>
            <a:pPr marL="800100" lvl="1" indent="-342900">
              <a:lnSpc>
                <a:spcPct val="110000"/>
              </a:lnSpc>
              <a:spcBef>
                <a:spcPts val="600"/>
              </a:spcBef>
              <a:spcAft>
                <a:spcPts val="600"/>
              </a:spcAft>
            </a:pPr>
            <a:r>
              <a:rPr lang="en-US" dirty="0">
                <a:latin typeface="Open Sans Light" panose="020B0306030504020204" pitchFamily="34" charset="0"/>
                <a:ea typeface="Open Sans Light" panose="020B0306030504020204" pitchFamily="34" charset="0"/>
                <a:cs typeface="Open Sans Light" panose="020B0306030504020204" pitchFamily="34" charset="0"/>
              </a:rPr>
              <a:t>Methodical support</a:t>
            </a:r>
            <a:endParaRPr lang="cs-CZ" sz="2800"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endParaRPr lang="cs-CZ" sz="3200" dirty="0">
              <a:latin typeface="Open Sans Light" panose="020B0306030504020204" pitchFamily="34" charset="0"/>
              <a:ea typeface="Open Sans Light" panose="020B0306030504020204" pitchFamily="34" charset="0"/>
              <a:cs typeface="Open Sans Light" panose="020B0306030504020204" pitchFamily="34" charset="0"/>
            </a:endParaRPr>
          </a:p>
          <a:p>
            <a:endParaRPr lang="cs-CZ" dirty="0"/>
          </a:p>
        </p:txBody>
      </p:sp>
      <p:pic>
        <p:nvPicPr>
          <p:cNvPr id="6" name="Obráze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104" y="5543428"/>
            <a:ext cx="707051" cy="903606"/>
          </a:xfrm>
          <a:prstGeom prst="rect">
            <a:avLst/>
          </a:prstGeom>
        </p:spPr>
      </p:pic>
    </p:spTree>
    <p:extLst>
      <p:ext uri="{BB962C8B-B14F-4D97-AF65-F5344CB8AC3E}">
        <p14:creationId xmlns:p14="http://schemas.microsoft.com/office/powerpoint/2010/main" val="882127241"/>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normAutofit/>
          </a:bodyPr>
          <a:lstStyle/>
          <a:p>
            <a:r>
              <a:rPr lang="en-US" sz="3600" cap="all" dirty="0">
                <a:solidFill>
                  <a:srgbClr val="0054A6"/>
                </a:solidFill>
                <a:latin typeface="Cy" panose="02000000000000000000" pitchFamily="50" charset="0"/>
                <a:ea typeface="Open Sans Light" panose="020B0306030504020204" pitchFamily="34" charset="0"/>
                <a:cs typeface="Open Sans Light" panose="020B0306030504020204" pitchFamily="34" charset="0"/>
              </a:rPr>
              <a:t>Strategy for the </a:t>
            </a:r>
            <a:r>
              <a:rPr lang="en-US" sz="3600" cap="all" dirty="0" err="1">
                <a:solidFill>
                  <a:srgbClr val="0054A6"/>
                </a:solidFill>
                <a:latin typeface="Cy" panose="02000000000000000000" pitchFamily="50" charset="0"/>
                <a:ea typeface="Open Sans Light" panose="020B0306030504020204" pitchFamily="34" charset="0"/>
                <a:cs typeface="Open Sans Light" panose="020B0306030504020204" pitchFamily="34" charset="0"/>
              </a:rPr>
              <a:t>electronicization</a:t>
            </a:r>
            <a:r>
              <a:rPr lang="en-US" sz="3600" cap="all" dirty="0">
                <a:solidFill>
                  <a:srgbClr val="0054A6"/>
                </a:solidFill>
                <a:latin typeface="Cy" panose="02000000000000000000" pitchFamily="50" charset="0"/>
                <a:ea typeface="Open Sans Light" panose="020B0306030504020204" pitchFamily="34" charset="0"/>
                <a:cs typeface="Open Sans Light" panose="020B0306030504020204" pitchFamily="34" charset="0"/>
              </a:rPr>
              <a:t> of public procurement for the period 2011-2015</a:t>
            </a:r>
          </a:p>
        </p:txBody>
      </p:sp>
      <p:sp>
        <p:nvSpPr>
          <p:cNvPr id="5" name="Zástupný symbol pro obsah 4"/>
          <p:cNvSpPr>
            <a:spLocks noGrp="1"/>
          </p:cNvSpPr>
          <p:nvPr>
            <p:ph idx="1"/>
          </p:nvPr>
        </p:nvSpPr>
        <p:spPr>
          <a:xfrm>
            <a:off x="838200" y="1917031"/>
            <a:ext cx="10515600" cy="4259931"/>
          </a:xfrm>
        </p:spPr>
        <p:txBody>
          <a:bodyPr>
            <a:normAutofit fontScale="85000" lnSpcReduction="20000"/>
          </a:bodyPr>
          <a:lstStyle/>
          <a:p>
            <a:pPr marL="0" indent="0">
              <a:lnSpc>
                <a:spcPct val="120000"/>
              </a:lnSpc>
              <a:buNone/>
            </a:pPr>
            <a:r>
              <a:rPr lang="cs-CZ" sz="3200" u="sng" dirty="0" err="1">
                <a:latin typeface="Open Sans Light" panose="020B0306030504020204" pitchFamily="34" charset="0"/>
                <a:ea typeface="Open Sans Light" panose="020B0306030504020204" pitchFamily="34" charset="0"/>
                <a:cs typeface="Open Sans Light" panose="020B0306030504020204" pitchFamily="34" charset="0"/>
              </a:rPr>
              <a:t>Main</a:t>
            </a:r>
            <a:r>
              <a:rPr lang="cs-CZ" sz="3200" u="sng" dirty="0">
                <a:latin typeface="Open Sans Light" panose="020B0306030504020204" pitchFamily="34" charset="0"/>
                <a:ea typeface="Open Sans Light" panose="020B0306030504020204" pitchFamily="34" charset="0"/>
                <a:cs typeface="Open Sans Light" panose="020B0306030504020204" pitchFamily="34" charset="0"/>
              </a:rPr>
              <a:t> </a:t>
            </a:r>
            <a:r>
              <a:rPr lang="cs-CZ" sz="3200" u="sng" dirty="0" err="1">
                <a:latin typeface="Open Sans Light" panose="020B0306030504020204" pitchFamily="34" charset="0"/>
                <a:ea typeface="Open Sans Light" panose="020B0306030504020204" pitchFamily="34" charset="0"/>
                <a:cs typeface="Open Sans Light" panose="020B0306030504020204" pitchFamily="34" charset="0"/>
              </a:rPr>
              <a:t>goal</a:t>
            </a:r>
            <a:endParaRPr lang="cs-CZ" sz="3200" u="sng" dirty="0">
              <a:latin typeface="Open Sans Light" panose="020B0306030504020204" pitchFamily="34" charset="0"/>
              <a:ea typeface="Open Sans Light" panose="020B0306030504020204" pitchFamily="34" charset="0"/>
              <a:cs typeface="Open Sans Light" panose="020B0306030504020204" pitchFamily="34" charset="0"/>
            </a:endParaRPr>
          </a:p>
          <a:p>
            <a:pPr marL="0" indent="0">
              <a:lnSpc>
                <a:spcPct val="120000"/>
              </a:lnSpc>
              <a:buNone/>
            </a:pPr>
            <a:endParaRPr lang="cs-CZ" sz="3200" u="sng"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lnSpc>
                <a:spcPct val="120000"/>
              </a:lnSpc>
              <a:spcAft>
                <a:spcPts val="600"/>
              </a:spcAft>
            </a:pPr>
            <a:r>
              <a:rPr lang="en-US" sz="3200" dirty="0">
                <a:latin typeface="Open Sans Light" panose="020B0306030504020204" pitchFamily="34" charset="0"/>
                <a:ea typeface="Open Sans Light" panose="020B0306030504020204" pitchFamily="34" charset="0"/>
                <a:cs typeface="Open Sans Light" panose="020B0306030504020204" pitchFamily="34" charset="0"/>
              </a:rPr>
              <a:t>By the end of 2015, 100% of contracting authorities will have at </a:t>
            </a:r>
            <a:r>
              <a:rPr lang="cs-CZ" sz="3200" dirty="0" err="1">
                <a:latin typeface="Open Sans Light" panose="020B0306030504020204" pitchFamily="34" charset="0"/>
                <a:ea typeface="Open Sans Light" panose="020B0306030504020204" pitchFamily="34" charset="0"/>
                <a:cs typeface="Open Sans Light" panose="020B0306030504020204" pitchFamily="34" charset="0"/>
              </a:rPr>
              <a:t>the</a:t>
            </a:r>
            <a:r>
              <a:rPr lang="en-US" sz="3200" dirty="0">
                <a:latin typeface="Open Sans Light" panose="020B0306030504020204" pitchFamily="34" charset="0"/>
                <a:ea typeface="Open Sans Light" panose="020B0306030504020204" pitchFamily="34" charset="0"/>
                <a:cs typeface="Open Sans Light" panose="020B0306030504020204" pitchFamily="34" charset="0"/>
              </a:rPr>
              <a:t> disposal an electronic tool/tools enabling comprehensive support of the entire life cycle of a public procurement</a:t>
            </a:r>
            <a:endParaRPr lang="cs-CZ" sz="3200" dirty="0">
              <a:latin typeface="Open Sans Light" panose="020B0306030504020204" pitchFamily="34" charset="0"/>
              <a:ea typeface="Open Sans Light" panose="020B0306030504020204" pitchFamily="34" charset="0"/>
              <a:cs typeface="Open Sans Light" panose="020B0306030504020204" pitchFamily="34" charset="0"/>
            </a:endParaRPr>
          </a:p>
          <a:p>
            <a:pPr marL="800100" lvl="1" indent="-342900">
              <a:lnSpc>
                <a:spcPct val="120000"/>
              </a:lnSpc>
              <a:spcAft>
                <a:spcPts val="600"/>
              </a:spcAft>
            </a:pPr>
            <a:r>
              <a:rPr lang="en-US" sz="2800" dirty="0">
                <a:latin typeface="Open Sans Light" panose="020B0306030504020204" pitchFamily="34" charset="0"/>
                <a:ea typeface="Open Sans Light" panose="020B0306030504020204" pitchFamily="34" charset="0"/>
                <a:cs typeface="Open Sans Light" panose="020B0306030504020204" pitchFamily="34" charset="0"/>
              </a:rPr>
              <a:t>The formation of implementing regulations - No. 9/2011 and 133/2012 </a:t>
            </a:r>
            <a:r>
              <a:rPr lang="cs-CZ" sz="2000" b="1" dirty="0">
                <a:solidFill>
                  <a:srgbClr val="CC0000"/>
                </a:solidFill>
                <a:latin typeface="Arial" panose="020B0604020202020204" pitchFamily="34" charset="0"/>
              </a:rPr>
              <a:t> </a:t>
            </a:r>
            <a:endParaRPr lang="cs-CZ" sz="2800" dirty="0">
              <a:latin typeface="Open Sans Light" panose="020B0306030504020204" pitchFamily="34" charset="0"/>
              <a:ea typeface="Open Sans Light" panose="020B0306030504020204" pitchFamily="34" charset="0"/>
              <a:cs typeface="Open Sans Light" panose="020B0306030504020204" pitchFamily="34" charset="0"/>
            </a:endParaRPr>
          </a:p>
          <a:p>
            <a:pPr marL="800100" lvl="1" indent="-342900">
              <a:lnSpc>
                <a:spcPct val="120000"/>
              </a:lnSpc>
              <a:spcAft>
                <a:spcPts val="600"/>
              </a:spcAft>
            </a:pPr>
            <a:r>
              <a:rPr lang="en-US" sz="2800" dirty="0">
                <a:latin typeface="Open Sans Light" panose="020B0306030504020204" pitchFamily="34" charset="0"/>
                <a:ea typeface="Open Sans Light" panose="020B0306030504020204" pitchFamily="34" charset="0"/>
                <a:cs typeface="Open Sans Light" panose="020B0306030504020204" pitchFamily="34" charset="0"/>
              </a:rPr>
              <a:t>The formation of the NIPEZ project – National infrastructure for electronic public procurement</a:t>
            </a:r>
            <a:endParaRPr lang="cs-CZ" sz="3200"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endParaRPr lang="cs-CZ" sz="3200" dirty="0">
              <a:latin typeface="Open Sans Light" panose="020B0306030504020204" pitchFamily="34" charset="0"/>
              <a:ea typeface="Open Sans Light" panose="020B0306030504020204" pitchFamily="34" charset="0"/>
              <a:cs typeface="Open Sans Light" panose="020B0306030504020204" pitchFamily="34" charset="0"/>
            </a:endParaRPr>
          </a:p>
          <a:p>
            <a:endParaRPr lang="cs-CZ" dirty="0"/>
          </a:p>
        </p:txBody>
      </p:sp>
      <p:pic>
        <p:nvPicPr>
          <p:cNvPr id="6" name="Obráze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104" y="5543428"/>
            <a:ext cx="707051" cy="903606"/>
          </a:xfrm>
          <a:prstGeom prst="rect">
            <a:avLst/>
          </a:prstGeom>
        </p:spPr>
      </p:pic>
    </p:spTree>
    <p:extLst>
      <p:ext uri="{BB962C8B-B14F-4D97-AF65-F5344CB8AC3E}">
        <p14:creationId xmlns:p14="http://schemas.microsoft.com/office/powerpoint/2010/main" val="3569777493"/>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Nadpis 3"/>
          <p:cNvSpPr>
            <a:spLocks noGrp="1"/>
          </p:cNvSpPr>
          <p:nvPr>
            <p:ph type="title"/>
          </p:nvPr>
        </p:nvSpPr>
        <p:spPr>
          <a:xfrm>
            <a:off x="643467" y="321734"/>
            <a:ext cx="4970877" cy="1135737"/>
          </a:xfrm>
        </p:spPr>
        <p:txBody>
          <a:bodyPr>
            <a:normAutofit fontScale="90000"/>
          </a:bodyPr>
          <a:lstStyle/>
          <a:p>
            <a:r>
              <a:rPr lang="en-US" sz="2500" cap="all" dirty="0">
                <a:solidFill>
                  <a:srgbClr val="0054A6"/>
                </a:solidFill>
                <a:latin typeface="Cy" panose="02000000000000000000" pitchFamily="50" charset="0"/>
                <a:ea typeface="Open Sans Light" panose="020B0306030504020204" pitchFamily="34" charset="0"/>
                <a:cs typeface="Open Sans Light" panose="020B0306030504020204" pitchFamily="34" charset="0"/>
              </a:rPr>
              <a:t>Strategy for the </a:t>
            </a:r>
            <a:r>
              <a:rPr lang="en-US" sz="2500" cap="all" dirty="0" err="1">
                <a:solidFill>
                  <a:srgbClr val="0054A6"/>
                </a:solidFill>
                <a:latin typeface="Cy" panose="02000000000000000000" pitchFamily="50" charset="0"/>
                <a:ea typeface="Open Sans Light" panose="020B0306030504020204" pitchFamily="34" charset="0"/>
                <a:cs typeface="Open Sans Light" panose="020B0306030504020204" pitchFamily="34" charset="0"/>
              </a:rPr>
              <a:t>electronicization</a:t>
            </a:r>
            <a:r>
              <a:rPr lang="en-US" sz="2500" cap="all" dirty="0">
                <a:solidFill>
                  <a:srgbClr val="0054A6"/>
                </a:solidFill>
                <a:latin typeface="Cy" panose="02000000000000000000" pitchFamily="50" charset="0"/>
                <a:ea typeface="Open Sans Light" panose="020B0306030504020204" pitchFamily="34" charset="0"/>
                <a:cs typeface="Open Sans Light" panose="020B0306030504020204" pitchFamily="34" charset="0"/>
              </a:rPr>
              <a:t> of public procurement for the period 2011-2015</a:t>
            </a:r>
          </a:p>
        </p:txBody>
      </p:sp>
      <p:sp>
        <p:nvSpPr>
          <p:cNvPr id="5" name="Zástupný symbol pro obsah 4"/>
          <p:cNvSpPr>
            <a:spLocks noGrp="1"/>
          </p:cNvSpPr>
          <p:nvPr>
            <p:ph idx="1"/>
          </p:nvPr>
        </p:nvSpPr>
        <p:spPr>
          <a:xfrm>
            <a:off x="643468" y="1782981"/>
            <a:ext cx="4970877" cy="4393982"/>
          </a:xfrm>
        </p:spPr>
        <p:txBody>
          <a:bodyPr>
            <a:normAutofit/>
          </a:bodyPr>
          <a:lstStyle/>
          <a:p>
            <a:pPr marL="342900" indent="-342900"/>
            <a:r>
              <a:rPr lang="cs-CZ" sz="2000" dirty="0" err="1">
                <a:latin typeface="Open Sans Light" panose="020B0306030504020204" pitchFamily="34" charset="0"/>
                <a:ea typeface="Open Sans Light" panose="020B0306030504020204" pitchFamily="34" charset="0"/>
                <a:cs typeface="Open Sans Light" panose="020B0306030504020204" pitchFamily="34" charset="0"/>
              </a:rPr>
              <a:t>Information</a:t>
            </a:r>
            <a:r>
              <a:rPr lang="cs-CZ" sz="2000" dirty="0">
                <a:latin typeface="Open Sans Light" panose="020B0306030504020204" pitchFamily="34" charset="0"/>
                <a:ea typeface="Open Sans Light" panose="020B0306030504020204" pitchFamily="34" charset="0"/>
                <a:cs typeface="Open Sans Light" panose="020B0306030504020204" pitchFamily="34" charset="0"/>
              </a:rPr>
              <a:t> </a:t>
            </a:r>
            <a:r>
              <a:rPr lang="cs-CZ" sz="2000" dirty="0" err="1">
                <a:latin typeface="Open Sans Light" panose="020B0306030504020204" pitchFamily="34" charset="0"/>
                <a:ea typeface="Open Sans Light" panose="020B0306030504020204" pitchFamily="34" charset="0"/>
                <a:cs typeface="Open Sans Light" panose="020B0306030504020204" pitchFamily="34" charset="0"/>
              </a:rPr>
              <a:t>System</a:t>
            </a:r>
            <a:r>
              <a:rPr lang="cs-CZ" sz="2000" dirty="0">
                <a:latin typeface="Open Sans Light" panose="020B0306030504020204" pitchFamily="34" charset="0"/>
                <a:ea typeface="Open Sans Light" panose="020B0306030504020204" pitchFamily="34" charset="0"/>
                <a:cs typeface="Open Sans Light" panose="020B0306030504020204" pitchFamily="34" charset="0"/>
              </a:rPr>
              <a:t> on Public </a:t>
            </a:r>
            <a:r>
              <a:rPr lang="cs-CZ" sz="2000" dirty="0" err="1">
                <a:latin typeface="Open Sans Light" panose="020B0306030504020204" pitchFamily="34" charset="0"/>
                <a:ea typeface="Open Sans Light" panose="020B0306030504020204" pitchFamily="34" charset="0"/>
                <a:cs typeface="Open Sans Light" panose="020B0306030504020204" pitchFamily="34" charset="0"/>
              </a:rPr>
              <a:t>Procurement</a:t>
            </a:r>
            <a:endParaRPr lang="cs-CZ" sz="2000"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r>
              <a:rPr lang="cs-CZ" sz="2000" dirty="0">
                <a:latin typeface="Open Sans Light" panose="020B0306030504020204" pitchFamily="34" charset="0"/>
                <a:ea typeface="Open Sans Light" panose="020B0306030504020204" pitchFamily="34" charset="0"/>
                <a:cs typeface="Open Sans Light" panose="020B0306030504020204" pitchFamily="34" charset="0"/>
              </a:rPr>
              <a:t>Public </a:t>
            </a:r>
            <a:r>
              <a:rPr lang="cs-CZ" sz="2000" dirty="0" err="1">
                <a:latin typeface="Open Sans Light" panose="020B0306030504020204" pitchFamily="34" charset="0"/>
                <a:ea typeface="Open Sans Light" panose="020B0306030504020204" pitchFamily="34" charset="0"/>
                <a:cs typeface="Open Sans Light" panose="020B0306030504020204" pitchFamily="34" charset="0"/>
              </a:rPr>
              <a:t>Procurement</a:t>
            </a:r>
            <a:r>
              <a:rPr lang="cs-CZ" sz="2000" dirty="0">
                <a:latin typeface="Open Sans Light" panose="020B0306030504020204" pitchFamily="34" charset="0"/>
                <a:ea typeface="Open Sans Light" panose="020B0306030504020204" pitchFamily="34" charset="0"/>
                <a:cs typeface="Open Sans Light" panose="020B0306030504020204" pitchFamily="34" charset="0"/>
              </a:rPr>
              <a:t> </a:t>
            </a:r>
            <a:r>
              <a:rPr lang="cs-CZ" sz="2000" dirty="0" err="1">
                <a:latin typeface="Open Sans Light" panose="020B0306030504020204" pitchFamily="34" charset="0"/>
                <a:ea typeface="Open Sans Light" panose="020B0306030504020204" pitchFamily="34" charset="0"/>
                <a:cs typeface="Open Sans Light" panose="020B0306030504020204" pitchFamily="34" charset="0"/>
              </a:rPr>
              <a:t>Journal</a:t>
            </a:r>
            <a:endParaRPr lang="cs-CZ" sz="2000"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r>
              <a:rPr lang="cs-CZ" sz="2000" dirty="0" err="1">
                <a:latin typeface="Open Sans Light" panose="020B0306030504020204" pitchFamily="34" charset="0"/>
                <a:ea typeface="Open Sans Light" panose="020B0306030504020204" pitchFamily="34" charset="0"/>
                <a:cs typeface="Open Sans Light" panose="020B0306030504020204" pitchFamily="34" charset="0"/>
              </a:rPr>
              <a:t>National</a:t>
            </a:r>
            <a:r>
              <a:rPr lang="cs-CZ" sz="2000" dirty="0">
                <a:latin typeface="Open Sans Light" panose="020B0306030504020204" pitchFamily="34" charset="0"/>
                <a:ea typeface="Open Sans Light" panose="020B0306030504020204" pitchFamily="34" charset="0"/>
                <a:cs typeface="Open Sans Light" panose="020B0306030504020204" pitchFamily="34" charset="0"/>
              </a:rPr>
              <a:t> </a:t>
            </a:r>
            <a:r>
              <a:rPr lang="cs-CZ" sz="2000" dirty="0" err="1">
                <a:latin typeface="Open Sans Light" panose="020B0306030504020204" pitchFamily="34" charset="0"/>
                <a:ea typeface="Open Sans Light" panose="020B0306030504020204" pitchFamily="34" charset="0"/>
                <a:cs typeface="Open Sans Light" panose="020B0306030504020204" pitchFamily="34" charset="0"/>
              </a:rPr>
              <a:t>electronic</a:t>
            </a:r>
            <a:r>
              <a:rPr lang="cs-CZ" sz="2000" dirty="0">
                <a:latin typeface="Open Sans Light" panose="020B0306030504020204" pitchFamily="34" charset="0"/>
                <a:ea typeface="Open Sans Light" panose="020B0306030504020204" pitchFamily="34" charset="0"/>
                <a:cs typeface="Open Sans Light" panose="020B0306030504020204" pitchFamily="34" charset="0"/>
              </a:rPr>
              <a:t> </a:t>
            </a:r>
            <a:r>
              <a:rPr lang="cs-CZ" sz="2000" dirty="0" err="1">
                <a:latin typeface="Open Sans Light" panose="020B0306030504020204" pitchFamily="34" charset="0"/>
                <a:ea typeface="Open Sans Light" panose="020B0306030504020204" pitchFamily="34" charset="0"/>
                <a:cs typeface="Open Sans Light" panose="020B0306030504020204" pitchFamily="34" charset="0"/>
              </a:rPr>
              <a:t>tool</a:t>
            </a:r>
            <a:endParaRPr lang="cs-CZ" sz="2000"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r>
              <a:rPr lang="cs-CZ" sz="2000" dirty="0" err="1">
                <a:latin typeface="Open Sans Light" panose="020B0306030504020204" pitchFamily="34" charset="0"/>
                <a:ea typeface="Open Sans Light" panose="020B0306030504020204" pitchFamily="34" charset="0"/>
                <a:cs typeface="Open Sans Light" panose="020B0306030504020204" pitchFamily="34" charset="0"/>
              </a:rPr>
              <a:t>Individual</a:t>
            </a:r>
            <a:r>
              <a:rPr lang="cs-CZ" sz="2000" dirty="0">
                <a:latin typeface="Open Sans Light" panose="020B0306030504020204" pitchFamily="34" charset="0"/>
                <a:ea typeface="Open Sans Light" panose="020B0306030504020204" pitchFamily="34" charset="0"/>
                <a:cs typeface="Open Sans Light" panose="020B0306030504020204" pitchFamily="34" charset="0"/>
              </a:rPr>
              <a:t> </a:t>
            </a:r>
            <a:r>
              <a:rPr lang="cs-CZ" sz="2000" dirty="0" err="1">
                <a:latin typeface="Open Sans Light" panose="020B0306030504020204" pitchFamily="34" charset="0"/>
                <a:ea typeface="Open Sans Light" panose="020B0306030504020204" pitchFamily="34" charset="0"/>
                <a:cs typeface="Open Sans Light" panose="020B0306030504020204" pitchFamily="34" charset="0"/>
              </a:rPr>
              <a:t>electronic</a:t>
            </a:r>
            <a:r>
              <a:rPr lang="cs-CZ" sz="2000" dirty="0">
                <a:latin typeface="Open Sans Light" panose="020B0306030504020204" pitchFamily="34" charset="0"/>
                <a:ea typeface="Open Sans Light" panose="020B0306030504020204" pitchFamily="34" charset="0"/>
                <a:cs typeface="Open Sans Light" panose="020B0306030504020204" pitchFamily="34" charset="0"/>
              </a:rPr>
              <a:t> </a:t>
            </a:r>
            <a:r>
              <a:rPr lang="cs-CZ" sz="2000" dirty="0" err="1">
                <a:latin typeface="Open Sans Light" panose="020B0306030504020204" pitchFamily="34" charset="0"/>
                <a:ea typeface="Open Sans Light" panose="020B0306030504020204" pitchFamily="34" charset="0"/>
                <a:cs typeface="Open Sans Light" panose="020B0306030504020204" pitchFamily="34" charset="0"/>
              </a:rPr>
              <a:t>tool</a:t>
            </a:r>
            <a:endParaRPr lang="cs-CZ" sz="2000" strike="sngStrike"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r>
              <a:rPr lang="cs-CZ" sz="2000" strike="sngStrike" dirty="0">
                <a:latin typeface="Open Sans Light" panose="020B0306030504020204" pitchFamily="34" charset="0"/>
                <a:ea typeface="Open Sans Light" panose="020B0306030504020204" pitchFamily="34" charset="0"/>
                <a:cs typeface="Open Sans Light" panose="020B0306030504020204" pitchFamily="34" charset="0"/>
              </a:rPr>
              <a:t>e-</a:t>
            </a:r>
            <a:r>
              <a:rPr lang="cs-CZ" sz="2000" strike="sngStrike" dirty="0" err="1">
                <a:latin typeface="Open Sans Light" panose="020B0306030504020204" pitchFamily="34" charset="0"/>
                <a:ea typeface="Open Sans Light" panose="020B0306030504020204" pitchFamily="34" charset="0"/>
                <a:cs typeface="Open Sans Light" panose="020B0306030504020204" pitchFamily="34" charset="0"/>
              </a:rPr>
              <a:t>marketplace</a:t>
            </a:r>
            <a:endParaRPr lang="cs-CZ" sz="2000" strike="sngStrike"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r>
              <a:rPr lang="cs-CZ" sz="2000" dirty="0">
                <a:latin typeface="Open Sans Light" panose="020B0306030504020204" pitchFamily="34" charset="0"/>
                <a:ea typeface="Open Sans Light" panose="020B0306030504020204" pitchFamily="34" charset="0"/>
                <a:cs typeface="Open Sans Light" panose="020B0306030504020204" pitchFamily="34" charset="0"/>
              </a:rPr>
              <a:t>Public </a:t>
            </a:r>
            <a:r>
              <a:rPr lang="cs-CZ" sz="2000" dirty="0" err="1">
                <a:latin typeface="Open Sans Light" panose="020B0306030504020204" pitchFamily="34" charset="0"/>
                <a:ea typeface="Open Sans Light" panose="020B0306030504020204" pitchFamily="34" charset="0"/>
                <a:cs typeface="Open Sans Light" panose="020B0306030504020204" pitchFamily="34" charset="0"/>
              </a:rPr>
              <a:t>Procurement</a:t>
            </a:r>
            <a:r>
              <a:rPr lang="cs-CZ" sz="2000" dirty="0">
                <a:latin typeface="Open Sans Light" panose="020B0306030504020204" pitchFamily="34" charset="0"/>
                <a:ea typeface="Open Sans Light" panose="020B0306030504020204" pitchFamily="34" charset="0"/>
                <a:cs typeface="Open Sans Light" panose="020B0306030504020204" pitchFamily="34" charset="0"/>
              </a:rPr>
              <a:t> </a:t>
            </a:r>
            <a:r>
              <a:rPr lang="cs-CZ" sz="2000" dirty="0" err="1">
                <a:latin typeface="Open Sans Light" panose="020B0306030504020204" pitchFamily="34" charset="0"/>
                <a:ea typeface="Open Sans Light" panose="020B0306030504020204" pitchFamily="34" charset="0"/>
                <a:cs typeface="Open Sans Light" panose="020B0306030504020204" pitchFamily="34" charset="0"/>
              </a:rPr>
              <a:t>Portal</a:t>
            </a:r>
            <a:endParaRPr lang="cs-CZ" sz="2000" dirty="0">
              <a:latin typeface="Open Sans Light" panose="020B0306030504020204" pitchFamily="34" charset="0"/>
              <a:ea typeface="Open Sans Light" panose="020B0306030504020204" pitchFamily="34" charset="0"/>
              <a:cs typeface="Open Sans Light" panose="020B0306030504020204" pitchFamily="34" charset="0"/>
            </a:endParaRPr>
          </a:p>
          <a:p>
            <a:endParaRPr lang="cs-CZ" sz="2000" dirty="0"/>
          </a:p>
        </p:txBody>
      </p:sp>
      <p:sp>
        <p:nvSpPr>
          <p:cNvPr id="48" name="Isosceles Triangle 47">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Obrázek 10" descr="NIPEZmm,,,,.JPG">
            <a:extLst>
              <a:ext uri="{FF2B5EF4-FFF2-40B4-BE49-F238E27FC236}">
                <a16:creationId xmlns:a16="http://schemas.microsoft.com/office/drawing/2014/main" id="{5E62260E-2220-42B6-A50D-913235A4F7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6257813" y="1570634"/>
            <a:ext cx="5290720" cy="37167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2" name="Group 51">
            <a:extLst>
              <a:ext uri="{FF2B5EF4-FFF2-40B4-BE49-F238E27FC236}">
                <a16:creationId xmlns:a16="http://schemas.microsoft.com/office/drawing/2014/main" id="{15CBE6EC-46EF-45D9-8E16-DCDC5917CA3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094720" y="0"/>
            <a:ext cx="1097280" cy="1097280"/>
            <a:chOff x="11094720" y="0"/>
            <a:chExt cx="1097280" cy="1097280"/>
          </a:xfrm>
        </p:grpSpPr>
        <p:sp>
          <p:nvSpPr>
            <p:cNvPr id="53" name="Isosceles Triangle 52">
              <a:extLst>
                <a:ext uri="{FF2B5EF4-FFF2-40B4-BE49-F238E27FC236}">
                  <a16:creationId xmlns:a16="http://schemas.microsoft.com/office/drawing/2014/main" id="{DEEDCD65-9740-4F34-BDF1-9C068E0532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1094720" y="0"/>
              <a:ext cx="1097280" cy="1097280"/>
            </a:xfrm>
            <a:prstGeom prst="triangle">
              <a:avLst>
                <a:gd name="adj" fmla="val 10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53">
              <a:extLst>
                <a:ext uri="{FF2B5EF4-FFF2-40B4-BE49-F238E27FC236}">
                  <a16:creationId xmlns:a16="http://schemas.microsoft.com/office/drawing/2014/main" id="{4B3DA7FD-5CC0-46D1-9DFB-5BAF6BE249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189552" y="127618"/>
              <a:ext cx="457894" cy="457894"/>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 name="Obráze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104" y="5543428"/>
            <a:ext cx="707051" cy="903606"/>
          </a:xfrm>
          <a:prstGeom prst="rect">
            <a:avLst/>
          </a:prstGeom>
        </p:spPr>
      </p:pic>
      <p:sp>
        <p:nvSpPr>
          <p:cNvPr id="42" name="Zástupný symbol pro obsah 4">
            <a:extLst>
              <a:ext uri="{FF2B5EF4-FFF2-40B4-BE49-F238E27FC236}">
                <a16:creationId xmlns:a16="http://schemas.microsoft.com/office/drawing/2014/main" id="{5E722F29-37FD-453E-BBEC-9E9E8614EAE4}"/>
              </a:ext>
            </a:extLst>
          </p:cNvPr>
          <p:cNvSpPr txBox="1">
            <a:spLocks/>
          </p:cNvSpPr>
          <p:nvPr/>
        </p:nvSpPr>
        <p:spPr>
          <a:xfrm>
            <a:off x="776629" y="1564657"/>
            <a:ext cx="5419613" cy="335632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cs-CZ" sz="3200" dirty="0">
              <a:latin typeface="Open Sans Light" panose="020B0306030504020204" pitchFamily="34" charset="0"/>
              <a:ea typeface="Open Sans Light" panose="020B0306030504020204" pitchFamily="34" charset="0"/>
              <a:cs typeface="Open Sans Light" panose="020B0306030504020204" pitchFamily="34" charset="0"/>
            </a:endParaRPr>
          </a:p>
          <a:p>
            <a:pPr marL="0" indent="0">
              <a:buNone/>
            </a:pPr>
            <a:endParaRPr lang="cs-CZ" dirty="0"/>
          </a:p>
        </p:txBody>
      </p:sp>
    </p:spTree>
    <p:extLst>
      <p:ext uri="{BB962C8B-B14F-4D97-AF65-F5344CB8AC3E}">
        <p14:creationId xmlns:p14="http://schemas.microsoft.com/office/powerpoint/2010/main" val="488176375"/>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normAutofit/>
          </a:bodyPr>
          <a:lstStyle/>
          <a:p>
            <a:r>
              <a:rPr lang="en-US" sz="3600" cap="all" dirty="0">
                <a:solidFill>
                  <a:srgbClr val="0054A6"/>
                </a:solidFill>
                <a:latin typeface="Cy" panose="02000000000000000000" pitchFamily="50" charset="0"/>
                <a:ea typeface="Open Sans Light" panose="020B0306030504020204" pitchFamily="34" charset="0"/>
                <a:cs typeface="Open Sans Light" panose="020B0306030504020204" pitchFamily="34" charset="0"/>
              </a:rPr>
              <a:t>Strategy for the </a:t>
            </a:r>
            <a:r>
              <a:rPr lang="en-US" sz="3600" cap="all" dirty="0" err="1">
                <a:solidFill>
                  <a:srgbClr val="0054A6"/>
                </a:solidFill>
                <a:latin typeface="Cy" panose="02000000000000000000" pitchFamily="50" charset="0"/>
                <a:ea typeface="Open Sans Light" panose="020B0306030504020204" pitchFamily="34" charset="0"/>
                <a:cs typeface="Open Sans Light" panose="020B0306030504020204" pitchFamily="34" charset="0"/>
              </a:rPr>
              <a:t>electronicization</a:t>
            </a:r>
            <a:r>
              <a:rPr lang="en-US" sz="3600" cap="all" dirty="0">
                <a:solidFill>
                  <a:srgbClr val="0054A6"/>
                </a:solidFill>
                <a:latin typeface="Cy" panose="02000000000000000000" pitchFamily="50" charset="0"/>
                <a:ea typeface="Open Sans Light" panose="020B0306030504020204" pitchFamily="34" charset="0"/>
                <a:cs typeface="Open Sans Light" panose="020B0306030504020204" pitchFamily="34" charset="0"/>
              </a:rPr>
              <a:t> of public procurement for the period 2016-2020</a:t>
            </a:r>
          </a:p>
        </p:txBody>
      </p:sp>
      <p:sp>
        <p:nvSpPr>
          <p:cNvPr id="5" name="Zástupný symbol pro obsah 4"/>
          <p:cNvSpPr>
            <a:spLocks noGrp="1"/>
          </p:cNvSpPr>
          <p:nvPr>
            <p:ph idx="1"/>
          </p:nvPr>
        </p:nvSpPr>
        <p:spPr>
          <a:xfrm>
            <a:off x="838200" y="1917031"/>
            <a:ext cx="10515600" cy="4259931"/>
          </a:xfrm>
        </p:spPr>
        <p:txBody>
          <a:bodyPr>
            <a:normAutofit fontScale="85000" lnSpcReduction="20000"/>
          </a:bodyPr>
          <a:lstStyle/>
          <a:p>
            <a:pPr marL="342900" indent="-342900">
              <a:spcAft>
                <a:spcPts val="600"/>
              </a:spcAft>
            </a:pPr>
            <a:r>
              <a:rPr lang="en-US" sz="3200" dirty="0">
                <a:latin typeface="Open Sans Light" panose="020B0306030504020204" pitchFamily="34" charset="0"/>
                <a:ea typeface="Open Sans Light" panose="020B0306030504020204" pitchFamily="34" charset="0"/>
                <a:cs typeface="Open Sans Light" panose="020B0306030504020204" pitchFamily="34" charset="0"/>
              </a:rPr>
              <a:t>The procurement guidelines emphasize </a:t>
            </a:r>
            <a:r>
              <a:rPr lang="en-US" sz="3200" dirty="0" err="1">
                <a:latin typeface="Open Sans Light" panose="020B0306030504020204" pitchFamily="34" charset="0"/>
                <a:ea typeface="Open Sans Light" panose="020B0306030504020204" pitchFamily="34" charset="0"/>
                <a:cs typeface="Open Sans Light" panose="020B0306030504020204" pitchFamily="34" charset="0"/>
              </a:rPr>
              <a:t>electronicization</a:t>
            </a:r>
            <a:endParaRPr lang="cs-CZ" sz="3200"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spcAft>
                <a:spcPts val="600"/>
              </a:spcAft>
            </a:pPr>
            <a:r>
              <a:rPr lang="en-US" sz="3200" dirty="0">
                <a:latin typeface="Open Sans Light" panose="020B0306030504020204" pitchFamily="34" charset="0"/>
                <a:ea typeface="Open Sans Light" panose="020B0306030504020204" pitchFamily="34" charset="0"/>
                <a:cs typeface="Open Sans Light" panose="020B0306030504020204" pitchFamily="34" charset="0"/>
              </a:rPr>
              <a:t>National legislation - Act No. 134/2016 Coll.</a:t>
            </a:r>
            <a:endParaRPr lang="cs-CZ" sz="3200"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spcAft>
                <a:spcPts val="600"/>
              </a:spcAft>
            </a:pPr>
            <a:r>
              <a:rPr lang="en-US" sz="3200" dirty="0">
                <a:latin typeface="Open Sans Light" panose="020B0306030504020204" pitchFamily="34" charset="0"/>
                <a:ea typeface="Open Sans Light" panose="020B0306030504020204" pitchFamily="34" charset="0"/>
                <a:cs typeface="Open Sans Light" panose="020B0306030504020204" pitchFamily="34" charset="0"/>
              </a:rPr>
              <a:t>Regulation No. 168/2016 Coll. and 260/2016 Coll.</a:t>
            </a:r>
            <a:endParaRPr lang="cs-CZ" sz="3200"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spcAft>
                <a:spcPts val="600"/>
              </a:spcAft>
            </a:pPr>
            <a:r>
              <a:rPr lang="en-US" sz="3200" dirty="0">
                <a:latin typeface="Open Sans Light" panose="020B0306030504020204" pitchFamily="34" charset="0"/>
                <a:ea typeface="Open Sans Light" panose="020B0306030504020204" pitchFamily="34" charset="0"/>
                <a:cs typeface="Open Sans Light" panose="020B0306030504020204" pitchFamily="34" charset="0"/>
              </a:rPr>
              <a:t>Certification of electronic tools</a:t>
            </a:r>
          </a:p>
          <a:p>
            <a:pPr marL="342900" indent="-342900">
              <a:spcAft>
                <a:spcPts val="600"/>
              </a:spcAft>
            </a:pPr>
            <a:r>
              <a:rPr lang="en-US" sz="3200" dirty="0">
                <a:latin typeface="Open Sans Light" panose="020B0306030504020204" pitchFamily="34" charset="0"/>
                <a:ea typeface="Open Sans Light" panose="020B0306030504020204" pitchFamily="34" charset="0"/>
                <a:cs typeface="Open Sans Light" panose="020B0306030504020204" pitchFamily="34" charset="0"/>
              </a:rPr>
              <a:t>Cyber security</a:t>
            </a:r>
            <a:endParaRPr lang="cs-CZ" sz="3200"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spcAft>
                <a:spcPts val="600"/>
              </a:spcAft>
            </a:pPr>
            <a:r>
              <a:rPr lang="cs-CZ" sz="3200" dirty="0" err="1">
                <a:latin typeface="Open Sans Light" panose="020B0306030504020204" pitchFamily="34" charset="0"/>
                <a:ea typeface="Open Sans Light" panose="020B0306030504020204" pitchFamily="34" charset="0"/>
                <a:cs typeface="Open Sans Light" panose="020B0306030504020204" pitchFamily="34" charset="0"/>
              </a:rPr>
              <a:t>eIDAS</a:t>
            </a:r>
            <a:endParaRPr lang="cs-CZ" sz="3200"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endParaRPr lang="cs-CZ" sz="3200"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endParaRPr lang="cs-CZ" sz="3200" dirty="0">
              <a:latin typeface="Open Sans Light" panose="020B0306030504020204" pitchFamily="34" charset="0"/>
              <a:ea typeface="Open Sans Light" panose="020B0306030504020204" pitchFamily="34" charset="0"/>
              <a:cs typeface="Open Sans Light" panose="020B0306030504020204" pitchFamily="34" charset="0"/>
            </a:endParaRPr>
          </a:p>
          <a:p>
            <a:pPr marL="0" indent="0" algn="r">
              <a:buNone/>
            </a:pPr>
            <a:r>
              <a:rPr lang="en-US" sz="3200" b="1" u="sng" dirty="0">
                <a:latin typeface="Open Sans Light" panose="020B0306030504020204" pitchFamily="34" charset="0"/>
                <a:ea typeface="Open Sans Light" panose="020B0306030504020204" pitchFamily="34" charset="0"/>
                <a:cs typeface="Open Sans Light" panose="020B0306030504020204" pitchFamily="34" charset="0"/>
              </a:rPr>
              <a:t>October 18, 2018 – the entire EU only electronically</a:t>
            </a:r>
            <a:endParaRPr lang="cs-CZ" sz="3200" dirty="0">
              <a:latin typeface="Open Sans Light" panose="020B0306030504020204" pitchFamily="34" charset="0"/>
              <a:ea typeface="Open Sans Light" panose="020B0306030504020204" pitchFamily="34" charset="0"/>
              <a:cs typeface="Open Sans Light" panose="020B0306030504020204" pitchFamily="34" charset="0"/>
            </a:endParaRPr>
          </a:p>
          <a:p>
            <a:endParaRPr lang="cs-CZ" dirty="0"/>
          </a:p>
        </p:txBody>
      </p:sp>
      <p:pic>
        <p:nvPicPr>
          <p:cNvPr id="6" name="Obráze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3104" y="5543428"/>
            <a:ext cx="707051" cy="903606"/>
          </a:xfrm>
          <a:prstGeom prst="rect">
            <a:avLst/>
          </a:prstGeom>
        </p:spPr>
      </p:pic>
    </p:spTree>
    <p:extLst>
      <p:ext uri="{BB962C8B-B14F-4D97-AF65-F5344CB8AC3E}">
        <p14:creationId xmlns:p14="http://schemas.microsoft.com/office/powerpoint/2010/main" val="1778225920"/>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6" name="Rectangle 65">
            <a:extLst>
              <a:ext uri="{FF2B5EF4-FFF2-40B4-BE49-F238E27FC236}">
                <a16:creationId xmlns:a16="http://schemas.microsoft.com/office/drawing/2014/main" id="{5C9B446A-6343-4E56-90BA-061E4DDF0F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8" name="Freeform: Shape 67">
            <a:extLst>
              <a:ext uri="{FF2B5EF4-FFF2-40B4-BE49-F238E27FC236}">
                <a16:creationId xmlns:a16="http://schemas.microsoft.com/office/drawing/2014/main" id="{3EC72A1B-03D3-499C-B4BF-AC68EEC22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70" name="Freeform: Shape 69">
            <a:extLst>
              <a:ext uri="{FF2B5EF4-FFF2-40B4-BE49-F238E27FC236}">
                <a16:creationId xmlns:a16="http://schemas.microsoft.com/office/drawing/2014/main" id="{216322C2-3CF0-4D33-BF90-3F384CF6D2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Nadpis 3"/>
          <p:cNvSpPr>
            <a:spLocks noGrp="1"/>
          </p:cNvSpPr>
          <p:nvPr>
            <p:ph type="title"/>
          </p:nvPr>
        </p:nvSpPr>
        <p:spPr>
          <a:xfrm>
            <a:off x="371094" y="1161288"/>
            <a:ext cx="3438144" cy="1124712"/>
          </a:xfrm>
        </p:spPr>
        <p:txBody>
          <a:bodyPr anchor="b">
            <a:normAutofit fontScale="90000"/>
          </a:bodyPr>
          <a:lstStyle/>
          <a:p>
            <a:r>
              <a:rPr lang="en-US" sz="2200" cap="all" dirty="0">
                <a:solidFill>
                  <a:srgbClr val="0054A6"/>
                </a:solidFill>
                <a:latin typeface="Cy" panose="02000000000000000000" pitchFamily="50" charset="0"/>
                <a:ea typeface="Open Sans Light" panose="020B0306030504020204" pitchFamily="34" charset="0"/>
                <a:cs typeface="Open Sans Light" panose="020B0306030504020204" pitchFamily="34" charset="0"/>
              </a:rPr>
              <a:t>Strategy for the </a:t>
            </a:r>
            <a:r>
              <a:rPr lang="en-US" sz="2200" cap="all" dirty="0" err="1">
                <a:solidFill>
                  <a:srgbClr val="0054A6"/>
                </a:solidFill>
                <a:latin typeface="Cy" panose="02000000000000000000" pitchFamily="50" charset="0"/>
                <a:ea typeface="Open Sans Light" panose="020B0306030504020204" pitchFamily="34" charset="0"/>
                <a:cs typeface="Open Sans Light" panose="020B0306030504020204" pitchFamily="34" charset="0"/>
              </a:rPr>
              <a:t>electronicization</a:t>
            </a:r>
            <a:r>
              <a:rPr lang="en-US" sz="2200" cap="all" dirty="0">
                <a:solidFill>
                  <a:srgbClr val="0054A6"/>
                </a:solidFill>
                <a:latin typeface="Cy" panose="02000000000000000000" pitchFamily="50" charset="0"/>
                <a:ea typeface="Open Sans Light" panose="020B0306030504020204" pitchFamily="34" charset="0"/>
                <a:cs typeface="Open Sans Light" panose="020B0306030504020204" pitchFamily="34" charset="0"/>
              </a:rPr>
              <a:t> of public procurement for the period 2022 – 2030</a:t>
            </a:r>
          </a:p>
        </p:txBody>
      </p:sp>
      <p:sp>
        <p:nvSpPr>
          <p:cNvPr id="72" name="Rectangle 71">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4" name="Rectangle 73">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375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Zástupný symbol pro obsah 4"/>
          <p:cNvSpPr>
            <a:spLocks noGrp="1"/>
          </p:cNvSpPr>
          <p:nvPr>
            <p:ph idx="1"/>
          </p:nvPr>
        </p:nvSpPr>
        <p:spPr>
          <a:xfrm>
            <a:off x="371094" y="2718054"/>
            <a:ext cx="3438906" cy="3207258"/>
          </a:xfrm>
        </p:spPr>
        <p:txBody>
          <a:bodyPr anchor="t">
            <a:normAutofit/>
          </a:bodyPr>
          <a:lstStyle/>
          <a:p>
            <a:pPr marL="342900" indent="-342900"/>
            <a:endParaRPr lang="cs-CZ" sz="1700" cap="all">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endParaRPr lang="cs-CZ" sz="1700">
              <a:latin typeface="Open Sans Light" panose="020B0306030504020204" pitchFamily="34" charset="0"/>
              <a:ea typeface="Open Sans Light" panose="020B0306030504020204" pitchFamily="34" charset="0"/>
              <a:cs typeface="Open Sans Light" panose="020B0306030504020204" pitchFamily="34" charset="0"/>
            </a:endParaRPr>
          </a:p>
          <a:p>
            <a:endParaRPr lang="cs-CZ" sz="1700"/>
          </a:p>
        </p:txBody>
      </p:sp>
      <p:pic>
        <p:nvPicPr>
          <p:cNvPr id="13" name="Picture 5" descr="Diagram&#10;&#10;Description automatically generated">
            <a:extLst>
              <a:ext uri="{FF2B5EF4-FFF2-40B4-BE49-F238E27FC236}">
                <a16:creationId xmlns:a16="http://schemas.microsoft.com/office/drawing/2014/main" id="{8B67284E-A042-49CF-B527-D163E4B7FD0D}"/>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4817623" y="916687"/>
            <a:ext cx="6704983" cy="5280175"/>
          </a:xfrm>
          <a:prstGeom prst="rect">
            <a:avLst/>
          </a:prstGeom>
        </p:spPr>
      </p:pic>
      <p:pic>
        <p:nvPicPr>
          <p:cNvPr id="6" name="Obráze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104" y="5543428"/>
            <a:ext cx="707051" cy="903606"/>
          </a:xfrm>
          <a:prstGeom prst="rect">
            <a:avLst/>
          </a:prstGeom>
        </p:spPr>
      </p:pic>
      <p:sp>
        <p:nvSpPr>
          <p:cNvPr id="47" name="Zástupný symbol pro obsah 4">
            <a:extLst>
              <a:ext uri="{FF2B5EF4-FFF2-40B4-BE49-F238E27FC236}">
                <a16:creationId xmlns:a16="http://schemas.microsoft.com/office/drawing/2014/main" id="{14D6D81A-A884-4017-86CF-F991A5BC4A26}"/>
              </a:ext>
            </a:extLst>
          </p:cNvPr>
          <p:cNvSpPr txBox="1">
            <a:spLocks/>
          </p:cNvSpPr>
          <p:nvPr/>
        </p:nvSpPr>
        <p:spPr>
          <a:xfrm>
            <a:off x="423104" y="2461767"/>
            <a:ext cx="4584341" cy="30450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Aft>
                <a:spcPts val="600"/>
              </a:spcAft>
            </a:pPr>
            <a:endParaRPr lang="cs-CZ" sz="1800" cap="all"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spcAft>
                <a:spcPts val="600"/>
              </a:spcAft>
            </a:pPr>
            <a:r>
              <a:rPr lang="cs-CZ" sz="1800" dirty="0">
                <a:latin typeface="Open Sans Light" panose="020B0306030504020204" pitchFamily="34" charset="0"/>
                <a:ea typeface="Open Sans Light" panose="020B0306030504020204" pitchFamily="34" charset="0"/>
                <a:cs typeface="Open Sans Light" panose="020B0306030504020204" pitchFamily="34" charset="0"/>
              </a:rPr>
              <a:t>NIPEZ </a:t>
            </a:r>
            <a:r>
              <a:rPr lang="cs-CZ" sz="1800" dirty="0" err="1">
                <a:latin typeface="Open Sans Light" panose="020B0306030504020204" pitchFamily="34" charset="0"/>
                <a:ea typeface="Open Sans Light" panose="020B0306030504020204" pitchFamily="34" charset="0"/>
                <a:cs typeface="Open Sans Light" panose="020B0306030504020204" pitchFamily="34" charset="0"/>
              </a:rPr>
              <a:t>Central</a:t>
            </a:r>
            <a:r>
              <a:rPr lang="cs-CZ" sz="1800" dirty="0">
                <a:latin typeface="Open Sans Light" panose="020B0306030504020204" pitchFamily="34" charset="0"/>
                <a:ea typeface="Open Sans Light" panose="020B0306030504020204" pitchFamily="34" charset="0"/>
                <a:cs typeface="Open Sans Light" panose="020B0306030504020204" pitchFamily="34" charset="0"/>
              </a:rPr>
              <a:t> </a:t>
            </a:r>
            <a:r>
              <a:rPr lang="cs-CZ" sz="1800" dirty="0" err="1">
                <a:latin typeface="Open Sans Light" panose="020B0306030504020204" pitchFamily="34" charset="0"/>
                <a:ea typeface="Open Sans Light" panose="020B0306030504020204" pitchFamily="34" charset="0"/>
                <a:cs typeface="Open Sans Light" panose="020B0306030504020204" pitchFamily="34" charset="0"/>
              </a:rPr>
              <a:t>Service</a:t>
            </a:r>
            <a:r>
              <a:rPr lang="cs-CZ" sz="1800" dirty="0">
                <a:latin typeface="Open Sans Light" panose="020B0306030504020204" pitchFamily="34" charset="0"/>
                <a:ea typeface="Open Sans Light" panose="020B0306030504020204" pitchFamily="34" charset="0"/>
                <a:cs typeface="Open Sans Light" panose="020B0306030504020204" pitchFamily="34" charset="0"/>
              </a:rPr>
              <a:t> </a:t>
            </a:r>
            <a:r>
              <a:rPr lang="cs-CZ" sz="1800" dirty="0" err="1">
                <a:latin typeface="Open Sans Light" panose="020B0306030504020204" pitchFamily="34" charset="0"/>
                <a:ea typeface="Open Sans Light" panose="020B0306030504020204" pitchFamily="34" charset="0"/>
                <a:cs typeface="Open Sans Light" panose="020B0306030504020204" pitchFamily="34" charset="0"/>
              </a:rPr>
              <a:t>Desk</a:t>
            </a:r>
            <a:endParaRPr lang="cs-CZ" sz="1800"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spcAft>
                <a:spcPts val="600"/>
              </a:spcAft>
            </a:pPr>
            <a:r>
              <a:rPr lang="cs-CZ" sz="1800" dirty="0" err="1">
                <a:latin typeface="Open Sans Light" panose="020B0306030504020204" pitchFamily="34" charset="0"/>
                <a:ea typeface="Open Sans Light" panose="020B0306030504020204" pitchFamily="34" charset="0"/>
                <a:cs typeface="Open Sans Light" panose="020B0306030504020204" pitchFamily="34" charset="0"/>
              </a:rPr>
              <a:t>Central</a:t>
            </a:r>
            <a:r>
              <a:rPr lang="cs-CZ" sz="1800" dirty="0">
                <a:latin typeface="Open Sans Light" panose="020B0306030504020204" pitchFamily="34" charset="0"/>
                <a:ea typeface="Open Sans Light" panose="020B0306030504020204" pitchFamily="34" charset="0"/>
                <a:cs typeface="Open Sans Light" panose="020B0306030504020204" pitchFamily="34" charset="0"/>
              </a:rPr>
              <a:t> </a:t>
            </a:r>
            <a:r>
              <a:rPr lang="cs-CZ" sz="1800" dirty="0" err="1">
                <a:latin typeface="Open Sans Light" panose="020B0306030504020204" pitchFamily="34" charset="0"/>
                <a:ea typeface="Open Sans Light" panose="020B0306030504020204" pitchFamily="34" charset="0"/>
                <a:cs typeface="Open Sans Light" panose="020B0306030504020204" pitchFamily="34" charset="0"/>
              </a:rPr>
              <a:t>infrastructure</a:t>
            </a:r>
            <a:r>
              <a:rPr lang="cs-CZ" sz="1800" dirty="0">
                <a:latin typeface="Open Sans Light" panose="020B0306030504020204" pitchFamily="34" charset="0"/>
                <a:ea typeface="Open Sans Light" panose="020B0306030504020204" pitchFamily="34" charset="0"/>
                <a:cs typeface="Open Sans Light" panose="020B0306030504020204" pitchFamily="34" charset="0"/>
              </a:rPr>
              <a:t> </a:t>
            </a:r>
            <a:r>
              <a:rPr lang="cs-CZ" sz="1800" dirty="0" err="1">
                <a:latin typeface="Open Sans Light" panose="020B0306030504020204" pitchFamily="34" charset="0"/>
                <a:ea typeface="Open Sans Light" panose="020B0306030504020204" pitchFamily="34" charset="0"/>
                <a:cs typeface="Open Sans Light" panose="020B0306030504020204" pitchFamily="34" charset="0"/>
              </a:rPr>
              <a:t>for</a:t>
            </a:r>
            <a:r>
              <a:rPr lang="cs-CZ" sz="1800" dirty="0">
                <a:latin typeface="Open Sans Light" panose="020B0306030504020204" pitchFamily="34" charset="0"/>
                <a:ea typeface="Open Sans Light" panose="020B0306030504020204" pitchFamily="34" charset="0"/>
                <a:cs typeface="Open Sans Light" panose="020B0306030504020204" pitchFamily="34" charset="0"/>
              </a:rPr>
              <a:t> NIPEZ </a:t>
            </a:r>
            <a:r>
              <a:rPr lang="cs-CZ" sz="1800" dirty="0" err="1">
                <a:latin typeface="Open Sans Light" panose="020B0306030504020204" pitchFamily="34" charset="0"/>
                <a:ea typeface="Open Sans Light" panose="020B0306030504020204" pitchFamily="34" charset="0"/>
                <a:cs typeface="Open Sans Light" panose="020B0306030504020204" pitchFamily="34" charset="0"/>
              </a:rPr>
              <a:t>archiving</a:t>
            </a:r>
            <a:endParaRPr lang="cs-CZ" sz="1800"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spcAft>
                <a:spcPts val="600"/>
              </a:spcAft>
            </a:pPr>
            <a:r>
              <a:rPr lang="cs-CZ" sz="1800" dirty="0" err="1">
                <a:latin typeface="Open Sans Light" panose="020B0306030504020204" pitchFamily="34" charset="0"/>
                <a:ea typeface="Open Sans Light" panose="020B0306030504020204" pitchFamily="34" charset="0"/>
                <a:cs typeface="Open Sans Light" panose="020B0306030504020204" pitchFamily="34" charset="0"/>
              </a:rPr>
              <a:t>Unified</a:t>
            </a:r>
            <a:r>
              <a:rPr lang="cs-CZ" sz="1800" dirty="0">
                <a:latin typeface="Open Sans Light" panose="020B0306030504020204" pitchFamily="34" charset="0"/>
                <a:ea typeface="Open Sans Light" panose="020B0306030504020204" pitchFamily="34" charset="0"/>
                <a:cs typeface="Open Sans Light" panose="020B0306030504020204" pitchFamily="34" charset="0"/>
              </a:rPr>
              <a:t> </a:t>
            </a:r>
            <a:r>
              <a:rPr lang="cs-CZ" sz="1800" dirty="0" err="1">
                <a:latin typeface="Open Sans Light" panose="020B0306030504020204" pitchFamily="34" charset="0"/>
                <a:ea typeface="Open Sans Light" panose="020B0306030504020204" pitchFamily="34" charset="0"/>
                <a:cs typeface="Open Sans Light" panose="020B0306030504020204" pitchFamily="34" charset="0"/>
              </a:rPr>
              <a:t>registration</a:t>
            </a:r>
            <a:r>
              <a:rPr lang="cs-CZ" sz="1800" dirty="0">
                <a:latin typeface="Open Sans Light" panose="020B0306030504020204" pitchFamily="34" charset="0"/>
                <a:ea typeface="Open Sans Light" panose="020B0306030504020204" pitchFamily="34" charset="0"/>
                <a:cs typeface="Open Sans Light" panose="020B0306030504020204" pitchFamily="34" charset="0"/>
              </a:rPr>
              <a:t> of NIPEZ</a:t>
            </a:r>
            <a:endParaRPr lang="cs-CZ" sz="1800" cap="all"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endParaRPr lang="cs-CZ" sz="3200" cap="all"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endParaRPr lang="cs-CZ" sz="3200" cap="all"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lgn="ctr"/>
            <a:endParaRPr lang="cs-CZ" sz="3200" cap="all" dirty="0">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endParaRPr lang="cs-CZ" sz="3200" dirty="0">
              <a:latin typeface="Open Sans Light" panose="020B0306030504020204" pitchFamily="34" charset="0"/>
              <a:ea typeface="Open Sans Light" panose="020B0306030504020204" pitchFamily="34" charset="0"/>
              <a:cs typeface="Open Sans Light" panose="020B0306030504020204" pitchFamily="34" charset="0"/>
            </a:endParaRPr>
          </a:p>
          <a:p>
            <a:endParaRPr lang="cs-CZ" dirty="0"/>
          </a:p>
        </p:txBody>
      </p:sp>
    </p:spTree>
    <p:extLst>
      <p:ext uri="{BB962C8B-B14F-4D97-AF65-F5344CB8AC3E}">
        <p14:creationId xmlns:p14="http://schemas.microsoft.com/office/powerpoint/2010/main" val="3178025402"/>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838200" y="2365375"/>
            <a:ext cx="10515600" cy="1325563"/>
          </a:xfrm>
        </p:spPr>
        <p:txBody>
          <a:bodyPr>
            <a:normAutofit/>
          </a:bodyPr>
          <a:lstStyle/>
          <a:p>
            <a:pPr algn="ctr"/>
            <a:r>
              <a:rPr lang="cs-CZ" sz="5400" b="1" cap="all" dirty="0" err="1">
                <a:solidFill>
                  <a:srgbClr val="0054A6"/>
                </a:solidFill>
                <a:ea typeface="Open Sans Light" panose="020B0306030504020204" pitchFamily="34" charset="0"/>
                <a:cs typeface="Open Sans Light" panose="020B0306030504020204" pitchFamily="34" charset="0"/>
              </a:rPr>
              <a:t>current</a:t>
            </a:r>
            <a:r>
              <a:rPr lang="cs-CZ" sz="5400" b="1" cap="all" dirty="0">
                <a:solidFill>
                  <a:srgbClr val="0054A6"/>
                </a:solidFill>
                <a:ea typeface="Open Sans Light" panose="020B0306030504020204" pitchFamily="34" charset="0"/>
                <a:cs typeface="Open Sans Light" panose="020B0306030504020204" pitchFamily="34" charset="0"/>
              </a:rPr>
              <a:t> </a:t>
            </a:r>
            <a:r>
              <a:rPr lang="cs-CZ" sz="5400" b="1" cap="all" dirty="0" err="1">
                <a:solidFill>
                  <a:srgbClr val="0054A6"/>
                </a:solidFill>
                <a:ea typeface="Open Sans Light" panose="020B0306030504020204" pitchFamily="34" charset="0"/>
                <a:cs typeface="Open Sans Light" panose="020B0306030504020204" pitchFamily="34" charset="0"/>
              </a:rPr>
              <a:t>situation</a:t>
            </a:r>
            <a:endParaRPr lang="cs-CZ" sz="5400" b="1" cap="all" dirty="0">
              <a:solidFill>
                <a:srgbClr val="0054A6"/>
              </a:solidFill>
            </a:endParaRPr>
          </a:p>
        </p:txBody>
      </p:sp>
      <p:pic>
        <p:nvPicPr>
          <p:cNvPr id="6" name="Obráze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3104" y="5543428"/>
            <a:ext cx="707051" cy="903606"/>
          </a:xfrm>
          <a:prstGeom prst="rect">
            <a:avLst/>
          </a:prstGeom>
        </p:spPr>
      </p:pic>
    </p:spTree>
    <p:extLst>
      <p:ext uri="{BB962C8B-B14F-4D97-AF65-F5344CB8AC3E}">
        <p14:creationId xmlns:p14="http://schemas.microsoft.com/office/powerpoint/2010/main" val="2960338683"/>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7" name="Rectangle 52">
            <a:extLst>
              <a:ext uri="{FF2B5EF4-FFF2-40B4-BE49-F238E27FC236}">
                <a16:creationId xmlns:a16="http://schemas.microsoft.com/office/drawing/2014/main" id="{A8908DB7-C3A6-4FCB-9820-CEE02B398C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Nadpis 3"/>
          <p:cNvSpPr>
            <a:spLocks noGrp="1"/>
          </p:cNvSpPr>
          <p:nvPr>
            <p:ph type="title"/>
          </p:nvPr>
        </p:nvSpPr>
        <p:spPr>
          <a:xfrm>
            <a:off x="630936" y="640823"/>
            <a:ext cx="3419856" cy="5583148"/>
          </a:xfrm>
        </p:spPr>
        <p:txBody>
          <a:bodyPr anchor="ctr">
            <a:normAutofit/>
          </a:bodyPr>
          <a:lstStyle/>
          <a:p>
            <a:r>
              <a:rPr lang="cs-CZ" sz="5000" cap="all" dirty="0">
                <a:solidFill>
                  <a:srgbClr val="0054A6"/>
                </a:solidFill>
                <a:latin typeface="Cy" panose="02000000000000000000" pitchFamily="50" charset="0"/>
                <a:ea typeface="Open Sans Light" panose="020B0306030504020204" pitchFamily="34" charset="0"/>
                <a:cs typeface="Open Sans Light" panose="020B0306030504020204" pitchFamily="34" charset="0"/>
              </a:rPr>
              <a:t>public  Contracts </a:t>
            </a:r>
            <a:r>
              <a:rPr lang="cs-CZ" sz="5000" cap="all" dirty="0" err="1">
                <a:solidFill>
                  <a:srgbClr val="0054A6"/>
                </a:solidFill>
                <a:latin typeface="Cy" panose="02000000000000000000" pitchFamily="50" charset="0"/>
                <a:ea typeface="Open Sans Light" panose="020B0306030504020204" pitchFamily="34" charset="0"/>
                <a:cs typeface="Open Sans Light" panose="020B0306030504020204" pitchFamily="34" charset="0"/>
              </a:rPr>
              <a:t>Portal</a:t>
            </a:r>
            <a:endParaRPr lang="cs-CZ" sz="5000" cap="all" dirty="0">
              <a:solidFill>
                <a:srgbClr val="0054A6"/>
              </a:solidFill>
            </a:endParaRPr>
          </a:p>
        </p:txBody>
      </p:sp>
      <p:sp>
        <p:nvSpPr>
          <p:cNvPr id="58" name="sketch line">
            <a:extLst>
              <a:ext uri="{FF2B5EF4-FFF2-40B4-BE49-F238E27FC236}">
                <a16:creationId xmlns:a16="http://schemas.microsoft.com/office/drawing/2014/main" id="{535742DD-1B16-4E9D-B715-0D74B4574A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267200" y="630936"/>
            <a:ext cx="18288" cy="5590381"/>
          </a:xfrm>
          <a:custGeom>
            <a:avLst/>
            <a:gdLst>
              <a:gd name="connsiteX0" fmla="*/ 0 w 18288"/>
              <a:gd name="connsiteY0" fmla="*/ 0 h 5590381"/>
              <a:gd name="connsiteX1" fmla="*/ 18288 w 18288"/>
              <a:gd name="connsiteY1" fmla="*/ 0 h 5590381"/>
              <a:gd name="connsiteX2" fmla="*/ 18288 w 18288"/>
              <a:gd name="connsiteY2" fmla="*/ 754701 h 5590381"/>
              <a:gd name="connsiteX3" fmla="*/ 18288 w 18288"/>
              <a:gd name="connsiteY3" fmla="*/ 1565307 h 5590381"/>
              <a:gd name="connsiteX4" fmla="*/ 18288 w 18288"/>
              <a:gd name="connsiteY4" fmla="*/ 2152297 h 5590381"/>
              <a:gd name="connsiteX5" fmla="*/ 18288 w 18288"/>
              <a:gd name="connsiteY5" fmla="*/ 2906998 h 5590381"/>
              <a:gd name="connsiteX6" fmla="*/ 18288 w 18288"/>
              <a:gd name="connsiteY6" fmla="*/ 3549892 h 5590381"/>
              <a:gd name="connsiteX7" fmla="*/ 18288 w 18288"/>
              <a:gd name="connsiteY7" fmla="*/ 4080978 h 5590381"/>
              <a:gd name="connsiteX8" fmla="*/ 18288 w 18288"/>
              <a:gd name="connsiteY8" fmla="*/ 4835680 h 5590381"/>
              <a:gd name="connsiteX9" fmla="*/ 18288 w 18288"/>
              <a:gd name="connsiteY9" fmla="*/ 5590381 h 5590381"/>
              <a:gd name="connsiteX10" fmla="*/ 0 w 18288"/>
              <a:gd name="connsiteY10" fmla="*/ 5590381 h 5590381"/>
              <a:gd name="connsiteX11" fmla="*/ 0 w 18288"/>
              <a:gd name="connsiteY11" fmla="*/ 4835680 h 5590381"/>
              <a:gd name="connsiteX12" fmla="*/ 0 w 18288"/>
              <a:gd name="connsiteY12" fmla="*/ 4304593 h 5590381"/>
              <a:gd name="connsiteX13" fmla="*/ 0 w 18288"/>
              <a:gd name="connsiteY13" fmla="*/ 3773507 h 5590381"/>
              <a:gd name="connsiteX14" fmla="*/ 0 w 18288"/>
              <a:gd name="connsiteY14" fmla="*/ 3186517 h 5590381"/>
              <a:gd name="connsiteX15" fmla="*/ 0 w 18288"/>
              <a:gd name="connsiteY15" fmla="*/ 2487720 h 5590381"/>
              <a:gd name="connsiteX16" fmla="*/ 0 w 18288"/>
              <a:gd name="connsiteY16" fmla="*/ 1956633 h 5590381"/>
              <a:gd name="connsiteX17" fmla="*/ 0 w 18288"/>
              <a:gd name="connsiteY17" fmla="*/ 1425547 h 5590381"/>
              <a:gd name="connsiteX18" fmla="*/ 0 w 18288"/>
              <a:gd name="connsiteY18" fmla="*/ 614942 h 5590381"/>
              <a:gd name="connsiteX19" fmla="*/ 0 w 18288"/>
              <a:gd name="connsiteY19" fmla="*/ 0 h 5590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288" h="5590381" fill="none" extrusionOk="0">
                <a:moveTo>
                  <a:pt x="0" y="0"/>
                </a:moveTo>
                <a:cubicBezTo>
                  <a:pt x="7726" y="-435"/>
                  <a:pt x="14198" y="437"/>
                  <a:pt x="18288" y="0"/>
                </a:cubicBezTo>
                <a:cubicBezTo>
                  <a:pt x="-5226" y="225076"/>
                  <a:pt x="46275" y="562283"/>
                  <a:pt x="18288" y="754701"/>
                </a:cubicBezTo>
                <a:cubicBezTo>
                  <a:pt x="-9699" y="947119"/>
                  <a:pt x="30081" y="1239251"/>
                  <a:pt x="18288" y="1565307"/>
                </a:cubicBezTo>
                <a:cubicBezTo>
                  <a:pt x="6495" y="1891363"/>
                  <a:pt x="7160" y="1999140"/>
                  <a:pt x="18288" y="2152297"/>
                </a:cubicBezTo>
                <a:cubicBezTo>
                  <a:pt x="29417" y="2305454"/>
                  <a:pt x="28705" y="2598333"/>
                  <a:pt x="18288" y="2906998"/>
                </a:cubicBezTo>
                <a:cubicBezTo>
                  <a:pt x="7871" y="3215663"/>
                  <a:pt x="35263" y="3327412"/>
                  <a:pt x="18288" y="3549892"/>
                </a:cubicBezTo>
                <a:cubicBezTo>
                  <a:pt x="1313" y="3772372"/>
                  <a:pt x="38561" y="3843836"/>
                  <a:pt x="18288" y="4080978"/>
                </a:cubicBezTo>
                <a:cubicBezTo>
                  <a:pt x="-1985" y="4318120"/>
                  <a:pt x="-3806" y="4511166"/>
                  <a:pt x="18288" y="4835680"/>
                </a:cubicBezTo>
                <a:cubicBezTo>
                  <a:pt x="40382" y="5160194"/>
                  <a:pt x="-13070" y="5401748"/>
                  <a:pt x="18288" y="5590381"/>
                </a:cubicBezTo>
                <a:cubicBezTo>
                  <a:pt x="12010" y="5589863"/>
                  <a:pt x="6799" y="5589982"/>
                  <a:pt x="0" y="5590381"/>
                </a:cubicBezTo>
                <a:cubicBezTo>
                  <a:pt x="-6480" y="5250523"/>
                  <a:pt x="-32148" y="5052531"/>
                  <a:pt x="0" y="4835680"/>
                </a:cubicBezTo>
                <a:cubicBezTo>
                  <a:pt x="32148" y="4618829"/>
                  <a:pt x="5352" y="4496374"/>
                  <a:pt x="0" y="4304593"/>
                </a:cubicBezTo>
                <a:cubicBezTo>
                  <a:pt x="-5352" y="4112812"/>
                  <a:pt x="9645" y="3919423"/>
                  <a:pt x="0" y="3773507"/>
                </a:cubicBezTo>
                <a:cubicBezTo>
                  <a:pt x="-9645" y="3627591"/>
                  <a:pt x="-10654" y="3330687"/>
                  <a:pt x="0" y="3186517"/>
                </a:cubicBezTo>
                <a:cubicBezTo>
                  <a:pt x="10654" y="3042347"/>
                  <a:pt x="18181" y="2635923"/>
                  <a:pt x="0" y="2487720"/>
                </a:cubicBezTo>
                <a:cubicBezTo>
                  <a:pt x="-18181" y="2339517"/>
                  <a:pt x="-7947" y="2113537"/>
                  <a:pt x="0" y="1956633"/>
                </a:cubicBezTo>
                <a:cubicBezTo>
                  <a:pt x="7947" y="1799729"/>
                  <a:pt x="-15145" y="1657735"/>
                  <a:pt x="0" y="1425547"/>
                </a:cubicBezTo>
                <a:cubicBezTo>
                  <a:pt x="15145" y="1193359"/>
                  <a:pt x="-23832" y="948054"/>
                  <a:pt x="0" y="614942"/>
                </a:cubicBezTo>
                <a:cubicBezTo>
                  <a:pt x="23832" y="281831"/>
                  <a:pt x="2816" y="129878"/>
                  <a:pt x="0" y="0"/>
                </a:cubicBezTo>
                <a:close/>
              </a:path>
              <a:path w="18288" h="5590381" stroke="0" extrusionOk="0">
                <a:moveTo>
                  <a:pt x="0" y="0"/>
                </a:moveTo>
                <a:cubicBezTo>
                  <a:pt x="5871" y="848"/>
                  <a:pt x="11713" y="-200"/>
                  <a:pt x="18288" y="0"/>
                </a:cubicBezTo>
                <a:cubicBezTo>
                  <a:pt x="41141" y="165299"/>
                  <a:pt x="3613" y="427555"/>
                  <a:pt x="18288" y="698798"/>
                </a:cubicBezTo>
                <a:cubicBezTo>
                  <a:pt x="32963" y="970041"/>
                  <a:pt x="19680" y="1226199"/>
                  <a:pt x="18288" y="1397595"/>
                </a:cubicBezTo>
                <a:cubicBezTo>
                  <a:pt x="16896" y="1568991"/>
                  <a:pt x="38798" y="1794517"/>
                  <a:pt x="18288" y="2152297"/>
                </a:cubicBezTo>
                <a:cubicBezTo>
                  <a:pt x="-2222" y="2510077"/>
                  <a:pt x="40846" y="2594424"/>
                  <a:pt x="18288" y="2739287"/>
                </a:cubicBezTo>
                <a:cubicBezTo>
                  <a:pt x="-4270" y="2884150"/>
                  <a:pt x="27117" y="3129706"/>
                  <a:pt x="18288" y="3493988"/>
                </a:cubicBezTo>
                <a:cubicBezTo>
                  <a:pt x="9459" y="3858270"/>
                  <a:pt x="54201" y="4041447"/>
                  <a:pt x="18288" y="4304593"/>
                </a:cubicBezTo>
                <a:cubicBezTo>
                  <a:pt x="-17625" y="4567740"/>
                  <a:pt x="49627" y="5149125"/>
                  <a:pt x="18288" y="5590381"/>
                </a:cubicBezTo>
                <a:cubicBezTo>
                  <a:pt x="10860" y="5590744"/>
                  <a:pt x="7568" y="5590157"/>
                  <a:pt x="0" y="5590381"/>
                </a:cubicBezTo>
                <a:cubicBezTo>
                  <a:pt x="36767" y="5266821"/>
                  <a:pt x="-16223" y="5116146"/>
                  <a:pt x="0" y="4835680"/>
                </a:cubicBezTo>
                <a:cubicBezTo>
                  <a:pt x="16223" y="4555214"/>
                  <a:pt x="-16316" y="4356490"/>
                  <a:pt x="0" y="4136882"/>
                </a:cubicBezTo>
                <a:cubicBezTo>
                  <a:pt x="16316" y="3917274"/>
                  <a:pt x="8005" y="3773465"/>
                  <a:pt x="0" y="3549892"/>
                </a:cubicBezTo>
                <a:cubicBezTo>
                  <a:pt x="-8005" y="3326319"/>
                  <a:pt x="27623" y="3052456"/>
                  <a:pt x="0" y="2851094"/>
                </a:cubicBezTo>
                <a:cubicBezTo>
                  <a:pt x="-27623" y="2649732"/>
                  <a:pt x="5614" y="2455815"/>
                  <a:pt x="0" y="2264104"/>
                </a:cubicBezTo>
                <a:cubicBezTo>
                  <a:pt x="-5614" y="2072393"/>
                  <a:pt x="22598" y="1990723"/>
                  <a:pt x="0" y="1733018"/>
                </a:cubicBezTo>
                <a:cubicBezTo>
                  <a:pt x="-22598" y="1475313"/>
                  <a:pt x="-6965" y="1369123"/>
                  <a:pt x="0" y="1090124"/>
                </a:cubicBezTo>
                <a:cubicBezTo>
                  <a:pt x="6965" y="811125"/>
                  <a:pt x="-19273" y="50704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3114097614">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Obrázek 41">
            <a:extLst>
              <a:ext uri="{FF2B5EF4-FFF2-40B4-BE49-F238E27FC236}">
                <a16:creationId xmlns:a16="http://schemas.microsoft.com/office/drawing/2014/main" id="{448C273F-5357-4021-AF56-932F251A4CB3}"/>
              </a:ext>
            </a:extLst>
          </p:cNvPr>
          <p:cNvPicPr>
            <a:picLocks noChangeAspect="1"/>
          </p:cNvPicPr>
          <p:nvPr/>
        </p:nvPicPr>
        <p:blipFill rotWithShape="1">
          <a:blip r:embed="rId2"/>
          <a:srcRect l="50158" t="9347" r="552" b="4357"/>
          <a:stretch/>
        </p:blipFill>
        <p:spPr bwMode="auto">
          <a:xfrm>
            <a:off x="4654296" y="701675"/>
            <a:ext cx="6894576" cy="3772153"/>
          </a:xfrm>
          <a:prstGeom prst="rect">
            <a:avLst/>
          </a:prstGeom>
          <a:extLst>
            <a:ext uri="{53640926-AAD7-44D8-BBD7-CCE9431645EC}">
              <a14:shadowObscured xmlns:a14="http://schemas.microsoft.com/office/drawing/2010/main"/>
            </a:ext>
          </a:extLst>
        </p:spPr>
      </p:pic>
      <p:sp>
        <p:nvSpPr>
          <p:cNvPr id="5" name="Zástupný symbol pro obsah 4"/>
          <p:cNvSpPr>
            <a:spLocks noGrp="1"/>
          </p:cNvSpPr>
          <p:nvPr>
            <p:ph idx="1"/>
          </p:nvPr>
        </p:nvSpPr>
        <p:spPr>
          <a:xfrm>
            <a:off x="4654296" y="4798577"/>
            <a:ext cx="6894576" cy="1428487"/>
          </a:xfrm>
        </p:spPr>
        <p:txBody>
          <a:bodyPr anchor="t">
            <a:normAutofit/>
          </a:bodyPr>
          <a:lstStyle/>
          <a:p>
            <a:pPr marL="342900" indent="-342900"/>
            <a:endParaRPr lang="cs-CZ" sz="2200" cap="all">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endParaRPr lang="cs-CZ" sz="2200" cap="all">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endParaRPr lang="cs-CZ" sz="2200" cap="all">
              <a:latin typeface="Open Sans Light" panose="020B0306030504020204" pitchFamily="34" charset="0"/>
              <a:ea typeface="Open Sans Light" panose="020B0306030504020204" pitchFamily="34" charset="0"/>
              <a:cs typeface="Open Sans Light" panose="020B0306030504020204" pitchFamily="34" charset="0"/>
            </a:endParaRPr>
          </a:p>
          <a:p>
            <a:pPr marL="342900" indent="-342900"/>
            <a:endParaRPr lang="cs-CZ" sz="2200">
              <a:latin typeface="Open Sans Light" panose="020B0306030504020204" pitchFamily="34" charset="0"/>
              <a:ea typeface="Open Sans Light" panose="020B0306030504020204" pitchFamily="34" charset="0"/>
              <a:cs typeface="Open Sans Light" panose="020B0306030504020204" pitchFamily="34" charset="0"/>
            </a:endParaRPr>
          </a:p>
          <a:p>
            <a:endParaRPr lang="cs-CZ" sz="2200"/>
          </a:p>
        </p:txBody>
      </p:sp>
      <p:pic>
        <p:nvPicPr>
          <p:cNvPr id="6" name="Obrázek 5" descr="Obsah obrázku text, vektorová grafika&#10;&#10;Popis byl vytvořen automaticky"/>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104" y="5543428"/>
            <a:ext cx="707051" cy="903606"/>
          </a:xfrm>
          <a:prstGeom prst="rect">
            <a:avLst/>
          </a:prstGeom>
        </p:spPr>
      </p:pic>
    </p:spTree>
    <p:extLst>
      <p:ext uri="{BB962C8B-B14F-4D97-AF65-F5344CB8AC3E}">
        <p14:creationId xmlns:p14="http://schemas.microsoft.com/office/powerpoint/2010/main" val="1051800459"/>
      </p:ext>
    </p:extLst>
  </p:cSld>
  <p:clrMapOvr>
    <a:masterClrMapping/>
  </p:clrMapOvr>
  <p:transition spd="slow">
    <p:push dir="u"/>
  </p:transition>
</p:sld>
</file>

<file path=ppt/theme/theme1.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66b52bfb-9986-4891-aca2-d046ab8bf07a">
      <Terms xmlns="http://schemas.microsoft.com/office/infopath/2007/PartnerControls"/>
    </lcf76f155ced4ddcb4097134ff3c332f>
    <TaxCatchAll xmlns="485ab4be-1c84-4ffe-a376-8eb6bbbe07b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BA6C182389D49C488ECAB3BCE43B49FF" ma:contentTypeVersion="15" ma:contentTypeDescription="Vytvoří nový dokument" ma:contentTypeScope="" ma:versionID="ca641270a13193a6cb8256a713a2f22d">
  <xsd:schema xmlns:xsd="http://www.w3.org/2001/XMLSchema" xmlns:xs="http://www.w3.org/2001/XMLSchema" xmlns:p="http://schemas.microsoft.com/office/2006/metadata/properties" xmlns:ns2="66b52bfb-9986-4891-aca2-d046ab8bf07a" xmlns:ns3="485ab4be-1c84-4ffe-a376-8eb6bbbe07bd" targetNamespace="http://schemas.microsoft.com/office/2006/metadata/properties" ma:root="true" ma:fieldsID="7e58fc2110f1460137d41725ac18b36a" ns2:_="" ns3:_="">
    <xsd:import namespace="66b52bfb-9986-4891-aca2-d046ab8bf07a"/>
    <xsd:import namespace="485ab4be-1c84-4ffe-a376-8eb6bbbe07b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b52bfb-9986-4891-aca2-d046ab8bf0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Značky obrázků" ma:readOnly="false" ma:fieldId="{5cf76f15-5ced-4ddc-b409-7134ff3c332f}" ma:taxonomyMulti="true" ma:sspId="de97acfe-e349-49a2-9112-0b04129138de" ma:termSetId="09814cd3-568e-fe90-9814-8d621ff8fb84" ma:anchorId="fba54fb3-c3e1-fe81-a776-ca4b69148c4d" ma:open="true" ma:isKeyword="false">
      <xsd:complexType>
        <xsd:sequence>
          <xsd:element ref="pc:Terms" minOccurs="0" maxOccurs="1"/>
        </xsd:sequence>
      </xsd:complexType>
    </xsd:element>
    <xsd:element name="MediaServiceDateTaken" ma:index="21" nillable="true" ma:displayName="MediaServiceDateTaken" ma:hidden="true" ma:internalName="MediaServiceDateTake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85ab4be-1c84-4ffe-a376-8eb6bbbe07bd" elementFormDefault="qualified">
    <xsd:import namespace="http://schemas.microsoft.com/office/2006/documentManagement/types"/>
    <xsd:import namespace="http://schemas.microsoft.com/office/infopath/2007/PartnerControls"/>
    <xsd:element name="SharedWithUsers" ma:index="12" nillable="true" ma:displayName="Sdílí se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dílené s podrobnostmi" ma:internalName="SharedWithDetails" ma:readOnly="true">
      <xsd:simpleType>
        <xsd:restriction base="dms:Note">
          <xsd:maxLength value="255"/>
        </xsd:restriction>
      </xsd:simpleType>
    </xsd:element>
    <xsd:element name="TaxCatchAll" ma:index="20" nillable="true" ma:displayName="Taxonomy Catch All Column" ma:hidden="true" ma:list="{f62e302a-7c13-4296-b203-8ac9900fa5cd}" ma:internalName="TaxCatchAll" ma:showField="CatchAllData" ma:web="485ab4be-1c84-4ffe-a376-8eb6bbbe07b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61826F9-4112-4612-83EE-7FD3173025FE}">
  <ds:schemaRefs>
    <ds:schemaRef ds:uri="http://schemas.microsoft.com/sharepoint/v3/contenttype/forms"/>
  </ds:schemaRefs>
</ds:datastoreItem>
</file>

<file path=customXml/itemProps2.xml><?xml version="1.0" encoding="utf-8"?>
<ds:datastoreItem xmlns:ds="http://schemas.openxmlformats.org/officeDocument/2006/customXml" ds:itemID="{48AAFC72-1902-4218-B1E5-979F87AAB933}">
  <ds:schemaRefs>
    <ds:schemaRef ds:uri="e28afefe-e8ea-42a7-97a6-9b0a9cec71a5"/>
    <ds:schemaRef ds:uri="febbf18c-0139-47d6-b102-97191c658564"/>
    <ds:schemaRef ds:uri="http://schemas.microsoft.com/office/2006/metadata/properties"/>
    <ds:schemaRef ds:uri="http://schemas.microsoft.com/office/infopath/2007/PartnerControls"/>
    <ds:schemaRef ds:uri="66b52bfb-9986-4891-aca2-d046ab8bf07a"/>
    <ds:schemaRef ds:uri="485ab4be-1c84-4ffe-a376-8eb6bbbe07bd"/>
  </ds:schemaRefs>
</ds:datastoreItem>
</file>

<file path=customXml/itemProps3.xml><?xml version="1.0" encoding="utf-8"?>
<ds:datastoreItem xmlns:ds="http://schemas.openxmlformats.org/officeDocument/2006/customXml" ds:itemID="{96B96C1F-6886-4E38-817A-46E34B932C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b52bfb-9986-4891-aca2-d046ab8bf07a"/>
    <ds:schemaRef ds:uri="485ab4be-1c84-4ffe-a376-8eb6bbbe07b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545</TotalTime>
  <Words>874</Words>
  <Application>Microsoft Office PowerPoint</Application>
  <PresentationFormat>Širokoúhlá obrazovka</PresentationFormat>
  <Paragraphs>116</Paragraphs>
  <Slides>23</Slides>
  <Notes>5</Notes>
  <HiddenSlides>0</HiddenSlides>
  <MMClips>0</MMClips>
  <ScaleCrop>false</ScaleCrop>
  <HeadingPairs>
    <vt:vector size="6" baseType="variant">
      <vt:variant>
        <vt:lpstr>Použitá písma</vt:lpstr>
      </vt:variant>
      <vt:variant>
        <vt:i4>6</vt:i4>
      </vt:variant>
      <vt:variant>
        <vt:lpstr>Motiv</vt:lpstr>
      </vt:variant>
      <vt:variant>
        <vt:i4>1</vt:i4>
      </vt:variant>
      <vt:variant>
        <vt:lpstr>Nadpisy snímků</vt:lpstr>
      </vt:variant>
      <vt:variant>
        <vt:i4>23</vt:i4>
      </vt:variant>
    </vt:vector>
  </HeadingPairs>
  <TitlesOfParts>
    <vt:vector size="30" baseType="lpstr">
      <vt:lpstr>Arial</vt:lpstr>
      <vt:lpstr>Calibri</vt:lpstr>
      <vt:lpstr>Calibri Light</vt:lpstr>
      <vt:lpstr>Cy</vt:lpstr>
      <vt:lpstr>Open Sans Light</vt:lpstr>
      <vt:lpstr>Open Sans SemiBold</vt:lpstr>
      <vt:lpstr>Motiv Office</vt:lpstr>
      <vt:lpstr>   CURRENT STATE OF ELECTRONIC PUBLIC PROCUREMENT IN THE CZECH REPUBLIC AND THE OUTLOOK TO 2027                     November 24, 2022 </vt:lpstr>
      <vt:lpstr>HISTORY OF THE DEVELOPMENT OF PROCUREMENT  IN THE CZECH REPUBLIC</vt:lpstr>
      <vt:lpstr>National plan for the introduction of electronic public procurement for the period 2006-2010</vt:lpstr>
      <vt:lpstr>Strategy for the electronicization of public procurement for the period 2011-2015</vt:lpstr>
      <vt:lpstr>Strategy for the electronicization of public procurement for the period 2011-2015</vt:lpstr>
      <vt:lpstr>Strategy for the electronicization of public procurement for the period 2016-2020</vt:lpstr>
      <vt:lpstr>Strategy for the electronicization of public procurement for the period 2022 – 2030</vt:lpstr>
      <vt:lpstr>current situation</vt:lpstr>
      <vt:lpstr>public  Contracts Portal</vt:lpstr>
      <vt:lpstr>National Electronic Tool</vt:lpstr>
      <vt:lpstr>INFORMATION SYSTEM ON PUBLIC PROCUREMENT</vt:lpstr>
      <vt:lpstr>WHAT WE ARE CURRENTLY WORKING ON</vt:lpstr>
      <vt:lpstr>PUBLIC PROCUREMENT JOURNAL</vt:lpstr>
      <vt:lpstr>WHAT IS WAITING FOR US</vt:lpstr>
      <vt:lpstr>Prezentace aplikace PowerPoint</vt:lpstr>
      <vt:lpstr>MAIN OBJECTIVE OF THE STRATEGY</vt:lpstr>
      <vt:lpstr>Prezentace aplikace PowerPoint</vt:lpstr>
      <vt:lpstr>Prezentace aplikace PowerPoint</vt:lpstr>
      <vt:lpstr>Prezentace aplikace PowerPoint</vt:lpstr>
      <vt:lpstr> EXPECTED BENEFITS</vt:lpstr>
      <vt:lpstr>Prezentace aplikace PowerPoint</vt:lpstr>
      <vt:lpstr>Prezentace aplikace PowerPoint</vt:lpstr>
      <vt:lpstr>Prezentace aplikace PowerPoint</vt:lpstr>
    </vt:vector>
  </TitlesOfParts>
  <Company>Úřad vlády ČR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Sklenářová Barbora</dc:creator>
  <cp:lastModifiedBy>Dudková Soňa</cp:lastModifiedBy>
  <cp:revision>90</cp:revision>
  <dcterms:created xsi:type="dcterms:W3CDTF">2022-03-24T14:31:58Z</dcterms:created>
  <dcterms:modified xsi:type="dcterms:W3CDTF">2022-12-03T14:22:43Z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0x010100BB97D0E443AE5743ACB6C5DD2A182C1A</vt:lpwstr>
  </property>
  <property fmtid="{D5CDD505-2E9C-101B-9397-08002B2CF9AE}" pid="3" name="MediaServiceImageTags">
    <vt:lpwstr/>
  </property>
</Properties>
</file>