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22"/>
  </p:notesMasterIdLst>
  <p:handoutMasterIdLst>
    <p:handoutMasterId r:id="rId23"/>
  </p:handoutMasterIdLst>
  <p:sldIdLst>
    <p:sldId id="256" r:id="rId5"/>
    <p:sldId id="263" r:id="rId6"/>
    <p:sldId id="265" r:id="rId7"/>
    <p:sldId id="266" r:id="rId8"/>
    <p:sldId id="262" r:id="rId9"/>
    <p:sldId id="260" r:id="rId10"/>
    <p:sldId id="257" r:id="rId11"/>
    <p:sldId id="268" r:id="rId12"/>
    <p:sldId id="271" r:id="rId13"/>
    <p:sldId id="272" r:id="rId14"/>
    <p:sldId id="325" r:id="rId15"/>
    <p:sldId id="267" r:id="rId16"/>
    <p:sldId id="275" r:id="rId17"/>
    <p:sldId id="273" r:id="rId18"/>
    <p:sldId id="274" r:id="rId19"/>
    <p:sldId id="324" r:id="rId20"/>
    <p:sldId id="264" r:id="rId21"/>
  </p:sldIdLst>
  <p:sldSz cx="12192000" cy="6858000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4A6"/>
    <a:srgbClr val="0089CF"/>
    <a:srgbClr val="FDB813"/>
    <a:srgbClr val="F5821F"/>
    <a:srgbClr val="00A6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66" d="100"/>
          <a:sy n="66" d="100"/>
        </p:scale>
        <p:origin x="1224" y="312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dLbls>
          <c:dLblPos val="bestFit"/>
          <c:showLegendKey val="0"/>
          <c:showVal val="1"/>
          <c:showCatName val="0"/>
          <c:showSerName val="0"/>
          <c:showPercent val="0"/>
          <c:showBubbleSize val="0"/>
          <c:showLeaderLines val="0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cs-CZ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0FD13D6-94A1-4104-8605-F2EE07A4A92D}" type="datetimeFigureOut">
              <a:rPr lang="cs-CZ" smtClean="0"/>
              <a:t>03.12.2022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DAB548F-15CD-4A7A-94C7-7AD3A6A351F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28373462"/>
      </p:ext>
    </p:extLst>
  </p:cSld>
  <p:clrMap bg1="lt1" tx1="dk1" bg2="lt2" tx2="dk2" accent1="accent1" accent2="accent2" accent3="accent3" accent4="accent4" accent5="accent5" accent6="accent6" hlink="hlink" folHlink="folHlink"/>
  <p:hf sldNum="0"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809B32C-81FB-42C3-A009-D4650ECD5696}" type="datetimeFigureOut">
              <a:rPr lang="cs-CZ" smtClean="0"/>
              <a:t>03.12.2022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4DE4F17-70F8-4F77-B10D-DB059F9181E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91106367"/>
      </p:ext>
    </p:extLst>
  </p:cSld>
  <p:clrMap bg1="lt1" tx1="dk1" bg2="lt2" tx2="dk2" accent1="accent1" accent2="accent2" accent3="accent3" accent4="accent4" accent5="accent5" accent6="accent6" hlink="hlink" folHlink="folHlink"/>
  <p:hf sldNum="0"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/>
              <a:t>PÍSEMNÁ ZPRÁVA ZADAVATLE SE MŮŽE NAHRADIT UVEŘEJNĚNÍ STROJOVÉHO ÚDAJE</a:t>
            </a:r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7859287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/>
              <a:t>PÍSEMNÁ ZPRÁVA ZADAVATELE SE MŮŽE NAHRADIT UVEŘEJNĚNÍ STROJOVÉHO ÚDAJE</a:t>
            </a:r>
          </a:p>
          <a:p>
            <a:r>
              <a:rPr lang="cs-CZ" dirty="0"/>
              <a:t>NEADEKVÁTNOST PŘEDOPKLÁDANÉ Hodnoty – JEDEN 1 000 000 A DRUHÝ 5 000 000 U STEJNÉHO PŘEDMĚTU</a:t>
            </a:r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8926150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/>
              <a:t>PÍSEMNÁ ZPRÁVA ZADAVATLE SE MŮŽE NAHRADIT UVEŘEJNĚNÍ STROJOVÉHO ÚDAJE</a:t>
            </a:r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4933206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/>
              <a:t>PÍSEMNÁ ZPRÁVA ZADAVATELE SE MŮŽE NAHRADIT UVEŘEJNĚNÍ STROJOVÉHO ÚDAJE</a:t>
            </a:r>
          </a:p>
          <a:p>
            <a:r>
              <a:rPr lang="cs-CZ" dirty="0"/>
              <a:t>NEADEKVÁTNOST PŘEDOPKLÁDANÉ Hodnoty – JEDEN 1 000 000 A DRUHÝ 5 000 000 U STEJNÉHO PŘEDMĚTU</a:t>
            </a:r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043870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/>
              <a:t>Kliknutím můžete upravit styl předlohy.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56CC0-6A6B-403D-8F23-198E28499EC6}" type="datetime1">
              <a:rPr lang="cs-CZ" smtClean="0"/>
              <a:t>03.12.2022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A55221-BCB7-4A5E-A25B-3197CEAFE04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559339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79FA79-8AE0-4749-8BEB-A6095CD6C302}" type="datetime1">
              <a:rPr lang="cs-CZ" smtClean="0"/>
              <a:t>03.12.2022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A55221-BCB7-4A5E-A25B-3197CEAFE04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567644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E1427-E797-4E0D-98F6-18B55807E55F}" type="datetime1">
              <a:rPr lang="cs-CZ" smtClean="0"/>
              <a:t>03.12.2022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A55221-BCB7-4A5E-A25B-3197CEAFE04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30051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00F499-AC2D-4761-9A50-3EC3F6AE43FF}" type="datetime1">
              <a:rPr lang="cs-CZ" smtClean="0"/>
              <a:t>03.12.2022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A55221-BCB7-4A5E-A25B-3197CEAFE04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714613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033E48-E845-4850-A30D-06AC756F0D25}" type="datetime1">
              <a:rPr lang="cs-CZ" smtClean="0"/>
              <a:t>03.12.2022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A55221-BCB7-4A5E-A25B-3197CEAFE04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275019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BE9844-65E7-4154-90C5-1D9355B65682}" type="datetime1">
              <a:rPr lang="cs-CZ" smtClean="0"/>
              <a:t>03.12.2022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A55221-BCB7-4A5E-A25B-3197CEAFE04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562489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500BD-EA61-4C65-8AE8-81D05E350B07}" type="datetime1">
              <a:rPr lang="cs-CZ" smtClean="0"/>
              <a:t>03.12.2022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A55221-BCB7-4A5E-A25B-3197CEAFE04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557540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A50A91-2ADD-4A98-8BAF-FE70D4E0386F}" type="datetime1">
              <a:rPr lang="cs-CZ" smtClean="0"/>
              <a:t>03.12.2022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A55221-BCB7-4A5E-A25B-3197CEAFE04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367872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EEE830-F088-4056-85D8-60693AD90B2C}" type="datetime1">
              <a:rPr lang="cs-CZ" smtClean="0"/>
              <a:t>03.12.2022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A55221-BCB7-4A5E-A25B-3197CEAFE04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976963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EAFF77-D4C2-4C59-81BF-EB095ECE37C1}" type="datetime1">
              <a:rPr lang="cs-CZ" smtClean="0"/>
              <a:t>03.12.2022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A55221-BCB7-4A5E-A25B-3197CEAFE04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129186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946A21-A3E5-4264-8FEE-A4986F209855}" type="datetime1">
              <a:rPr lang="cs-CZ" smtClean="0"/>
              <a:t>03.12.2022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A55221-BCB7-4A5E-A25B-3197CEAFE04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270181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625564-E57E-413E-9652-70FAC4F3B2B8}" type="datetime1">
              <a:rPr lang="cs-CZ" smtClean="0"/>
              <a:t>03.12.2022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A55221-BCB7-4A5E-A25B-3197CEAFE04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444190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hyperlink" Target="mailto:ales.havranek@mmr.cz" TargetMode="External"/><Relationship Id="rId3" Type="http://schemas.openxmlformats.org/officeDocument/2006/relationships/hyperlink" Target="http://www.vestnikverejnychzakazek.cz/" TargetMode="External"/><Relationship Id="rId7" Type="http://schemas.openxmlformats.org/officeDocument/2006/relationships/hyperlink" Target="http://www.portal-vz.cz/" TargetMode="External"/><Relationship Id="rId2" Type="http://schemas.openxmlformats.org/officeDocument/2006/relationships/hyperlink" Target="http://www.mmr.cz/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skd.nipez.cz/" TargetMode="External"/><Relationship Id="rId5" Type="http://schemas.openxmlformats.org/officeDocument/2006/relationships/hyperlink" Target="http://www.isvz.cz/" TargetMode="External"/><Relationship Id="rId4" Type="http://schemas.openxmlformats.org/officeDocument/2006/relationships/hyperlink" Target="https://nen.nipez.cz/" TargetMode="Externa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345844" y="1581150"/>
            <a:ext cx="7779920" cy="4381499"/>
          </a:xfrm>
        </p:spPr>
        <p:txBody>
          <a:bodyPr>
            <a:normAutofit/>
          </a:bodyPr>
          <a:lstStyle/>
          <a:p>
            <a:pPr algn="l"/>
            <a:r>
              <a:rPr lang="en-US" sz="4000" cap="all" dirty="0">
                <a:solidFill>
                  <a:srgbClr val="0054A6"/>
                </a:solidFill>
                <a:latin typeface="Cy" panose="02000000000000000000" pitchFamily="50" charset="0"/>
                <a:ea typeface="+mn-ea"/>
                <a:cs typeface="+mn-cs"/>
              </a:rPr>
              <a:t>How Data Can Effectively Assist in Public Procurement </a:t>
            </a:r>
            <a:br>
              <a:rPr lang="cs-CZ" sz="4000" dirty="0">
                <a:solidFill>
                  <a:srgbClr val="0054A6"/>
                </a:solidFill>
                <a:latin typeface="Cy" panose="02000000000000000000" pitchFamily="50" charset="0"/>
                <a:ea typeface="+mn-ea"/>
                <a:cs typeface="+mn-cs"/>
              </a:rPr>
            </a:br>
            <a:br>
              <a:rPr lang="cs-CZ" sz="4000" dirty="0">
                <a:solidFill>
                  <a:srgbClr val="0054A6"/>
                </a:solidFill>
                <a:latin typeface="Cy" panose="02000000000000000000" pitchFamily="50" charset="0"/>
                <a:ea typeface="+mn-ea"/>
                <a:cs typeface="+mn-cs"/>
              </a:rPr>
            </a:br>
            <a:br>
              <a:rPr lang="cs-CZ" sz="4000" dirty="0">
                <a:solidFill>
                  <a:srgbClr val="0054A6"/>
                </a:solidFill>
                <a:latin typeface="Cy" panose="02000000000000000000" pitchFamily="50" charset="0"/>
                <a:ea typeface="+mn-ea"/>
                <a:cs typeface="+mn-cs"/>
              </a:rPr>
            </a:br>
            <a:br>
              <a:rPr lang="cs-CZ" sz="4000" dirty="0">
                <a:solidFill>
                  <a:srgbClr val="0054A6"/>
                </a:solidFill>
                <a:latin typeface="Cy" panose="02000000000000000000" pitchFamily="50" charset="0"/>
                <a:ea typeface="+mn-ea"/>
                <a:cs typeface="+mn-cs"/>
              </a:rPr>
            </a:br>
            <a:r>
              <a:rPr lang="cs-CZ" sz="4000" dirty="0">
                <a:solidFill>
                  <a:srgbClr val="0054A6"/>
                </a:solidFill>
                <a:latin typeface="Cy" panose="02000000000000000000" pitchFamily="50" charset="0"/>
                <a:ea typeface="+mn-ea"/>
                <a:cs typeface="+mn-cs"/>
              </a:rPr>
              <a:t>					     </a:t>
            </a:r>
            <a:br>
              <a:rPr lang="cs-CZ" sz="4000" dirty="0">
                <a:solidFill>
                  <a:srgbClr val="0054A6"/>
                </a:solidFill>
                <a:latin typeface="Cy" panose="02000000000000000000" pitchFamily="50" charset="0"/>
                <a:ea typeface="+mn-ea"/>
                <a:cs typeface="+mn-cs"/>
              </a:rPr>
            </a:br>
            <a:r>
              <a:rPr lang="cs-CZ" sz="4000" dirty="0">
                <a:solidFill>
                  <a:srgbClr val="0054A6"/>
                </a:solidFill>
                <a:latin typeface="Cy" panose="02000000000000000000" pitchFamily="50" charset="0"/>
                <a:ea typeface="+mn-ea"/>
                <a:cs typeface="+mn-cs"/>
              </a:rPr>
              <a:t>					</a:t>
            </a:r>
            <a:r>
              <a:rPr lang="cs-CZ" sz="2400" dirty="0" err="1">
                <a:solidFill>
                  <a:srgbClr val="0054A6"/>
                </a:solidFill>
                <a:latin typeface="Cy" panose="02000000000000000000" pitchFamily="50" charset="0"/>
                <a:ea typeface="+mn-ea"/>
                <a:cs typeface="+mn-cs"/>
              </a:rPr>
              <a:t>November</a:t>
            </a:r>
            <a:r>
              <a:rPr lang="cs-CZ" sz="2400" dirty="0">
                <a:solidFill>
                  <a:srgbClr val="0054A6"/>
                </a:solidFill>
                <a:latin typeface="Cy" panose="02000000000000000000" pitchFamily="50" charset="0"/>
                <a:ea typeface="+mn-ea"/>
                <a:cs typeface="+mn-cs"/>
              </a:rPr>
              <a:t> 24, 2022</a:t>
            </a:r>
            <a:endParaRPr lang="da-DK" sz="4000" dirty="0">
              <a:solidFill>
                <a:srgbClr val="0054A6"/>
              </a:solidFill>
              <a:latin typeface="Cy" panose="02000000000000000000" pitchFamily="50" charset="0"/>
              <a:ea typeface="+mn-ea"/>
              <a:cs typeface="+mn-cs"/>
            </a:endParaRPr>
          </a:p>
        </p:txBody>
      </p:sp>
      <p:pic>
        <p:nvPicPr>
          <p:cNvPr id="6" name="Obrázek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104" y="5543428"/>
            <a:ext cx="707051" cy="903606"/>
          </a:xfrm>
          <a:prstGeom prst="rect">
            <a:avLst/>
          </a:prstGeom>
        </p:spPr>
      </p:pic>
      <p:pic>
        <p:nvPicPr>
          <p:cNvPr id="4" name="Obrázek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08579" y="6583"/>
            <a:ext cx="2880711" cy="68489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4947882"/>
      </p:ext>
    </p:extLst>
  </p:cSld>
  <p:clrMapOvr>
    <a:masterClrMapping/>
  </p:clrMapOvr>
  <p:transition spd="slow">
    <p:push dir="u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4" name="Rectangle 15">
            <a:extLst>
              <a:ext uri="{FF2B5EF4-FFF2-40B4-BE49-F238E27FC236}">
                <a16:creationId xmlns:a16="http://schemas.microsoft.com/office/drawing/2014/main" id="{5F879AC3-D4CE-493C-ADC7-06205677F4F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736F0DFD-0954-464F-BF12-DD2E6F6E038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983504" cy="6858000"/>
          </a:xfrm>
          <a:custGeom>
            <a:avLst/>
            <a:gdLst>
              <a:gd name="connsiteX0" fmla="*/ 0 w 1983504"/>
              <a:gd name="connsiteY0" fmla="*/ 0 h 6858000"/>
              <a:gd name="connsiteX1" fmla="*/ 1376658 w 1983504"/>
              <a:gd name="connsiteY1" fmla="*/ 0 h 6858000"/>
              <a:gd name="connsiteX2" fmla="*/ 1690650 w 1983504"/>
              <a:gd name="connsiteY2" fmla="*/ 110269 h 6858000"/>
              <a:gd name="connsiteX3" fmla="*/ 1645361 w 1983504"/>
              <a:gd name="connsiteY3" fmla="*/ 135168 h 6858000"/>
              <a:gd name="connsiteX4" fmla="*/ 1373640 w 1983504"/>
              <a:gd name="connsiteY4" fmla="*/ 71141 h 6858000"/>
              <a:gd name="connsiteX5" fmla="*/ 1319295 w 1983504"/>
              <a:gd name="connsiteY5" fmla="*/ 88927 h 6858000"/>
              <a:gd name="connsiteX6" fmla="*/ 1346468 w 1983504"/>
              <a:gd name="connsiteY6" fmla="*/ 163625 h 6858000"/>
              <a:gd name="connsiteX7" fmla="*/ 1464213 w 1983504"/>
              <a:gd name="connsiteY7" fmla="*/ 192082 h 6858000"/>
              <a:gd name="connsiteX8" fmla="*/ 1648381 w 1983504"/>
              <a:gd name="connsiteY8" fmla="*/ 373491 h 6858000"/>
              <a:gd name="connsiteX9" fmla="*/ 1370620 w 1983504"/>
              <a:gd name="connsiteY9" fmla="*/ 352148 h 6858000"/>
              <a:gd name="connsiteX10" fmla="*/ 1322314 w 1983504"/>
              <a:gd name="connsiteY10" fmla="*/ 394834 h 6858000"/>
              <a:gd name="connsiteX11" fmla="*/ 1304199 w 1983504"/>
              <a:gd name="connsiteY11" fmla="*/ 451747 h 6858000"/>
              <a:gd name="connsiteX12" fmla="*/ 1222682 w 1983504"/>
              <a:gd name="connsiteY12" fmla="*/ 359262 h 6858000"/>
              <a:gd name="connsiteX13" fmla="*/ 1153242 w 1983504"/>
              <a:gd name="connsiteY13" fmla="*/ 334364 h 6858000"/>
              <a:gd name="connsiteX14" fmla="*/ 1132108 w 1983504"/>
              <a:gd name="connsiteY14" fmla="*/ 416176 h 6858000"/>
              <a:gd name="connsiteX15" fmla="*/ 1195509 w 1983504"/>
              <a:gd name="connsiteY15" fmla="*/ 505101 h 6858000"/>
              <a:gd name="connsiteX16" fmla="*/ 1364582 w 1983504"/>
              <a:gd name="connsiteY16" fmla="*/ 558458 h 6858000"/>
              <a:gd name="connsiteX17" fmla="*/ 1183434 w 1983504"/>
              <a:gd name="connsiteY17" fmla="*/ 558458 h 6858000"/>
              <a:gd name="connsiteX18" fmla="*/ 975114 w 1983504"/>
              <a:gd name="connsiteY18" fmla="*/ 522887 h 6858000"/>
              <a:gd name="connsiteX19" fmla="*/ 754716 w 1983504"/>
              <a:gd name="connsiteY19" fmla="*/ 533558 h 6858000"/>
              <a:gd name="connsiteX20" fmla="*/ 546395 w 1983504"/>
              <a:gd name="connsiteY20" fmla="*/ 462417 h 6858000"/>
              <a:gd name="connsiteX21" fmla="*/ 335056 w 1983504"/>
              <a:gd name="connsiteY21" fmla="*/ 465975 h 6858000"/>
              <a:gd name="connsiteX22" fmla="*/ 1270988 w 1983504"/>
              <a:gd name="connsiteY22" fmla="*/ 910606 h 6858000"/>
              <a:gd name="connsiteX23" fmla="*/ 1225701 w 1983504"/>
              <a:gd name="connsiteY23" fmla="*/ 921277 h 6858000"/>
              <a:gd name="connsiteX24" fmla="*/ 1165318 w 1983504"/>
              <a:gd name="connsiteY24" fmla="*/ 949734 h 6858000"/>
              <a:gd name="connsiteX25" fmla="*/ 1210606 w 1983504"/>
              <a:gd name="connsiteY25" fmla="*/ 1006647 h 6858000"/>
              <a:gd name="connsiteX26" fmla="*/ 1455156 w 1983504"/>
              <a:gd name="connsiteY26" fmla="*/ 1113358 h 6858000"/>
              <a:gd name="connsiteX27" fmla="*/ 1515538 w 1983504"/>
              <a:gd name="connsiteY27" fmla="*/ 1220069 h 6858000"/>
              <a:gd name="connsiteX28" fmla="*/ 1440060 w 1983504"/>
              <a:gd name="connsiteY28" fmla="*/ 1209399 h 6858000"/>
              <a:gd name="connsiteX29" fmla="*/ 1373640 w 1983504"/>
              <a:gd name="connsiteY29" fmla="*/ 1230741 h 6858000"/>
              <a:gd name="connsiteX30" fmla="*/ 1400810 w 1983504"/>
              <a:gd name="connsiteY30" fmla="*/ 1365909 h 6858000"/>
              <a:gd name="connsiteX31" fmla="*/ 1748012 w 1983504"/>
              <a:gd name="connsiteY31" fmla="*/ 1540204 h 6858000"/>
              <a:gd name="connsiteX32" fmla="*/ 1778203 w 1983504"/>
              <a:gd name="connsiteY32" fmla="*/ 1597117 h 6858000"/>
              <a:gd name="connsiteX33" fmla="*/ 1735936 w 1983504"/>
              <a:gd name="connsiteY33" fmla="*/ 1636245 h 6858000"/>
              <a:gd name="connsiteX34" fmla="*/ 1624228 w 1983504"/>
              <a:gd name="connsiteY34" fmla="*/ 1657587 h 6858000"/>
              <a:gd name="connsiteX35" fmla="*/ 1781223 w 1983504"/>
              <a:gd name="connsiteY35" fmla="*/ 1849668 h 6858000"/>
              <a:gd name="connsiteX36" fmla="*/ 1838587 w 1983504"/>
              <a:gd name="connsiteY36" fmla="*/ 1903025 h 6858000"/>
              <a:gd name="connsiteX37" fmla="*/ 1938218 w 1983504"/>
              <a:gd name="connsiteY37" fmla="*/ 1984836 h 6858000"/>
              <a:gd name="connsiteX38" fmla="*/ 1938218 w 1983504"/>
              <a:gd name="connsiteY38" fmla="*/ 2013292 h 6858000"/>
              <a:gd name="connsiteX39" fmla="*/ 1805376 w 1983504"/>
              <a:gd name="connsiteY39" fmla="*/ 2102219 h 6858000"/>
              <a:gd name="connsiteX40" fmla="*/ 1563844 w 1983504"/>
              <a:gd name="connsiteY40" fmla="*/ 2077320 h 6858000"/>
              <a:gd name="connsiteX41" fmla="*/ 1920104 w 1983504"/>
              <a:gd name="connsiteY41" fmla="*/ 2208931 h 6858000"/>
              <a:gd name="connsiteX42" fmla="*/ 766792 w 1983504"/>
              <a:gd name="connsiteY42" fmla="*/ 1892353 h 6858000"/>
              <a:gd name="connsiteX43" fmla="*/ 839252 w 1983504"/>
              <a:gd name="connsiteY43" fmla="*/ 1974165 h 6858000"/>
              <a:gd name="connsiteX44" fmla="*/ 1243816 w 1983504"/>
              <a:gd name="connsiteY44" fmla="*/ 2191146 h 6858000"/>
              <a:gd name="connsiteX45" fmla="*/ 1358543 w 1983504"/>
              <a:gd name="connsiteY45" fmla="*/ 2326314 h 6858000"/>
              <a:gd name="connsiteX46" fmla="*/ 1479310 w 1983504"/>
              <a:gd name="connsiteY46" fmla="*/ 2401012 h 6858000"/>
              <a:gd name="connsiteX47" fmla="*/ 1648381 w 1983504"/>
              <a:gd name="connsiteY47" fmla="*/ 2401012 h 6858000"/>
              <a:gd name="connsiteX48" fmla="*/ 1769146 w 1983504"/>
              <a:gd name="connsiteY48" fmla="*/ 2518395 h 6858000"/>
              <a:gd name="connsiteX49" fmla="*/ 1645361 w 1983504"/>
              <a:gd name="connsiteY49" fmla="*/ 2543294 h 6858000"/>
              <a:gd name="connsiteX50" fmla="*/ 1500444 w 1983504"/>
              <a:gd name="connsiteY50" fmla="*/ 2525509 h 6858000"/>
              <a:gd name="connsiteX51" fmla="*/ 1337410 w 1983504"/>
              <a:gd name="connsiteY51" fmla="*/ 2564636 h 6858000"/>
              <a:gd name="connsiteX52" fmla="*/ 1186452 w 1983504"/>
              <a:gd name="connsiteY52" fmla="*/ 2532623 h 6858000"/>
              <a:gd name="connsiteX53" fmla="*/ 1005304 w 1983504"/>
              <a:gd name="connsiteY53" fmla="*/ 2553965 h 6858000"/>
              <a:gd name="connsiteX54" fmla="*/ 947940 w 1983504"/>
              <a:gd name="connsiteY54" fmla="*/ 2692689 h 6858000"/>
              <a:gd name="connsiteX55" fmla="*/ 929826 w 1983504"/>
              <a:gd name="connsiteY55" fmla="*/ 2703362 h 6858000"/>
              <a:gd name="connsiteX56" fmla="*/ 594701 w 1983504"/>
              <a:gd name="connsiteY56" fmla="*/ 2923898 h 6858000"/>
              <a:gd name="connsiteX57" fmla="*/ 501108 w 1983504"/>
              <a:gd name="connsiteY57" fmla="*/ 2941684 h 6858000"/>
              <a:gd name="connsiteX58" fmla="*/ 1053610 w 1983504"/>
              <a:gd name="connsiteY58" fmla="*/ 3329402 h 6858000"/>
              <a:gd name="connsiteX59" fmla="*/ 682256 w 1983504"/>
              <a:gd name="connsiteY59" fmla="*/ 3229805 h 6858000"/>
              <a:gd name="connsiteX60" fmla="*/ 630932 w 1983504"/>
              <a:gd name="connsiteY60" fmla="*/ 3393429 h 6858000"/>
              <a:gd name="connsiteX61" fmla="*/ 806041 w 1983504"/>
              <a:gd name="connsiteY61" fmla="*/ 3539269 h 6858000"/>
              <a:gd name="connsiteX62" fmla="*/ 869444 w 1983504"/>
              <a:gd name="connsiteY62" fmla="*/ 3827390 h 6858000"/>
              <a:gd name="connsiteX63" fmla="*/ 839252 w 1983504"/>
              <a:gd name="connsiteY63" fmla="*/ 4090612 h 6858000"/>
              <a:gd name="connsiteX64" fmla="*/ 763774 w 1983504"/>
              <a:gd name="connsiteY64" fmla="*/ 4172424 h 6858000"/>
              <a:gd name="connsiteX65" fmla="*/ 655085 w 1983504"/>
              <a:gd name="connsiteY65" fmla="*/ 4321821 h 6858000"/>
              <a:gd name="connsiteX66" fmla="*/ 588662 w 1983504"/>
              <a:gd name="connsiteY66" fmla="*/ 4414305 h 6858000"/>
              <a:gd name="connsiteX67" fmla="*/ 356189 w 1983504"/>
              <a:gd name="connsiteY67" fmla="*/ 4378734 h 6858000"/>
              <a:gd name="connsiteX68" fmla="*/ 667160 w 1983504"/>
              <a:gd name="connsiteY68" fmla="*/ 4613499 h 6858000"/>
              <a:gd name="connsiteX69" fmla="*/ 416573 w 1983504"/>
              <a:gd name="connsiteY69" fmla="*/ 4585042 h 6858000"/>
              <a:gd name="connsiteX70" fmla="*/ 335056 w 1983504"/>
              <a:gd name="connsiteY70" fmla="*/ 4602828 h 6858000"/>
              <a:gd name="connsiteX71" fmla="*/ 380342 w 1983504"/>
              <a:gd name="connsiteY71" fmla="*/ 4677526 h 6858000"/>
              <a:gd name="connsiteX72" fmla="*/ 564510 w 1983504"/>
              <a:gd name="connsiteY72" fmla="*/ 4805580 h 6858000"/>
              <a:gd name="connsiteX73" fmla="*/ 944922 w 1983504"/>
              <a:gd name="connsiteY73" fmla="*/ 5154171 h 6858000"/>
              <a:gd name="connsiteX74" fmla="*/ 576586 w 1983504"/>
              <a:gd name="connsiteY74" fmla="*/ 4994104 h 6858000"/>
              <a:gd name="connsiteX75" fmla="*/ 963036 w 1983504"/>
              <a:gd name="connsiteY75" fmla="*/ 5353367 h 6858000"/>
              <a:gd name="connsiteX76" fmla="*/ 1047572 w 1983504"/>
              <a:gd name="connsiteY76" fmla="*/ 5474306 h 6858000"/>
              <a:gd name="connsiteX77" fmla="*/ 1222682 w 1983504"/>
              <a:gd name="connsiteY77" fmla="*/ 5769542 h 6858000"/>
              <a:gd name="connsiteX78" fmla="*/ 1213626 w 1983504"/>
              <a:gd name="connsiteY78" fmla="*/ 5801555 h 6858000"/>
              <a:gd name="connsiteX79" fmla="*/ 1014361 w 1983504"/>
              <a:gd name="connsiteY79" fmla="*/ 5755314 h 6858000"/>
              <a:gd name="connsiteX80" fmla="*/ 1274008 w 1983504"/>
              <a:gd name="connsiteY80" fmla="*/ 6004307 h 6858000"/>
              <a:gd name="connsiteX81" fmla="*/ 1542711 w 1983504"/>
              <a:gd name="connsiteY81" fmla="*/ 6196388 h 6858000"/>
              <a:gd name="connsiteX82" fmla="*/ 1352504 w 1983504"/>
              <a:gd name="connsiteY82" fmla="*/ 6167932 h 6858000"/>
              <a:gd name="connsiteX83" fmla="*/ 1089840 w 1983504"/>
              <a:gd name="connsiteY83" fmla="*/ 6057663 h 6858000"/>
              <a:gd name="connsiteX84" fmla="*/ 999266 w 1983504"/>
              <a:gd name="connsiteY84" fmla="*/ 6100347 h 6858000"/>
              <a:gd name="connsiteX85" fmla="*/ 1246836 w 1983504"/>
              <a:gd name="connsiteY85" fmla="*/ 6281757 h 6858000"/>
              <a:gd name="connsiteX86" fmla="*/ 1388735 w 1983504"/>
              <a:gd name="connsiteY86" fmla="*/ 6367127 h 6858000"/>
              <a:gd name="connsiteX87" fmla="*/ 1446099 w 1983504"/>
              <a:gd name="connsiteY87" fmla="*/ 6431153 h 6858000"/>
              <a:gd name="connsiteX88" fmla="*/ 1609132 w 1983504"/>
              <a:gd name="connsiteY88" fmla="*/ 6658805 h 6858000"/>
              <a:gd name="connsiteX89" fmla="*/ 1983504 w 1983504"/>
              <a:gd name="connsiteY89" fmla="*/ 6858000 h 6858000"/>
              <a:gd name="connsiteX90" fmla="*/ 0 w 1983504"/>
              <a:gd name="connsiteY90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</a:cxnLst>
            <a:rect l="l" t="t" r="r" b="b"/>
            <a:pathLst>
              <a:path w="1983504" h="6858000">
                <a:moveTo>
                  <a:pt x="0" y="0"/>
                </a:moveTo>
                <a:lnTo>
                  <a:pt x="1376658" y="0"/>
                </a:lnTo>
                <a:cubicBezTo>
                  <a:pt x="1482328" y="35571"/>
                  <a:pt x="1584980" y="78255"/>
                  <a:pt x="1690650" y="110269"/>
                </a:cubicBezTo>
                <a:cubicBezTo>
                  <a:pt x="1675553" y="145839"/>
                  <a:pt x="1660458" y="138725"/>
                  <a:pt x="1645361" y="135168"/>
                </a:cubicBezTo>
                <a:cubicBezTo>
                  <a:pt x="1554788" y="120941"/>
                  <a:pt x="1461194" y="110269"/>
                  <a:pt x="1373640" y="71141"/>
                </a:cubicBezTo>
                <a:cubicBezTo>
                  <a:pt x="1352504" y="64027"/>
                  <a:pt x="1328352" y="64027"/>
                  <a:pt x="1319295" y="88927"/>
                </a:cubicBezTo>
                <a:cubicBezTo>
                  <a:pt x="1304199" y="124497"/>
                  <a:pt x="1325332" y="145839"/>
                  <a:pt x="1346468" y="163625"/>
                </a:cubicBezTo>
                <a:cubicBezTo>
                  <a:pt x="1382696" y="195638"/>
                  <a:pt x="1424964" y="188525"/>
                  <a:pt x="1464213" y="192082"/>
                </a:cubicBezTo>
                <a:cubicBezTo>
                  <a:pt x="1572902" y="209867"/>
                  <a:pt x="1624228" y="259665"/>
                  <a:pt x="1648381" y="373491"/>
                </a:cubicBezTo>
                <a:cubicBezTo>
                  <a:pt x="1554788" y="327250"/>
                  <a:pt x="1461194" y="384162"/>
                  <a:pt x="1370620" y="352148"/>
                </a:cubicBezTo>
                <a:cubicBezTo>
                  <a:pt x="1346468" y="345034"/>
                  <a:pt x="1310237" y="355706"/>
                  <a:pt x="1322314" y="394834"/>
                </a:cubicBezTo>
                <a:cubicBezTo>
                  <a:pt x="1334390" y="430405"/>
                  <a:pt x="1373640" y="458860"/>
                  <a:pt x="1304199" y="451747"/>
                </a:cubicBezTo>
                <a:cubicBezTo>
                  <a:pt x="1252873" y="448189"/>
                  <a:pt x="1237778" y="405504"/>
                  <a:pt x="1222682" y="359262"/>
                </a:cubicBezTo>
                <a:cubicBezTo>
                  <a:pt x="1210606" y="334364"/>
                  <a:pt x="1177395" y="320135"/>
                  <a:pt x="1153242" y="334364"/>
                </a:cubicBezTo>
                <a:cubicBezTo>
                  <a:pt x="1123051" y="348592"/>
                  <a:pt x="1132108" y="387720"/>
                  <a:pt x="1132108" y="416176"/>
                </a:cubicBezTo>
                <a:cubicBezTo>
                  <a:pt x="1129088" y="469532"/>
                  <a:pt x="1153242" y="494431"/>
                  <a:pt x="1195509" y="505101"/>
                </a:cubicBezTo>
                <a:cubicBezTo>
                  <a:pt x="1246836" y="519330"/>
                  <a:pt x="1298160" y="537116"/>
                  <a:pt x="1364582" y="558458"/>
                </a:cubicBezTo>
                <a:cubicBezTo>
                  <a:pt x="1292122" y="594028"/>
                  <a:pt x="1237778" y="586915"/>
                  <a:pt x="1183434" y="558458"/>
                </a:cubicBezTo>
                <a:cubicBezTo>
                  <a:pt x="1117012" y="526444"/>
                  <a:pt x="1029458" y="483759"/>
                  <a:pt x="975114" y="522887"/>
                </a:cubicBezTo>
                <a:cubicBezTo>
                  <a:pt x="893597" y="579800"/>
                  <a:pt x="827176" y="544229"/>
                  <a:pt x="754716" y="533558"/>
                </a:cubicBezTo>
                <a:cubicBezTo>
                  <a:pt x="603758" y="512216"/>
                  <a:pt x="697352" y="480203"/>
                  <a:pt x="546395" y="462417"/>
                </a:cubicBezTo>
                <a:cubicBezTo>
                  <a:pt x="486012" y="455303"/>
                  <a:pt x="422610" y="426847"/>
                  <a:pt x="335056" y="465975"/>
                </a:cubicBezTo>
                <a:cubicBezTo>
                  <a:pt x="730563" y="672284"/>
                  <a:pt x="917750" y="658055"/>
                  <a:pt x="1270988" y="910606"/>
                </a:cubicBezTo>
                <a:cubicBezTo>
                  <a:pt x="1255893" y="935506"/>
                  <a:pt x="1240798" y="924835"/>
                  <a:pt x="1225701" y="921277"/>
                </a:cubicBezTo>
                <a:cubicBezTo>
                  <a:pt x="1201548" y="917720"/>
                  <a:pt x="1171356" y="903491"/>
                  <a:pt x="1165318" y="949734"/>
                </a:cubicBezTo>
                <a:cubicBezTo>
                  <a:pt x="1162298" y="985305"/>
                  <a:pt x="1180415" y="1003089"/>
                  <a:pt x="1210606" y="1006647"/>
                </a:cubicBezTo>
                <a:cubicBezTo>
                  <a:pt x="1298160" y="1020875"/>
                  <a:pt x="1376658" y="1070674"/>
                  <a:pt x="1455156" y="1113358"/>
                </a:cubicBezTo>
                <a:cubicBezTo>
                  <a:pt x="1491385" y="1131144"/>
                  <a:pt x="1530634" y="1156043"/>
                  <a:pt x="1515538" y="1220069"/>
                </a:cubicBezTo>
                <a:cubicBezTo>
                  <a:pt x="1485348" y="1237855"/>
                  <a:pt x="1464213" y="1212955"/>
                  <a:pt x="1440060" y="1209399"/>
                </a:cubicBezTo>
                <a:cubicBezTo>
                  <a:pt x="1415907" y="1205842"/>
                  <a:pt x="1358543" y="1220069"/>
                  <a:pt x="1373640" y="1230741"/>
                </a:cubicBezTo>
                <a:cubicBezTo>
                  <a:pt x="1443080" y="1269868"/>
                  <a:pt x="1316276" y="1365909"/>
                  <a:pt x="1400810" y="1365909"/>
                </a:cubicBezTo>
                <a:cubicBezTo>
                  <a:pt x="1539691" y="1365909"/>
                  <a:pt x="1615170" y="1536647"/>
                  <a:pt x="1748012" y="1540204"/>
                </a:cubicBezTo>
                <a:cubicBezTo>
                  <a:pt x="1769146" y="1540204"/>
                  <a:pt x="1778203" y="1572219"/>
                  <a:pt x="1778203" y="1597117"/>
                </a:cubicBezTo>
                <a:cubicBezTo>
                  <a:pt x="1778203" y="1629132"/>
                  <a:pt x="1757070" y="1632688"/>
                  <a:pt x="1735936" y="1636245"/>
                </a:cubicBezTo>
                <a:cubicBezTo>
                  <a:pt x="1702725" y="1639802"/>
                  <a:pt x="1666496" y="1597117"/>
                  <a:pt x="1624228" y="1657587"/>
                </a:cubicBezTo>
                <a:cubicBezTo>
                  <a:pt x="1702725" y="1693158"/>
                  <a:pt x="1784242" y="1728729"/>
                  <a:pt x="1781223" y="1849668"/>
                </a:cubicBezTo>
                <a:cubicBezTo>
                  <a:pt x="1781223" y="1881683"/>
                  <a:pt x="1814434" y="1895910"/>
                  <a:pt x="1838587" y="1903025"/>
                </a:cubicBezTo>
                <a:cubicBezTo>
                  <a:pt x="1880854" y="1917252"/>
                  <a:pt x="1914065" y="1938595"/>
                  <a:pt x="1938218" y="1984836"/>
                </a:cubicBezTo>
                <a:cubicBezTo>
                  <a:pt x="1938218" y="1995507"/>
                  <a:pt x="1938218" y="2002622"/>
                  <a:pt x="1938218" y="2013292"/>
                </a:cubicBezTo>
                <a:cubicBezTo>
                  <a:pt x="1932180" y="2123562"/>
                  <a:pt x="1871798" y="2120004"/>
                  <a:pt x="1805376" y="2102219"/>
                </a:cubicBezTo>
                <a:cubicBezTo>
                  <a:pt x="1726878" y="2080877"/>
                  <a:pt x="1648381" y="2038192"/>
                  <a:pt x="1563844" y="2077320"/>
                </a:cubicBezTo>
                <a:cubicBezTo>
                  <a:pt x="1681592" y="2130676"/>
                  <a:pt x="1811414" y="2134233"/>
                  <a:pt x="1920104" y="2208931"/>
                </a:cubicBezTo>
                <a:cubicBezTo>
                  <a:pt x="1515538" y="2223159"/>
                  <a:pt x="1159280" y="1984836"/>
                  <a:pt x="766792" y="1892353"/>
                </a:cubicBezTo>
                <a:cubicBezTo>
                  <a:pt x="778869" y="1952823"/>
                  <a:pt x="812080" y="1967051"/>
                  <a:pt x="839252" y="1974165"/>
                </a:cubicBezTo>
                <a:cubicBezTo>
                  <a:pt x="984170" y="2020407"/>
                  <a:pt x="1110974" y="2112891"/>
                  <a:pt x="1243816" y="2191146"/>
                </a:cubicBezTo>
                <a:cubicBezTo>
                  <a:pt x="1298160" y="2223159"/>
                  <a:pt x="1337410" y="2258731"/>
                  <a:pt x="1358543" y="2326314"/>
                </a:cubicBezTo>
                <a:cubicBezTo>
                  <a:pt x="1376658" y="2390340"/>
                  <a:pt x="1412888" y="2418796"/>
                  <a:pt x="1479310" y="2401012"/>
                </a:cubicBezTo>
                <a:cubicBezTo>
                  <a:pt x="1533654" y="2386784"/>
                  <a:pt x="1591018" y="2393898"/>
                  <a:pt x="1648381" y="2401012"/>
                </a:cubicBezTo>
                <a:cubicBezTo>
                  <a:pt x="1711782" y="2408126"/>
                  <a:pt x="1784242" y="2479267"/>
                  <a:pt x="1769146" y="2518395"/>
                </a:cubicBezTo>
                <a:cubicBezTo>
                  <a:pt x="1738956" y="2582422"/>
                  <a:pt x="1687630" y="2550408"/>
                  <a:pt x="1645361" y="2543294"/>
                </a:cubicBezTo>
                <a:cubicBezTo>
                  <a:pt x="1594036" y="2536181"/>
                  <a:pt x="1500444" y="2518395"/>
                  <a:pt x="1500444" y="2525509"/>
                </a:cubicBezTo>
                <a:cubicBezTo>
                  <a:pt x="1467232" y="2685576"/>
                  <a:pt x="1391754" y="2564636"/>
                  <a:pt x="1337410" y="2564636"/>
                </a:cubicBezTo>
                <a:cubicBezTo>
                  <a:pt x="1286084" y="2564636"/>
                  <a:pt x="1234759" y="2546851"/>
                  <a:pt x="1186452" y="2532623"/>
                </a:cubicBezTo>
                <a:cubicBezTo>
                  <a:pt x="1123051" y="2514837"/>
                  <a:pt x="1065688" y="2546851"/>
                  <a:pt x="1005304" y="2553965"/>
                </a:cubicBezTo>
                <a:cubicBezTo>
                  <a:pt x="950960" y="2561080"/>
                  <a:pt x="981150" y="2653563"/>
                  <a:pt x="947940" y="2692689"/>
                </a:cubicBezTo>
                <a:cubicBezTo>
                  <a:pt x="941903" y="2703362"/>
                  <a:pt x="935864" y="2703362"/>
                  <a:pt x="929826" y="2703362"/>
                </a:cubicBezTo>
                <a:cubicBezTo>
                  <a:pt x="911711" y="2980812"/>
                  <a:pt x="594701" y="2913227"/>
                  <a:pt x="594701" y="2923898"/>
                </a:cubicBezTo>
                <a:cubicBezTo>
                  <a:pt x="567529" y="2941684"/>
                  <a:pt x="534318" y="2899000"/>
                  <a:pt x="501108" y="2941684"/>
                </a:cubicBezTo>
                <a:cubicBezTo>
                  <a:pt x="643007" y="3137322"/>
                  <a:pt x="860386" y="3183563"/>
                  <a:pt x="1053610" y="3329402"/>
                </a:cubicBezTo>
                <a:cubicBezTo>
                  <a:pt x="893597" y="3379202"/>
                  <a:pt x="800002" y="3208463"/>
                  <a:pt x="682256" y="3229805"/>
                </a:cubicBezTo>
                <a:cubicBezTo>
                  <a:pt x="624893" y="3283162"/>
                  <a:pt x="796984" y="3368530"/>
                  <a:pt x="630932" y="3393429"/>
                </a:cubicBezTo>
                <a:cubicBezTo>
                  <a:pt x="703390" y="3439672"/>
                  <a:pt x="754716" y="3485914"/>
                  <a:pt x="806041" y="3539269"/>
                </a:cubicBezTo>
                <a:cubicBezTo>
                  <a:pt x="893597" y="3635309"/>
                  <a:pt x="911711" y="3699337"/>
                  <a:pt x="869444" y="3827390"/>
                </a:cubicBezTo>
                <a:cubicBezTo>
                  <a:pt x="842270" y="3912759"/>
                  <a:pt x="803022" y="3991015"/>
                  <a:pt x="839252" y="4090612"/>
                </a:cubicBezTo>
                <a:cubicBezTo>
                  <a:pt x="863405" y="4158196"/>
                  <a:pt x="854347" y="4204438"/>
                  <a:pt x="763774" y="4172424"/>
                </a:cubicBezTo>
                <a:cubicBezTo>
                  <a:pt x="667160" y="4140411"/>
                  <a:pt x="630932" y="4200882"/>
                  <a:pt x="655085" y="4321821"/>
                </a:cubicBezTo>
                <a:cubicBezTo>
                  <a:pt x="670179" y="4400076"/>
                  <a:pt x="655085" y="4424975"/>
                  <a:pt x="588662" y="4414305"/>
                </a:cubicBezTo>
                <a:cubicBezTo>
                  <a:pt x="516204" y="4403633"/>
                  <a:pt x="446764" y="4353835"/>
                  <a:pt x="356189" y="4378734"/>
                </a:cubicBezTo>
                <a:cubicBezTo>
                  <a:pt x="428648" y="4521016"/>
                  <a:pt x="582626" y="4478331"/>
                  <a:pt x="667160" y="4613499"/>
                </a:cubicBezTo>
                <a:cubicBezTo>
                  <a:pt x="567529" y="4613499"/>
                  <a:pt x="489031" y="4613499"/>
                  <a:pt x="416573" y="4585042"/>
                </a:cubicBezTo>
                <a:cubicBezTo>
                  <a:pt x="386381" y="4574373"/>
                  <a:pt x="353170" y="4560144"/>
                  <a:pt x="335056" y="4602828"/>
                </a:cubicBezTo>
                <a:cubicBezTo>
                  <a:pt x="313920" y="4652628"/>
                  <a:pt x="356189" y="4670412"/>
                  <a:pt x="380342" y="4677526"/>
                </a:cubicBezTo>
                <a:cubicBezTo>
                  <a:pt x="449784" y="4702425"/>
                  <a:pt x="504126" y="4759339"/>
                  <a:pt x="564510" y="4805580"/>
                </a:cubicBezTo>
                <a:cubicBezTo>
                  <a:pt x="694332" y="4905177"/>
                  <a:pt x="836233" y="4990547"/>
                  <a:pt x="944922" y="5154171"/>
                </a:cubicBezTo>
                <a:cubicBezTo>
                  <a:pt x="809060" y="5111487"/>
                  <a:pt x="706410" y="5011889"/>
                  <a:pt x="576586" y="4994104"/>
                </a:cubicBezTo>
                <a:cubicBezTo>
                  <a:pt x="688296" y="5143500"/>
                  <a:pt x="830194" y="5243097"/>
                  <a:pt x="963036" y="5353367"/>
                </a:cubicBezTo>
                <a:cubicBezTo>
                  <a:pt x="1002286" y="5385379"/>
                  <a:pt x="1041534" y="5406721"/>
                  <a:pt x="1047572" y="5474306"/>
                </a:cubicBezTo>
                <a:cubicBezTo>
                  <a:pt x="1065688" y="5605917"/>
                  <a:pt x="1113992" y="5712629"/>
                  <a:pt x="1222682" y="5769542"/>
                </a:cubicBezTo>
                <a:cubicBezTo>
                  <a:pt x="1222682" y="5769542"/>
                  <a:pt x="1216644" y="5790884"/>
                  <a:pt x="1213626" y="5801555"/>
                </a:cubicBezTo>
                <a:cubicBezTo>
                  <a:pt x="1147203" y="5805112"/>
                  <a:pt x="1095878" y="5726858"/>
                  <a:pt x="1014361" y="5755314"/>
                </a:cubicBezTo>
                <a:cubicBezTo>
                  <a:pt x="1095878" y="5862025"/>
                  <a:pt x="1162298" y="5954508"/>
                  <a:pt x="1274008" y="6004307"/>
                </a:cubicBezTo>
                <a:cubicBezTo>
                  <a:pt x="1364582" y="6043434"/>
                  <a:pt x="1476290" y="6068335"/>
                  <a:pt x="1542711" y="6196388"/>
                </a:cubicBezTo>
                <a:cubicBezTo>
                  <a:pt x="1467232" y="6221287"/>
                  <a:pt x="1409868" y="6189274"/>
                  <a:pt x="1352504" y="6167932"/>
                </a:cubicBezTo>
                <a:cubicBezTo>
                  <a:pt x="1264950" y="6132361"/>
                  <a:pt x="1177395" y="6093234"/>
                  <a:pt x="1089840" y="6057663"/>
                </a:cubicBezTo>
                <a:cubicBezTo>
                  <a:pt x="1056628" y="6043434"/>
                  <a:pt x="1020400" y="6036320"/>
                  <a:pt x="999266" y="6100347"/>
                </a:cubicBezTo>
                <a:cubicBezTo>
                  <a:pt x="1110974" y="6114575"/>
                  <a:pt x="1177395" y="6199945"/>
                  <a:pt x="1246836" y="6281757"/>
                </a:cubicBezTo>
                <a:cubicBezTo>
                  <a:pt x="1286084" y="6327999"/>
                  <a:pt x="1319295" y="6388469"/>
                  <a:pt x="1388735" y="6367127"/>
                </a:cubicBezTo>
                <a:cubicBezTo>
                  <a:pt x="1424964" y="6356456"/>
                  <a:pt x="1449118" y="6388469"/>
                  <a:pt x="1446099" y="6431153"/>
                </a:cubicBezTo>
                <a:cubicBezTo>
                  <a:pt x="1431002" y="6580550"/>
                  <a:pt x="1518558" y="6630349"/>
                  <a:pt x="1609132" y="6658805"/>
                </a:cubicBezTo>
                <a:cubicBezTo>
                  <a:pt x="1741974" y="6701489"/>
                  <a:pt x="1859720" y="6786859"/>
                  <a:pt x="1983504" y="6858000"/>
                </a:cubicBezTo>
                <a:lnTo>
                  <a:pt x="0" y="6858000"/>
                </a:lnTo>
                <a:close/>
              </a:path>
            </a:pathLst>
          </a:custGeom>
          <a:solidFill>
            <a:schemeClr val="bg2">
              <a:alpha val="50000"/>
            </a:schemeClr>
          </a:solidFill>
          <a:ln w="32707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11" name="Obrázek 10">
            <a:extLst>
              <a:ext uri="{FF2B5EF4-FFF2-40B4-BE49-F238E27FC236}">
                <a16:creationId xmlns:a16="http://schemas.microsoft.com/office/drawing/2014/main" id="{519E01CA-D025-4982-9089-22DCD083F206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406551" y="643467"/>
            <a:ext cx="7378897" cy="5571066"/>
          </a:xfrm>
          <a:prstGeom prst="rect">
            <a:avLst/>
          </a:prstGeom>
          <a:noFill/>
        </p:spPr>
      </p:pic>
      <p:pic>
        <p:nvPicPr>
          <p:cNvPr id="6" name="Obrázek 5" descr="Obsah obrázku text, vektorová grafika&#10;&#10;Popis byl vytvořen automaticky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104" y="5543428"/>
            <a:ext cx="707051" cy="9036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3885572"/>
      </p:ext>
    </p:extLst>
  </p:cSld>
  <p:clrMapOvr>
    <a:masterClrMapping/>
  </p:clrMapOvr>
  <p:transition spd="slow">
    <p:push dir="u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>
          <a:xfrm>
            <a:off x="838200" y="2365375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s-ES" sz="5400" b="1" dirty="0">
                <a:solidFill>
                  <a:srgbClr val="0054A6"/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OD EX POST K EX ANTE</a:t>
            </a:r>
            <a:endParaRPr lang="cs-CZ" sz="5400" b="1" dirty="0">
              <a:solidFill>
                <a:srgbClr val="0054A6"/>
              </a:solidFill>
            </a:endParaRPr>
          </a:p>
        </p:txBody>
      </p:sp>
      <p:pic>
        <p:nvPicPr>
          <p:cNvPr id="6" name="Obrázek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104" y="5543428"/>
            <a:ext cx="707051" cy="9036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513444"/>
      </p:ext>
    </p:extLst>
  </p:cSld>
  <p:clrMapOvr>
    <a:masterClrMapping/>
  </p:clrMapOvr>
  <p:transition spd="slow">
    <p:push dir="u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ástupný symbol pro obsah 4"/>
          <p:cNvSpPr>
            <a:spLocks noGrp="1"/>
          </p:cNvSpPr>
          <p:nvPr>
            <p:ph idx="1"/>
          </p:nvPr>
        </p:nvSpPr>
        <p:spPr>
          <a:xfrm>
            <a:off x="838200" y="962526"/>
            <a:ext cx="10515600" cy="4469767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cs-CZ" sz="2400" dirty="0">
                <a:solidFill>
                  <a:srgbClr val="0054A6"/>
                </a:solidFill>
                <a:latin typeface="Cy"/>
                <a:ea typeface="Open Sans Light" panose="020B0306030504020204" pitchFamily="34" charset="0"/>
                <a:cs typeface="Open Sans Light" panose="020B0306030504020204" pitchFamily="34" charset="0"/>
              </a:rPr>
              <a:t>PRESENT</a:t>
            </a:r>
          </a:p>
          <a:p>
            <a:r>
              <a:rPr lang="cs-CZ" sz="24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en-US" sz="24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The data are primarily from entered public procurement</a:t>
            </a:r>
          </a:p>
          <a:p>
            <a:pPr marL="342900" indent="-342900"/>
            <a:r>
              <a:rPr lang="en-US" sz="24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They do not help the contracting authority before the start of the public procurement</a:t>
            </a:r>
          </a:p>
          <a:p>
            <a:pPr marL="342900" indent="-342900"/>
            <a:r>
              <a:rPr lang="en-US" sz="24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Outputs are not targeted</a:t>
            </a:r>
            <a:endParaRPr lang="cs-CZ" sz="2400" dirty="0"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pPr marL="342900" indent="-342900"/>
            <a:r>
              <a:rPr lang="cs-CZ" sz="2400" dirty="0">
                <a:solidFill>
                  <a:srgbClr val="0054A6"/>
                </a:solidFill>
                <a:latin typeface="Cy"/>
                <a:ea typeface="Open Sans SemiBold" panose="020B0706030804020204" pitchFamily="34" charset="0"/>
                <a:cs typeface="Open Sans SemiBold" panose="020B0706030804020204" pitchFamily="34" charset="0"/>
              </a:rPr>
              <a:t> </a:t>
            </a:r>
          </a:p>
          <a:p>
            <a:pPr marL="0" indent="0">
              <a:buNone/>
            </a:pPr>
            <a:r>
              <a:rPr lang="cs-CZ" sz="2400" dirty="0">
                <a:solidFill>
                  <a:srgbClr val="0054A6"/>
                </a:solidFill>
                <a:latin typeface="Cy"/>
                <a:ea typeface="Open Sans Light" panose="020B0306030504020204" pitchFamily="34" charset="0"/>
                <a:cs typeface="Open Sans Light" panose="020B0306030504020204" pitchFamily="34" charset="0"/>
              </a:rPr>
              <a:t>FUTURE</a:t>
            </a:r>
          </a:p>
          <a:p>
            <a:r>
              <a:rPr lang="en-US" sz="24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Trending lineups</a:t>
            </a:r>
          </a:p>
          <a:p>
            <a:r>
              <a:rPr lang="en-US" sz="24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Support of the contracting authority in the planning of public procurement</a:t>
            </a:r>
          </a:p>
          <a:p>
            <a:r>
              <a:rPr lang="en-US" sz="24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Targeting the report to users – contracting authority, supplier, control authorities, etc.</a:t>
            </a:r>
            <a:endParaRPr lang="cs-CZ" sz="2400" dirty="0"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pic>
        <p:nvPicPr>
          <p:cNvPr id="6" name="Obrázek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104" y="5543428"/>
            <a:ext cx="707051" cy="9036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3648884"/>
      </p:ext>
    </p:extLst>
  </p:cSld>
  <p:clrMapOvr>
    <a:masterClrMapping/>
  </p:clrMapOvr>
  <p:transition spd="slow">
    <p:push dir="u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3600" dirty="0">
                <a:solidFill>
                  <a:srgbClr val="0054A6"/>
                </a:solidFill>
                <a:latin typeface="Cy"/>
                <a:ea typeface="Open Sans Light" panose="020B0306030504020204" pitchFamily="34" charset="0"/>
                <a:cs typeface="Open Sans Light" panose="020B0306030504020204" pitchFamily="34" charset="0"/>
              </a:rPr>
              <a:t>CONTRACTING AUTHORITY</a:t>
            </a:r>
            <a:endParaRPr lang="cs-CZ" sz="3600" dirty="0">
              <a:solidFill>
                <a:srgbClr val="0054A6"/>
              </a:solidFill>
              <a:latin typeface="Cy"/>
            </a:endParaRPr>
          </a:p>
        </p:txBody>
      </p:sp>
      <p:sp>
        <p:nvSpPr>
          <p:cNvPr id="5" name="Zástupný symbol pro obsah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indent="-342900">
              <a:spcAft>
                <a:spcPts val="1200"/>
              </a:spcAft>
            </a:pPr>
            <a:r>
              <a:rPr lang="en-US" sz="32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Subject vs Eligibility</a:t>
            </a:r>
          </a:p>
          <a:p>
            <a:pPr marL="342900" indent="-342900">
              <a:spcAft>
                <a:spcPts val="1200"/>
              </a:spcAft>
            </a:pPr>
            <a:r>
              <a:rPr lang="en-US" sz="32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Expected Value vs Subject</a:t>
            </a:r>
          </a:p>
          <a:p>
            <a:pPr marL="342900" indent="-342900">
              <a:spcAft>
                <a:spcPts val="1200"/>
              </a:spcAft>
            </a:pPr>
            <a:r>
              <a:rPr lang="en-US" sz="32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Evaluation criteria vs Subject</a:t>
            </a:r>
          </a:p>
          <a:p>
            <a:pPr marL="342900" indent="-342900">
              <a:spcAft>
                <a:spcPts val="1200"/>
              </a:spcAft>
            </a:pPr>
            <a:r>
              <a:rPr lang="en-US" sz="32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Determining the convenient contractual relationship</a:t>
            </a:r>
            <a:endParaRPr lang="cs-CZ" sz="3200" dirty="0"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pPr marL="342900" indent="-342900">
              <a:spcAft>
                <a:spcPts val="1200"/>
              </a:spcAft>
            </a:pPr>
            <a:endParaRPr lang="cs-CZ" sz="3200" dirty="0"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pPr marL="342900" indent="-342900">
              <a:spcAft>
                <a:spcPts val="1200"/>
              </a:spcAft>
            </a:pPr>
            <a:endParaRPr lang="cs-CZ" sz="3200" dirty="0"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pPr marL="342900" indent="-342900">
              <a:spcAft>
                <a:spcPts val="1200"/>
              </a:spcAft>
            </a:pPr>
            <a:endParaRPr lang="cs-CZ" sz="3200" dirty="0"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endParaRPr lang="cs-CZ" dirty="0"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pic>
        <p:nvPicPr>
          <p:cNvPr id="6" name="Obrázek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104" y="5543428"/>
            <a:ext cx="707051" cy="9036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2688901"/>
      </p:ext>
    </p:extLst>
  </p:cSld>
  <p:clrMapOvr>
    <a:masterClrMapping/>
  </p:clrMapOvr>
  <p:transition spd="slow">
    <p:push dir="u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br>
              <a:rPr lang="fr-FR" sz="3600" dirty="0">
                <a:solidFill>
                  <a:srgbClr val="0054A6"/>
                </a:solidFill>
                <a:latin typeface="Cy"/>
                <a:ea typeface="Open Sans Light" panose="020B0306030504020204" pitchFamily="34" charset="0"/>
                <a:cs typeface="Open Sans Light" panose="020B0306030504020204" pitchFamily="34" charset="0"/>
              </a:rPr>
            </a:br>
            <a:r>
              <a:rPr lang="fr-FR" sz="3600" dirty="0">
                <a:solidFill>
                  <a:srgbClr val="0054A6"/>
                </a:solidFill>
                <a:latin typeface="Cy"/>
                <a:ea typeface="Open Sans Light" panose="020B0306030504020204" pitchFamily="34" charset="0"/>
                <a:cs typeface="Open Sans Light" panose="020B0306030504020204" pitchFamily="34" charset="0"/>
              </a:rPr>
              <a:t>SUPPLIER</a:t>
            </a:r>
            <a:endParaRPr lang="cs-CZ" sz="3600" dirty="0">
              <a:solidFill>
                <a:srgbClr val="0054A6"/>
              </a:solidFill>
              <a:latin typeface="Cy"/>
            </a:endParaRPr>
          </a:p>
        </p:txBody>
      </p:sp>
      <p:sp>
        <p:nvSpPr>
          <p:cNvPr id="5" name="Zástupný symbol pro obsah 4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342900" indent="-342900">
              <a:spcAft>
                <a:spcPts val="1200"/>
              </a:spcAft>
            </a:pPr>
            <a:r>
              <a:rPr lang="en-US" sz="32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Subjects of public </a:t>
            </a:r>
            <a:r>
              <a:rPr lang="cs-CZ" sz="3200" dirty="0" err="1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procurement</a:t>
            </a:r>
            <a:r>
              <a:rPr lang="en-US" sz="32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of the given contracting authority</a:t>
            </a:r>
            <a:endParaRPr lang="cs-CZ" sz="3200" dirty="0"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pPr marL="342900" indent="-342900">
              <a:spcAft>
                <a:spcPts val="1200"/>
              </a:spcAft>
            </a:pPr>
            <a:r>
              <a:rPr lang="en-US" sz="32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Estimation of the probability of conclusion of the contract</a:t>
            </a:r>
          </a:p>
          <a:p>
            <a:pPr marL="342900" indent="-342900">
              <a:spcAft>
                <a:spcPts val="1200"/>
              </a:spcAft>
            </a:pPr>
            <a:r>
              <a:rPr lang="en-US" sz="32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Competition on the supplier side</a:t>
            </a:r>
            <a:r>
              <a:rPr lang="cs-CZ" sz="32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</a:p>
          <a:p>
            <a:pPr marL="342900" indent="-342900">
              <a:spcAft>
                <a:spcPts val="1200"/>
              </a:spcAft>
            </a:pPr>
            <a:r>
              <a:rPr lang="en-US" sz="32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Information about changes to the commitment at the given contracting authority</a:t>
            </a:r>
          </a:p>
          <a:p>
            <a:pPr marL="342900" indent="-342900">
              <a:spcAft>
                <a:spcPts val="1200"/>
              </a:spcAft>
            </a:pPr>
            <a:r>
              <a:rPr lang="en-US" sz="32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Proportion of canceled public contracts</a:t>
            </a:r>
          </a:p>
          <a:p>
            <a:pPr marL="0" indent="0">
              <a:spcAft>
                <a:spcPts val="1200"/>
              </a:spcAft>
              <a:buNone/>
            </a:pPr>
            <a:r>
              <a:rPr lang="cs-CZ" sz="32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(</a:t>
            </a:r>
            <a:r>
              <a:rPr lang="en-US" sz="32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Office for </a:t>
            </a:r>
            <a:r>
              <a:rPr lang="cs-CZ" sz="3200" dirty="0" err="1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the</a:t>
            </a:r>
            <a:r>
              <a:rPr lang="cs-CZ" sz="320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en-US" sz="320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Protection </a:t>
            </a:r>
            <a:r>
              <a:rPr lang="en-US" sz="32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of Competition</a:t>
            </a:r>
            <a:r>
              <a:rPr lang="cs-CZ" sz="32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)</a:t>
            </a:r>
          </a:p>
          <a:p>
            <a:endParaRPr lang="cs-CZ" dirty="0"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pic>
        <p:nvPicPr>
          <p:cNvPr id="6" name="Obrázek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104" y="5543428"/>
            <a:ext cx="707051" cy="9036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9732554"/>
      </p:ext>
    </p:extLst>
  </p:cSld>
  <p:clrMapOvr>
    <a:masterClrMapping/>
  </p:clrMapOvr>
  <p:transition spd="slow">
    <p:push dir="u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br>
              <a:rPr lang="en-US" sz="3600" b="1" dirty="0">
                <a:solidFill>
                  <a:srgbClr val="0054A6"/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</a:br>
            <a:r>
              <a:rPr lang="en-US" sz="3600" b="1" dirty="0">
                <a:solidFill>
                  <a:srgbClr val="0054A6"/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INSPECTION AUTHORITIES</a:t>
            </a:r>
            <a:endParaRPr lang="cs-CZ" sz="3600" b="1" dirty="0">
              <a:solidFill>
                <a:srgbClr val="0054A6"/>
              </a:solidFill>
            </a:endParaRPr>
          </a:p>
        </p:txBody>
      </p:sp>
      <p:sp>
        <p:nvSpPr>
          <p:cNvPr id="5" name="Zástupný symbol pro obsah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indent="-342900">
              <a:spcAft>
                <a:spcPts val="1200"/>
              </a:spcAft>
            </a:pPr>
            <a:r>
              <a:rPr lang="cs-CZ" sz="3200" dirty="0" err="1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Bid</a:t>
            </a:r>
            <a:r>
              <a:rPr lang="cs-CZ" sz="32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cs-CZ" sz="3200" dirty="0" err="1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rigging</a:t>
            </a:r>
            <a:endParaRPr lang="cs-CZ" sz="3200" dirty="0"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pPr marL="342900" indent="-342900">
              <a:spcAft>
                <a:spcPts val="1200"/>
              </a:spcAft>
            </a:pPr>
            <a:r>
              <a:rPr lang="en-US" sz="32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Reasons for cancellation of procurement procedures</a:t>
            </a:r>
          </a:p>
          <a:p>
            <a:pPr marL="342900" indent="-342900">
              <a:spcAft>
                <a:spcPts val="1200"/>
              </a:spcAft>
            </a:pPr>
            <a:r>
              <a:rPr lang="en-US" sz="32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Information about changes to the commitment at the given contracting authority</a:t>
            </a:r>
          </a:p>
          <a:p>
            <a:pPr marL="342900" indent="-342900">
              <a:spcAft>
                <a:spcPts val="1200"/>
              </a:spcAft>
            </a:pPr>
            <a:r>
              <a:rPr lang="en-US" sz="32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Expected </a:t>
            </a:r>
            <a:r>
              <a:rPr lang="cs-CZ" sz="32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v</a:t>
            </a:r>
            <a:r>
              <a:rPr lang="en-US" sz="3200" dirty="0" err="1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alue</a:t>
            </a:r>
            <a:r>
              <a:rPr lang="en-US" sz="32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vs Subject</a:t>
            </a:r>
            <a:endParaRPr lang="cs-CZ" sz="3200" dirty="0"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pPr marL="342900" indent="-342900">
              <a:spcAft>
                <a:spcPts val="1200"/>
              </a:spcAft>
            </a:pPr>
            <a:endParaRPr lang="cs-CZ" sz="3200" dirty="0"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endParaRPr lang="cs-CZ" dirty="0"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pic>
        <p:nvPicPr>
          <p:cNvPr id="6" name="Obrázek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104" y="5543428"/>
            <a:ext cx="707051" cy="9036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6949573"/>
      </p:ext>
    </p:extLst>
  </p:cSld>
  <p:clrMapOvr>
    <a:masterClrMapping/>
  </p:clrMapOvr>
  <p:transition spd="slow">
    <p:push dir="u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Zástupný symbol pro obsah 1"/>
          <p:cNvSpPr>
            <a:spLocks noGrp="1"/>
          </p:cNvSpPr>
          <p:nvPr>
            <p:ph idx="4294967295"/>
          </p:nvPr>
        </p:nvSpPr>
        <p:spPr bwMode="auto">
          <a:xfrm>
            <a:off x="1775520" y="2276872"/>
            <a:ext cx="8784976" cy="4392488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pPr marL="0" indent="0">
              <a:spcBef>
                <a:spcPts val="1200"/>
              </a:spcBef>
              <a:buClr>
                <a:srgbClr val="000099"/>
              </a:buClr>
              <a:buNone/>
              <a:defRPr/>
            </a:pPr>
            <a:endParaRPr lang="cs-CZ" sz="1800" dirty="0"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pPr marL="0" indent="0">
              <a:spcBef>
                <a:spcPts val="1200"/>
              </a:spcBef>
              <a:buClr>
                <a:srgbClr val="000099"/>
              </a:buClr>
              <a:buNone/>
              <a:defRPr/>
            </a:pPr>
            <a:endParaRPr lang="cs-CZ" sz="1800" dirty="0"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pPr marL="0" indent="0">
              <a:spcBef>
                <a:spcPts val="1200"/>
              </a:spcBef>
              <a:buClr>
                <a:srgbClr val="000099"/>
              </a:buClr>
              <a:buNone/>
              <a:defRPr/>
            </a:pPr>
            <a:r>
              <a:rPr lang="cs-CZ" sz="18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Ministerstvo pro místní rozvoj: </a:t>
            </a:r>
            <a:r>
              <a:rPr lang="cs-CZ" sz="1800" dirty="0">
                <a:solidFill>
                  <a:srgbClr val="000099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  <a:hlinkClick r:id="rId2"/>
              </a:rPr>
              <a:t>www.mmr.cz</a:t>
            </a:r>
            <a:endParaRPr lang="cs-CZ" sz="1800" dirty="0">
              <a:solidFill>
                <a:srgbClr val="000099"/>
              </a:solidFill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pPr marL="0" indent="0">
              <a:spcBef>
                <a:spcPts val="1200"/>
              </a:spcBef>
              <a:buClr>
                <a:srgbClr val="000099"/>
              </a:buClr>
              <a:buNone/>
              <a:defRPr/>
            </a:pPr>
            <a:r>
              <a:rPr lang="cs-CZ" sz="18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Věstník veřejných zakázek:</a:t>
            </a:r>
            <a:r>
              <a:rPr lang="cs-CZ" sz="1800" dirty="0">
                <a:solidFill>
                  <a:srgbClr val="000099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cs-CZ" sz="1800" dirty="0">
                <a:solidFill>
                  <a:srgbClr val="000099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  <a:hlinkClick r:id="rId3"/>
              </a:rPr>
              <a:t>www.vestnikverejnychzakazek.cz</a:t>
            </a:r>
            <a:endParaRPr lang="cs-CZ" sz="1800" dirty="0">
              <a:solidFill>
                <a:srgbClr val="000099"/>
              </a:solidFill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pPr marL="0" indent="0">
              <a:spcBef>
                <a:spcPts val="1200"/>
              </a:spcBef>
              <a:buClr>
                <a:srgbClr val="000099"/>
              </a:buClr>
              <a:buNone/>
              <a:defRPr/>
            </a:pPr>
            <a:r>
              <a:rPr lang="cs-CZ" sz="18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Národní elektronický nástroj - </a:t>
            </a:r>
            <a:r>
              <a:rPr lang="cs-CZ" sz="18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  <a:hlinkClick r:id="rId4"/>
              </a:rPr>
              <a:t>https://nen.nipez.cz/</a:t>
            </a:r>
            <a:endParaRPr lang="cs-CZ" sz="1800" dirty="0"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pPr marL="0" indent="0">
              <a:spcBef>
                <a:spcPts val="1200"/>
              </a:spcBef>
              <a:buClr>
                <a:srgbClr val="000099"/>
              </a:buClr>
              <a:buNone/>
              <a:defRPr/>
            </a:pPr>
            <a:r>
              <a:rPr lang="cs-CZ" sz="18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Informační systém o veřejných zakázkách: </a:t>
            </a:r>
            <a:r>
              <a:rPr lang="cs-CZ" sz="1800" dirty="0">
                <a:solidFill>
                  <a:srgbClr val="000099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  <a:hlinkClick r:id="rId5"/>
              </a:rPr>
              <a:t>www.isvz.cz</a:t>
            </a:r>
            <a:endParaRPr lang="cs-CZ" sz="1800" dirty="0">
              <a:solidFill>
                <a:srgbClr val="000099"/>
              </a:solidFill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pPr marL="0" indent="0">
              <a:spcBef>
                <a:spcPts val="1200"/>
              </a:spcBef>
              <a:buClr>
                <a:srgbClr val="000099"/>
              </a:buClr>
              <a:buNone/>
              <a:defRPr/>
            </a:pPr>
            <a:r>
              <a:rPr lang="cs-CZ" sz="18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Seznam kvalifikovaných dodavatelů – </a:t>
            </a:r>
            <a:r>
              <a:rPr lang="cs-CZ" sz="18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  <a:hlinkClick r:id="rId6"/>
              </a:rPr>
              <a:t>https://skd.nipez.cz</a:t>
            </a:r>
            <a:r>
              <a:rPr lang="cs-CZ" sz="18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  </a:t>
            </a:r>
          </a:p>
          <a:p>
            <a:pPr marL="0" indent="0">
              <a:spcBef>
                <a:spcPts val="1200"/>
              </a:spcBef>
              <a:buClr>
                <a:srgbClr val="000099"/>
              </a:buClr>
              <a:buNone/>
              <a:defRPr/>
            </a:pPr>
            <a:r>
              <a:rPr lang="cs-CZ" sz="18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Portál o veřejných zakázkách: </a:t>
            </a:r>
            <a:r>
              <a:rPr lang="cs-CZ" sz="1800" dirty="0">
                <a:solidFill>
                  <a:srgbClr val="000099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  <a:hlinkClick r:id="rId7"/>
              </a:rPr>
              <a:t>www.portal-vz.cz</a:t>
            </a:r>
            <a:endParaRPr lang="cs-CZ" sz="1800" dirty="0"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pPr>
              <a:lnSpc>
                <a:spcPct val="80000"/>
              </a:lnSpc>
              <a:spcBef>
                <a:spcPts val="1200"/>
              </a:spcBef>
              <a:buClr>
                <a:srgbClr val="000099"/>
              </a:buClr>
              <a:buFont typeface="Arial" charset="0"/>
              <a:buChar char="&gt;"/>
              <a:defRPr/>
            </a:pPr>
            <a:endParaRPr lang="cs-CZ" sz="2000" u="sng" dirty="0"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pPr marL="0" indent="0" algn="r">
              <a:buNone/>
              <a:defRPr/>
            </a:pPr>
            <a:r>
              <a:rPr lang="cs-CZ" altLang="cs-CZ" sz="2000" b="1" kern="0" dirty="0">
                <a:solidFill>
                  <a:srgbClr val="0054A6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Aleš Havránek</a:t>
            </a:r>
          </a:p>
          <a:p>
            <a:pPr marL="0" indent="0" algn="r">
              <a:buNone/>
              <a:defRPr/>
            </a:pPr>
            <a:r>
              <a:rPr lang="cs-CZ" altLang="cs-CZ" sz="20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  <a:hlinkClick r:id="rId8"/>
              </a:rPr>
              <a:t>ales.havranek@mmr.cz</a:t>
            </a:r>
            <a:endParaRPr lang="cs-CZ" altLang="cs-CZ" sz="2000" dirty="0"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pPr marL="0" indent="0" algn="r">
              <a:buNone/>
              <a:defRPr/>
            </a:pPr>
            <a:r>
              <a:rPr lang="cs-CZ" altLang="cs-CZ" sz="20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Oddělení NIPEZ</a:t>
            </a:r>
          </a:p>
          <a:p>
            <a:pPr marL="0" indent="0" algn="r">
              <a:buNone/>
              <a:defRPr/>
            </a:pPr>
            <a:endParaRPr lang="cs-CZ" altLang="cs-CZ" sz="2000" dirty="0"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pPr>
              <a:lnSpc>
                <a:spcPct val="80000"/>
              </a:lnSpc>
              <a:spcBef>
                <a:spcPts val="1200"/>
              </a:spcBef>
              <a:buClr>
                <a:srgbClr val="000099"/>
              </a:buClr>
              <a:buFont typeface="Arial" charset="0"/>
              <a:buChar char="&gt;"/>
              <a:defRPr/>
            </a:pPr>
            <a:endParaRPr lang="cs-CZ" sz="2000" dirty="0"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4" name="Nadpis 2"/>
          <p:cNvSpPr txBox="1">
            <a:spLocks/>
          </p:cNvSpPr>
          <p:nvPr/>
        </p:nvSpPr>
        <p:spPr>
          <a:xfrm>
            <a:off x="1919288" y="1412875"/>
            <a:ext cx="8291512" cy="1512069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defRPr/>
            </a:pPr>
            <a:r>
              <a:rPr lang="en-US" kern="0" dirty="0">
                <a:solidFill>
                  <a:srgbClr val="0054A6"/>
                </a:solidFill>
                <a:latin typeface="Cy"/>
              </a:rPr>
              <a:t>Thank you for your attention</a:t>
            </a:r>
          </a:p>
          <a:p>
            <a:pPr>
              <a:defRPr/>
            </a:pPr>
            <a:r>
              <a:rPr lang="cs-CZ" kern="0" dirty="0">
                <a:solidFill>
                  <a:srgbClr val="0054A6"/>
                </a:solidFill>
                <a:latin typeface="Cy"/>
                <a:sym typeface="Wingdings" panose="05000000000000000000" pitchFamily="2" charset="2"/>
              </a:rPr>
              <a:t></a:t>
            </a:r>
            <a:endParaRPr lang="cs-CZ" dirty="0">
              <a:solidFill>
                <a:srgbClr val="0054A6"/>
              </a:solidFill>
              <a:latin typeface="Cy"/>
            </a:endParaRPr>
          </a:p>
        </p:txBody>
      </p:sp>
    </p:spTree>
    <p:extLst>
      <p:ext uri="{BB962C8B-B14F-4D97-AF65-F5344CB8AC3E}">
        <p14:creationId xmlns:p14="http://schemas.microsoft.com/office/powerpoint/2010/main" val="259294636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Zástupný symbol pro obsah 6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6573" y="1304925"/>
            <a:ext cx="7735711" cy="4351338"/>
          </a:xfrm>
        </p:spPr>
      </p:pic>
      <p:sp>
        <p:nvSpPr>
          <p:cNvPr id="2" name="AutoShape 2" descr="Geometrická konstrukce zlatého řezu :: MEF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16995939"/>
      </p:ext>
    </p:extLst>
  </p:cSld>
  <p:clrMapOvr>
    <a:masterClrMapping/>
  </p:clrMapOvr>
  <p:transition spd="slow">
    <p:push dir="u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>
                <a:solidFill>
                  <a:srgbClr val="0054A6"/>
                </a:solidFill>
                <a:latin typeface="Cy" panose="02000000000000000000" pitchFamily="50" charset="0"/>
                <a:ea typeface="Open Sans Light" panose="020B0306030504020204" pitchFamily="34" charset="0"/>
                <a:cs typeface="Open Sans Light" panose="020B0306030504020204" pitchFamily="34" charset="0"/>
              </a:rPr>
              <a:t>SOURCES OF DATA ON PUBLIC PROCUREMENTS IN THE CZECH REPUBLIC</a:t>
            </a:r>
            <a:endParaRPr lang="cs-CZ" sz="3600" dirty="0">
              <a:solidFill>
                <a:srgbClr val="0054A6"/>
              </a:solidFill>
            </a:endParaRPr>
          </a:p>
        </p:txBody>
      </p:sp>
      <p:sp>
        <p:nvSpPr>
          <p:cNvPr id="5" name="Zástupný symbol pro obsah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indent="-342900"/>
            <a:r>
              <a:rPr lang="cs-CZ" sz="32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P</a:t>
            </a:r>
            <a:r>
              <a:rPr lang="fr-FR" sz="32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ublic </a:t>
            </a:r>
            <a:r>
              <a:rPr lang="cs-CZ" sz="32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P</a:t>
            </a:r>
            <a:r>
              <a:rPr lang="fr-FR" sz="32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rocurement </a:t>
            </a:r>
            <a:r>
              <a:rPr lang="cs-CZ" sz="32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J</a:t>
            </a:r>
            <a:r>
              <a:rPr lang="fr-FR" sz="32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ournal</a:t>
            </a:r>
            <a:endParaRPr lang="cs-CZ" sz="3200" dirty="0"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pPr marL="342900" indent="-342900"/>
            <a:r>
              <a:rPr lang="cs-CZ" sz="3200" dirty="0" err="1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Electronic</a:t>
            </a:r>
            <a:r>
              <a:rPr lang="cs-CZ" sz="32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cs-CZ" sz="3200" dirty="0" err="1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tools</a:t>
            </a:r>
            <a:endParaRPr lang="cs-CZ" sz="3200" dirty="0"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pPr marL="342900" indent="-342900"/>
            <a:r>
              <a:rPr lang="cs-CZ" sz="3200" dirty="0" err="1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Profiles</a:t>
            </a:r>
            <a:r>
              <a:rPr lang="cs-CZ" sz="32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of </a:t>
            </a:r>
            <a:r>
              <a:rPr lang="cs-CZ" sz="3200" dirty="0" err="1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contracting</a:t>
            </a:r>
            <a:r>
              <a:rPr lang="cs-CZ" sz="32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cs-CZ" sz="3200" dirty="0" err="1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authority</a:t>
            </a:r>
            <a:endParaRPr lang="cs-CZ" dirty="0"/>
          </a:p>
        </p:txBody>
      </p:sp>
      <p:pic>
        <p:nvPicPr>
          <p:cNvPr id="6" name="Obrázek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104" y="5543428"/>
            <a:ext cx="707051" cy="9036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8285813"/>
      </p:ext>
    </p:extLst>
  </p:cSld>
  <p:clrMapOvr>
    <a:masterClrMapping/>
  </p:clrMapOvr>
  <p:transition spd="slow">
    <p:push dir="u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>
                <a:solidFill>
                  <a:srgbClr val="0054A6"/>
                </a:solidFill>
                <a:latin typeface="Cy" panose="02000000000000000000" pitchFamily="50" charset="0"/>
                <a:ea typeface="Open Sans Light" panose="020B0306030504020204" pitchFamily="34" charset="0"/>
                <a:cs typeface="Open Sans Light" panose="020B0306030504020204" pitchFamily="34" charset="0"/>
              </a:rPr>
              <a:t>FACTORS AFFECTING QUALITY OF DATA ON PUBLIC PROCUREMENT</a:t>
            </a:r>
            <a:endParaRPr lang="cs-CZ" sz="3600" dirty="0">
              <a:solidFill>
                <a:srgbClr val="0054A6"/>
              </a:solidFill>
            </a:endParaRPr>
          </a:p>
        </p:txBody>
      </p:sp>
      <p:sp>
        <p:nvSpPr>
          <p:cNvPr id="5" name="Zástupný symbol pro obsah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indent="-342900"/>
            <a:r>
              <a:rPr lang="en-US" sz="32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20,000+ submitter profiles</a:t>
            </a:r>
          </a:p>
          <a:p>
            <a:pPr marL="342900" indent="-342900"/>
            <a:endParaRPr lang="en-US" sz="3200" dirty="0"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pPr marL="342900" indent="-342900"/>
            <a:r>
              <a:rPr lang="en-US" sz="32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Publication in Public Procurement Journal</a:t>
            </a:r>
          </a:p>
          <a:p>
            <a:pPr marL="0" indent="0">
              <a:buNone/>
            </a:pPr>
            <a:endParaRPr lang="en-US" sz="3200" dirty="0"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pPr marL="342900" indent="-342900"/>
            <a:r>
              <a:rPr lang="en-US" sz="32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Publication on the submitter's profile</a:t>
            </a:r>
            <a:endParaRPr lang="cs-CZ" sz="3200" dirty="0"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pPr marL="342900" indent="-342900"/>
            <a:endParaRPr lang="cs-CZ" sz="3200" dirty="0"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pPr marL="342900" indent="-342900"/>
            <a:r>
              <a:rPr lang="cs-CZ" sz="3200" dirty="0" err="1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The</a:t>
            </a:r>
            <a:r>
              <a:rPr lang="cs-CZ" sz="32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cs-CZ" sz="3200" dirty="0" err="1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human</a:t>
            </a:r>
            <a:r>
              <a:rPr lang="cs-CZ" sz="32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cs-CZ" sz="3200" dirty="0" err="1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factor</a:t>
            </a:r>
            <a:r>
              <a:rPr lang="cs-CZ" sz="32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  <a:sym typeface="Wingdings" panose="05000000000000000000" pitchFamily="2" charset="2"/>
              </a:rPr>
              <a:t></a:t>
            </a:r>
            <a:endParaRPr lang="cs-CZ" sz="3200" dirty="0"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endParaRPr lang="cs-CZ" dirty="0"/>
          </a:p>
        </p:txBody>
      </p:sp>
      <p:pic>
        <p:nvPicPr>
          <p:cNvPr id="6" name="Obrázek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104" y="5543428"/>
            <a:ext cx="707051" cy="9036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9777493"/>
      </p:ext>
    </p:extLst>
  </p:cSld>
  <p:clrMapOvr>
    <a:masterClrMapping/>
  </p:clrMapOvr>
  <p:transition spd="slow">
    <p:push dir="u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3600" dirty="0">
                <a:solidFill>
                  <a:srgbClr val="0054A6"/>
                </a:solidFill>
                <a:latin typeface="Cy" panose="02000000000000000000" pitchFamily="50" charset="0"/>
                <a:ea typeface="Open Sans Light" panose="020B0306030504020204" pitchFamily="34" charset="0"/>
                <a:cs typeface="Open Sans Light" panose="020B0306030504020204" pitchFamily="34" charset="0"/>
              </a:rPr>
              <a:t>STEPS TO IMPROVE DATA QUALITY</a:t>
            </a:r>
            <a:endParaRPr lang="cs-CZ" sz="3600" dirty="0">
              <a:solidFill>
                <a:srgbClr val="0054A6"/>
              </a:solidFill>
            </a:endParaRPr>
          </a:p>
        </p:txBody>
      </p:sp>
      <p:sp>
        <p:nvSpPr>
          <p:cNvPr id="5" name="Zástupný symbol pro obsah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indent="-342900">
              <a:spcAft>
                <a:spcPts val="1800"/>
              </a:spcAft>
            </a:pPr>
            <a:r>
              <a:rPr lang="cs-CZ" sz="3200" dirty="0" err="1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Minimize</a:t>
            </a:r>
            <a:r>
              <a:rPr lang="cs-CZ" sz="32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cs-CZ" sz="3200" dirty="0" err="1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manual</a:t>
            </a:r>
            <a:r>
              <a:rPr lang="cs-CZ" sz="32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cs-CZ" sz="3200" dirty="0" err="1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filling</a:t>
            </a:r>
            <a:endParaRPr lang="cs-CZ" sz="3200" dirty="0"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pPr marL="342900" indent="-342900">
              <a:spcAft>
                <a:spcPts val="1800"/>
              </a:spcAft>
            </a:pPr>
            <a:r>
              <a:rPr lang="cs-CZ" sz="3200" dirty="0" err="1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Once</a:t>
            </a:r>
            <a:r>
              <a:rPr lang="cs-CZ" sz="32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cs-CZ" sz="3200" dirty="0" err="1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Only</a:t>
            </a:r>
            <a:r>
              <a:rPr lang="cs-CZ" sz="32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cs-CZ" sz="3200" dirty="0" err="1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Principle</a:t>
            </a:r>
            <a:endParaRPr lang="cs-CZ" sz="3200" dirty="0"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pPr marL="342900" indent="-342900">
              <a:spcAft>
                <a:spcPts val="1800"/>
              </a:spcAft>
            </a:pPr>
            <a:r>
              <a:rPr lang="en-US" sz="32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Connection with other eGovernment systems</a:t>
            </a:r>
          </a:p>
          <a:p>
            <a:pPr marL="342900" indent="-342900">
              <a:spcAft>
                <a:spcPts val="1800"/>
              </a:spcAft>
            </a:pPr>
            <a:r>
              <a:rPr lang="en-US" sz="32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Use of structured data</a:t>
            </a:r>
            <a:endParaRPr lang="cs-CZ" dirty="0"/>
          </a:p>
        </p:txBody>
      </p:sp>
      <p:pic>
        <p:nvPicPr>
          <p:cNvPr id="6" name="Obrázek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104" y="5543428"/>
            <a:ext cx="707051" cy="9036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2242907"/>
      </p:ext>
    </p:extLst>
  </p:cSld>
  <p:clrMapOvr>
    <a:masterClrMapping/>
  </p:clrMapOvr>
  <p:transition spd="slow">
    <p:push dir="u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>
          <a:xfrm>
            <a:off x="838200" y="2365375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US" sz="5400" b="1" dirty="0">
                <a:solidFill>
                  <a:srgbClr val="0054A6"/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WHAT </a:t>
            </a:r>
            <a:r>
              <a:rPr lang="cs-CZ" sz="5400" b="1" dirty="0">
                <a:solidFill>
                  <a:srgbClr val="0054A6"/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IS</a:t>
            </a:r>
            <a:r>
              <a:rPr lang="en-US" sz="5400" b="1" dirty="0">
                <a:solidFill>
                  <a:srgbClr val="0054A6"/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 ALREADY AVAILABLE TODAY</a:t>
            </a:r>
            <a:endParaRPr lang="cs-CZ" sz="5400" b="1" dirty="0">
              <a:solidFill>
                <a:srgbClr val="0054A6"/>
              </a:solidFill>
            </a:endParaRPr>
          </a:p>
        </p:txBody>
      </p:sp>
      <p:pic>
        <p:nvPicPr>
          <p:cNvPr id="6" name="Obrázek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104" y="5543428"/>
            <a:ext cx="707051" cy="9036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8736849"/>
      </p:ext>
    </p:extLst>
  </p:cSld>
  <p:clrMapOvr>
    <a:masterClrMapping/>
  </p:clrMapOvr>
  <p:transition spd="slow">
    <p:push dir="u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Obrázek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104" y="5543428"/>
            <a:ext cx="707051" cy="903606"/>
          </a:xfrm>
          <a:prstGeom prst="rect">
            <a:avLst/>
          </a:prstGeom>
        </p:spPr>
      </p:pic>
      <p:pic>
        <p:nvPicPr>
          <p:cNvPr id="8" name="Obrázek 7">
            <a:extLst>
              <a:ext uri="{FF2B5EF4-FFF2-40B4-BE49-F238E27FC236}">
                <a16:creationId xmlns:a16="http://schemas.microsoft.com/office/drawing/2014/main" id="{B72C4FF1-5C0E-4FD1-A0C7-93FF6578B17B}"/>
              </a:ext>
            </a:extLst>
          </p:cNvPr>
          <p:cNvPicPr/>
          <p:nvPr/>
        </p:nvPicPr>
        <p:blipFill rotWithShape="1">
          <a:blip r:embed="rId3"/>
          <a:srcRect l="51708" t="9640" r="1778" b="4198"/>
          <a:stretch/>
        </p:blipFill>
        <p:spPr bwMode="auto">
          <a:xfrm>
            <a:off x="2139190" y="759617"/>
            <a:ext cx="8852045" cy="533876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731089310"/>
      </p:ext>
    </p:extLst>
  </p:cSld>
  <p:clrMapOvr>
    <a:masterClrMapping/>
  </p:clrMapOvr>
  <p:transition spd="slow">
    <p:push dir="u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Obrázek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104" y="5543428"/>
            <a:ext cx="707051" cy="903606"/>
          </a:xfrm>
          <a:prstGeom prst="rect">
            <a:avLst/>
          </a:prstGeom>
        </p:spPr>
      </p:pic>
      <p:graphicFrame>
        <p:nvGraphicFramePr>
          <p:cNvPr id="8" name="Graf 7"/>
          <p:cNvGraphicFramePr/>
          <p:nvPr>
            <p:extLst>
              <p:ext uri="{D42A27DB-BD31-4B8C-83A1-F6EECF244321}">
                <p14:modId xmlns:p14="http://schemas.microsoft.com/office/powerpoint/2010/main" val="786294936"/>
              </p:ext>
            </p:extLst>
          </p:nvPr>
        </p:nvGraphicFramePr>
        <p:xfrm>
          <a:off x="776629" y="640565"/>
          <a:ext cx="7639406" cy="50294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2" name="Tabulka 1">
            <a:extLst>
              <a:ext uri="{FF2B5EF4-FFF2-40B4-BE49-F238E27FC236}">
                <a16:creationId xmlns:a16="http://schemas.microsoft.com/office/drawing/2014/main" id="{93E737E6-3928-4364-872D-1B37D75205E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69073937"/>
              </p:ext>
            </p:extLst>
          </p:nvPr>
        </p:nvGraphicFramePr>
        <p:xfrm>
          <a:off x="1356956" y="640565"/>
          <a:ext cx="9806347" cy="557687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909599">
                  <a:extLst>
                    <a:ext uri="{9D8B030D-6E8A-4147-A177-3AD203B41FA5}">
                      <a16:colId xmlns:a16="http://schemas.microsoft.com/office/drawing/2014/main" val="3862398220"/>
                    </a:ext>
                  </a:extLst>
                </a:gridCol>
                <a:gridCol w="1149458">
                  <a:extLst>
                    <a:ext uri="{9D8B030D-6E8A-4147-A177-3AD203B41FA5}">
                      <a16:colId xmlns:a16="http://schemas.microsoft.com/office/drawing/2014/main" val="3949579991"/>
                    </a:ext>
                  </a:extLst>
                </a:gridCol>
                <a:gridCol w="1149458">
                  <a:extLst>
                    <a:ext uri="{9D8B030D-6E8A-4147-A177-3AD203B41FA5}">
                      <a16:colId xmlns:a16="http://schemas.microsoft.com/office/drawing/2014/main" val="711713179"/>
                    </a:ext>
                  </a:extLst>
                </a:gridCol>
                <a:gridCol w="1149458">
                  <a:extLst>
                    <a:ext uri="{9D8B030D-6E8A-4147-A177-3AD203B41FA5}">
                      <a16:colId xmlns:a16="http://schemas.microsoft.com/office/drawing/2014/main" val="1346416100"/>
                    </a:ext>
                  </a:extLst>
                </a:gridCol>
                <a:gridCol w="1149458">
                  <a:extLst>
                    <a:ext uri="{9D8B030D-6E8A-4147-A177-3AD203B41FA5}">
                      <a16:colId xmlns:a16="http://schemas.microsoft.com/office/drawing/2014/main" val="1932342757"/>
                    </a:ext>
                  </a:extLst>
                </a:gridCol>
                <a:gridCol w="1149458">
                  <a:extLst>
                    <a:ext uri="{9D8B030D-6E8A-4147-A177-3AD203B41FA5}">
                      <a16:colId xmlns:a16="http://schemas.microsoft.com/office/drawing/2014/main" val="2971504667"/>
                    </a:ext>
                  </a:extLst>
                </a:gridCol>
                <a:gridCol w="1149458">
                  <a:extLst>
                    <a:ext uri="{9D8B030D-6E8A-4147-A177-3AD203B41FA5}">
                      <a16:colId xmlns:a16="http://schemas.microsoft.com/office/drawing/2014/main" val="3867919754"/>
                    </a:ext>
                  </a:extLst>
                </a:gridCol>
              </a:tblGrid>
              <a:tr h="39273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1400">
                          <a:effectLst/>
                        </a:rPr>
                        <a:t>Rok</a:t>
                      </a:r>
                      <a:endParaRPr lang="cs-CZ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1400">
                          <a:effectLst/>
                        </a:rPr>
                        <a:t>2016</a:t>
                      </a:r>
                      <a:endParaRPr lang="cs-CZ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1400">
                          <a:effectLst/>
                        </a:rPr>
                        <a:t>2017</a:t>
                      </a:r>
                      <a:endParaRPr lang="cs-CZ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1400">
                          <a:effectLst/>
                        </a:rPr>
                        <a:t>2018</a:t>
                      </a:r>
                      <a:endParaRPr lang="cs-CZ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1400">
                          <a:effectLst/>
                        </a:rPr>
                        <a:t>2019</a:t>
                      </a:r>
                      <a:endParaRPr lang="cs-CZ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1400">
                          <a:effectLst/>
                        </a:rPr>
                        <a:t>2020</a:t>
                      </a:r>
                      <a:endParaRPr lang="cs-CZ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1400" dirty="0">
                          <a:effectLst/>
                        </a:rPr>
                        <a:t>2021</a:t>
                      </a:r>
                      <a:endParaRPr lang="cs-CZ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val="700091227"/>
                  </a:ext>
                </a:extLst>
              </a:tr>
              <a:tr h="39273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1400">
                          <a:effectLst/>
                        </a:rPr>
                        <a:t>HDP v mld. Kč (běžné ceny)</a:t>
                      </a:r>
                      <a:endParaRPr lang="cs-CZ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1400">
                          <a:effectLst/>
                        </a:rPr>
                        <a:t>4 797</a:t>
                      </a:r>
                      <a:endParaRPr lang="cs-CZ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1400">
                          <a:effectLst/>
                        </a:rPr>
                        <a:t>5 111</a:t>
                      </a:r>
                      <a:endParaRPr lang="cs-CZ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1400">
                          <a:effectLst/>
                        </a:rPr>
                        <a:t>5 410</a:t>
                      </a:r>
                      <a:endParaRPr lang="cs-CZ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1400">
                          <a:effectLst/>
                        </a:rPr>
                        <a:t>5 790</a:t>
                      </a:r>
                      <a:endParaRPr lang="cs-CZ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1400">
                          <a:effectLst/>
                        </a:rPr>
                        <a:t>5 694</a:t>
                      </a:r>
                      <a:endParaRPr lang="cs-CZ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1400">
                          <a:effectLst/>
                        </a:rPr>
                        <a:t>6 120</a:t>
                      </a:r>
                      <a:endParaRPr lang="cs-CZ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val="1745519001"/>
                  </a:ext>
                </a:extLst>
              </a:tr>
              <a:tr h="70692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1400">
                          <a:effectLst/>
                        </a:rPr>
                        <a:t>Celkové výdaje sektoru vládních institucí v mld. Kč</a:t>
                      </a:r>
                      <a:endParaRPr lang="cs-CZ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1400">
                          <a:effectLst/>
                        </a:rPr>
                        <a:t>1907</a:t>
                      </a:r>
                      <a:endParaRPr lang="cs-CZ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1400">
                          <a:effectLst/>
                        </a:rPr>
                        <a:t>1992</a:t>
                      </a:r>
                      <a:endParaRPr lang="cs-CZ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1400">
                          <a:effectLst/>
                        </a:rPr>
                        <a:t>2196</a:t>
                      </a:r>
                      <a:endParaRPr lang="cs-CZ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1400">
                          <a:effectLst/>
                        </a:rPr>
                        <a:t>2378</a:t>
                      </a:r>
                      <a:endParaRPr lang="cs-CZ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1400">
                          <a:effectLst/>
                        </a:rPr>
                        <a:t>2696</a:t>
                      </a:r>
                      <a:endParaRPr lang="cs-CZ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1400">
                          <a:effectLst/>
                        </a:rPr>
                        <a:t>2839</a:t>
                      </a:r>
                      <a:endParaRPr lang="cs-CZ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val="2640246431"/>
                  </a:ext>
                </a:extLst>
              </a:tr>
              <a:tr h="70692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1400" dirty="0">
                          <a:effectLst/>
                        </a:rPr>
                        <a:t>z toho tvorba hrubého fixního kapitálu v mld. Kč</a:t>
                      </a:r>
                      <a:endParaRPr lang="cs-CZ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1400">
                          <a:effectLst/>
                        </a:rPr>
                        <a:t>155</a:t>
                      </a:r>
                      <a:endParaRPr lang="cs-CZ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1400">
                          <a:effectLst/>
                        </a:rPr>
                        <a:t>171</a:t>
                      </a:r>
                      <a:endParaRPr lang="cs-CZ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1400">
                          <a:effectLst/>
                        </a:rPr>
                        <a:t>224</a:t>
                      </a:r>
                      <a:endParaRPr lang="cs-CZ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1400">
                          <a:effectLst/>
                        </a:rPr>
                        <a:t>253</a:t>
                      </a:r>
                      <a:endParaRPr lang="cs-CZ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1400">
                          <a:effectLst/>
                        </a:rPr>
                        <a:t>277</a:t>
                      </a:r>
                      <a:endParaRPr lang="cs-CZ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1400">
                          <a:effectLst/>
                        </a:rPr>
                        <a:t>285</a:t>
                      </a:r>
                      <a:endParaRPr lang="cs-CZ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val="2011362741"/>
                  </a:ext>
                </a:extLst>
              </a:tr>
              <a:tr h="39273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1400" dirty="0">
                          <a:effectLst/>
                        </a:rPr>
                        <a:t>Fiskální úsilí v mld. Kč</a:t>
                      </a:r>
                      <a:endParaRPr lang="cs-CZ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1400">
                          <a:effectLst/>
                        </a:rPr>
                        <a:t>57,6</a:t>
                      </a:r>
                      <a:endParaRPr lang="cs-CZ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1400">
                          <a:effectLst/>
                        </a:rPr>
                        <a:t>-5,1</a:t>
                      </a:r>
                      <a:endParaRPr lang="cs-CZ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1400">
                          <a:effectLst/>
                        </a:rPr>
                        <a:t>-43,3</a:t>
                      </a:r>
                      <a:endParaRPr lang="cs-CZ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1400">
                          <a:effectLst/>
                        </a:rPr>
                        <a:t>-57,9</a:t>
                      </a:r>
                      <a:endParaRPr lang="cs-CZ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1400">
                          <a:effectLst/>
                        </a:rPr>
                        <a:t>-85,4</a:t>
                      </a:r>
                      <a:endParaRPr lang="cs-CZ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1400">
                          <a:effectLst/>
                        </a:rPr>
                        <a:t>-91,8</a:t>
                      </a:r>
                      <a:endParaRPr lang="cs-CZ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val="2895651602"/>
                  </a:ext>
                </a:extLst>
              </a:tr>
              <a:tr h="70692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1400">
                          <a:effectLst/>
                        </a:rPr>
                        <a:t>Trh veřejných zakázek v mld. Kč</a:t>
                      </a:r>
                      <a:endParaRPr lang="cs-CZ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1400">
                          <a:effectLst/>
                        </a:rPr>
                        <a:t>473</a:t>
                      </a:r>
                      <a:endParaRPr lang="cs-CZ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1400">
                          <a:effectLst/>
                        </a:rPr>
                        <a:t>539</a:t>
                      </a:r>
                      <a:endParaRPr lang="cs-CZ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1400">
                          <a:effectLst/>
                        </a:rPr>
                        <a:t>629</a:t>
                      </a:r>
                      <a:endParaRPr lang="cs-CZ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1400">
                          <a:effectLst/>
                        </a:rPr>
                        <a:t>677</a:t>
                      </a:r>
                      <a:endParaRPr lang="cs-CZ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1400">
                          <a:effectLst/>
                        </a:rPr>
                        <a:t>720</a:t>
                      </a:r>
                      <a:endParaRPr lang="cs-CZ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1400">
                          <a:effectLst/>
                        </a:rPr>
                        <a:t>827</a:t>
                      </a:r>
                      <a:endParaRPr lang="cs-CZ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val="671107031"/>
                  </a:ext>
                </a:extLst>
              </a:tr>
              <a:tr h="39273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1400">
                          <a:effectLst/>
                        </a:rPr>
                        <a:t>- veřejní zadavatelé</a:t>
                      </a:r>
                      <a:endParaRPr lang="cs-CZ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1400">
                          <a:effectLst/>
                        </a:rPr>
                        <a:t>420</a:t>
                      </a:r>
                      <a:endParaRPr lang="cs-CZ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1400">
                          <a:effectLst/>
                        </a:rPr>
                        <a:t>445</a:t>
                      </a:r>
                      <a:endParaRPr lang="cs-CZ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1400">
                          <a:effectLst/>
                        </a:rPr>
                        <a:t>523</a:t>
                      </a:r>
                      <a:endParaRPr lang="cs-CZ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1400">
                          <a:effectLst/>
                        </a:rPr>
                        <a:t>572</a:t>
                      </a:r>
                      <a:endParaRPr lang="cs-CZ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1400">
                          <a:effectLst/>
                        </a:rPr>
                        <a:t>606</a:t>
                      </a:r>
                      <a:endParaRPr lang="cs-CZ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1400">
                          <a:effectLst/>
                        </a:rPr>
                        <a:t>630</a:t>
                      </a:r>
                      <a:endParaRPr lang="cs-CZ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val="2460991629"/>
                  </a:ext>
                </a:extLst>
              </a:tr>
              <a:tr h="39273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1400">
                          <a:effectLst/>
                        </a:rPr>
                        <a:t>- sektoroví zadavatelé</a:t>
                      </a:r>
                      <a:endParaRPr lang="cs-CZ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1400">
                          <a:effectLst/>
                        </a:rPr>
                        <a:t>53</a:t>
                      </a:r>
                      <a:endParaRPr lang="cs-CZ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1400">
                          <a:effectLst/>
                        </a:rPr>
                        <a:t>94</a:t>
                      </a:r>
                      <a:endParaRPr lang="cs-CZ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1400">
                          <a:effectLst/>
                        </a:rPr>
                        <a:t>106</a:t>
                      </a:r>
                      <a:endParaRPr lang="cs-CZ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1400">
                          <a:effectLst/>
                        </a:rPr>
                        <a:t>105</a:t>
                      </a:r>
                      <a:endParaRPr lang="cs-CZ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1400">
                          <a:effectLst/>
                        </a:rPr>
                        <a:t>114</a:t>
                      </a:r>
                      <a:endParaRPr lang="cs-CZ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1400">
                          <a:effectLst/>
                        </a:rPr>
                        <a:t>197</a:t>
                      </a:r>
                      <a:endParaRPr lang="cs-CZ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val="681382342"/>
                  </a:ext>
                </a:extLst>
              </a:tr>
              <a:tr h="39273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1400">
                          <a:effectLst/>
                        </a:rPr>
                        <a:t>Podíl trhu VZ na HDP (v %)</a:t>
                      </a:r>
                      <a:endParaRPr lang="cs-CZ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1400">
                          <a:effectLst/>
                        </a:rPr>
                        <a:t>9,86</a:t>
                      </a:r>
                      <a:endParaRPr lang="cs-CZ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1400">
                          <a:effectLst/>
                        </a:rPr>
                        <a:t>10,55</a:t>
                      </a:r>
                      <a:endParaRPr lang="cs-CZ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1400">
                          <a:effectLst/>
                        </a:rPr>
                        <a:t>11,63</a:t>
                      </a:r>
                      <a:endParaRPr lang="cs-CZ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1400">
                          <a:effectLst/>
                        </a:rPr>
                        <a:t>11,69</a:t>
                      </a:r>
                      <a:endParaRPr lang="cs-CZ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1400">
                          <a:effectLst/>
                        </a:rPr>
                        <a:t>12,64</a:t>
                      </a:r>
                      <a:endParaRPr lang="cs-CZ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1400">
                          <a:effectLst/>
                        </a:rPr>
                        <a:t>13,51</a:t>
                      </a:r>
                      <a:endParaRPr lang="cs-CZ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val="3929744986"/>
                  </a:ext>
                </a:extLst>
              </a:tr>
              <a:tr h="39273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1400">
                          <a:effectLst/>
                        </a:rPr>
                        <a:t>Evidováno v ISVZ v mld. Kč</a:t>
                      </a:r>
                      <a:endParaRPr lang="cs-CZ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1400">
                          <a:effectLst/>
                        </a:rPr>
                        <a:t>280</a:t>
                      </a:r>
                      <a:endParaRPr lang="cs-CZ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1400">
                          <a:effectLst/>
                        </a:rPr>
                        <a:t>401</a:t>
                      </a:r>
                      <a:endParaRPr lang="cs-CZ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1400">
                          <a:effectLst/>
                        </a:rPr>
                        <a:t>581</a:t>
                      </a:r>
                      <a:endParaRPr lang="cs-CZ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1400">
                          <a:effectLst/>
                        </a:rPr>
                        <a:t>405</a:t>
                      </a:r>
                      <a:endParaRPr lang="cs-CZ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1400">
                          <a:effectLst/>
                        </a:rPr>
                        <a:t>454</a:t>
                      </a:r>
                      <a:endParaRPr lang="cs-CZ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1400">
                          <a:effectLst/>
                        </a:rPr>
                        <a:t>586</a:t>
                      </a:r>
                      <a:endParaRPr lang="cs-CZ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val="1581050894"/>
                  </a:ext>
                </a:extLst>
              </a:tr>
              <a:tr h="70692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1400">
                          <a:effectLst/>
                        </a:rPr>
                        <a:t>Podíl VZ evidovaných v ISVZ na trhu VZ (v %)</a:t>
                      </a:r>
                      <a:endParaRPr lang="cs-CZ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1400">
                          <a:effectLst/>
                        </a:rPr>
                        <a:t>59,20</a:t>
                      </a:r>
                      <a:endParaRPr lang="cs-CZ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1400">
                          <a:effectLst/>
                        </a:rPr>
                        <a:t>74,40</a:t>
                      </a:r>
                      <a:endParaRPr lang="cs-CZ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1400">
                          <a:effectLst/>
                        </a:rPr>
                        <a:t>92,37</a:t>
                      </a:r>
                      <a:endParaRPr lang="cs-CZ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1400">
                          <a:effectLst/>
                        </a:rPr>
                        <a:t>59,82</a:t>
                      </a:r>
                      <a:endParaRPr lang="cs-CZ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1400">
                          <a:effectLst/>
                        </a:rPr>
                        <a:t>63,06</a:t>
                      </a:r>
                      <a:endParaRPr lang="cs-CZ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1400" dirty="0">
                          <a:effectLst/>
                        </a:rPr>
                        <a:t>70,86</a:t>
                      </a:r>
                      <a:endParaRPr lang="cs-CZ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val="356878114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82025408"/>
      </p:ext>
    </p:extLst>
  </p:cSld>
  <p:clrMapOvr>
    <a:masterClrMapping/>
  </p:clrMapOvr>
  <p:transition spd="slow">
    <p:push dir="u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B4A113E-D208-4EF0-8BAB-25FDD2E588B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654296" y="1570814"/>
            <a:ext cx="0" cy="3710227"/>
          </a:xfrm>
          <a:prstGeom prst="line">
            <a:avLst/>
          </a:prstGeom>
          <a:ln w="19050">
            <a:solidFill>
              <a:srgbClr val="FF518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Obrázek 8" descr="Obsah obrázku stůl&#10;&#10;Popis byl vytvořen automaticky">
            <a:extLst>
              <a:ext uri="{FF2B5EF4-FFF2-40B4-BE49-F238E27FC236}">
                <a16:creationId xmlns:a16="http://schemas.microsoft.com/office/drawing/2014/main" id="{796907AE-50ED-4880-BCEB-126A29DD63FA}"/>
              </a:ext>
            </a:extLst>
          </p:cNvPr>
          <p:cNvPicPr/>
          <p:nvPr/>
        </p:nvPicPr>
        <p:blipFill rotWithShape="1">
          <a:blip r:embed="rId2"/>
          <a:srcRect l="56725" t="17051" r="14203" b="8101"/>
          <a:stretch/>
        </p:blipFill>
        <p:spPr bwMode="auto">
          <a:xfrm>
            <a:off x="1573890" y="1123527"/>
            <a:ext cx="5723415" cy="4604800"/>
          </a:xfrm>
          <a:prstGeom prst="rect">
            <a:avLst/>
          </a:prstGeom>
          <a:extLst>
            <a:ext uri="{53640926-AAD7-44D8-BBD7-CCE9431645EC}">
              <a14:shadowObscured xmlns:a14="http://schemas.microsoft.com/office/drawing/2010/main"/>
            </a:ext>
          </a:extLst>
        </p:spPr>
      </p:pic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2FE16547-5205-4F0E-B809-89D18FF4C8B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7549896" y="1573887"/>
            <a:ext cx="0" cy="3710227"/>
          </a:xfrm>
          <a:prstGeom prst="line">
            <a:avLst/>
          </a:prstGeom>
          <a:ln w="19050">
            <a:solidFill>
              <a:srgbClr val="FF518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Obrázek 6">
            <a:extLst>
              <a:ext uri="{FF2B5EF4-FFF2-40B4-BE49-F238E27FC236}">
                <a16:creationId xmlns:a16="http://schemas.microsoft.com/office/drawing/2014/main" id="{EF7AF4C1-E704-4067-8CB5-D777C33F9C32}"/>
              </a:ext>
            </a:extLst>
          </p:cNvPr>
          <p:cNvPicPr/>
          <p:nvPr/>
        </p:nvPicPr>
        <p:blipFill rotWithShape="1">
          <a:blip r:embed="rId3"/>
          <a:srcRect l="85514" t="16579" r="7849" b="53349"/>
          <a:stretch/>
        </p:blipFill>
        <p:spPr bwMode="auto">
          <a:xfrm>
            <a:off x="7772008" y="1123527"/>
            <a:ext cx="3252154" cy="4604800"/>
          </a:xfrm>
          <a:prstGeom prst="rect">
            <a:avLst/>
          </a:prstGeom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6" name="Obrázek 5" descr="Obsah obrázku text, vektorová grafika&#10;&#10;Popis byl vytvořen automaticky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104" y="5543428"/>
            <a:ext cx="707051" cy="9036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1641528"/>
      </p:ext>
    </p:extLst>
  </p:cSld>
  <p:clrMapOvr>
    <a:masterClrMapping/>
  </p:clrMapOvr>
  <p:transition spd="slow">
    <p:push dir="u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F3060C83-F051-4F0E-ABAD-AA0DFC48B21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83C98ABE-055B-441F-B07E-44F97F083C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-376156" y="-253670"/>
            <a:ext cx="1827638" cy="1376989"/>
          </a:xfrm>
          <a:custGeom>
            <a:avLst/>
            <a:gdLst>
              <a:gd name="connsiteX0" fmla="*/ 0 w 1827638"/>
              <a:gd name="connsiteY0" fmla="*/ 987379 h 1376989"/>
              <a:gd name="connsiteX1" fmla="*/ 987379 w 1827638"/>
              <a:gd name="connsiteY1" fmla="*/ 0 h 1376989"/>
              <a:gd name="connsiteX2" fmla="*/ 1827638 w 1827638"/>
              <a:gd name="connsiteY2" fmla="*/ 840260 h 1376989"/>
              <a:gd name="connsiteX3" fmla="*/ 1827638 w 1827638"/>
              <a:gd name="connsiteY3" fmla="*/ 1376989 h 1376989"/>
              <a:gd name="connsiteX4" fmla="*/ 0 w 1827638"/>
              <a:gd name="connsiteY4" fmla="*/ 1376989 h 13769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27638" h="1376989">
                <a:moveTo>
                  <a:pt x="0" y="987379"/>
                </a:moveTo>
                <a:lnTo>
                  <a:pt x="987379" y="0"/>
                </a:lnTo>
                <a:lnTo>
                  <a:pt x="1827638" y="840260"/>
                </a:lnTo>
                <a:lnTo>
                  <a:pt x="1827638" y="1376989"/>
                </a:lnTo>
                <a:lnTo>
                  <a:pt x="0" y="1376989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29FDB030-9B49-4CED-8CCD-4D99382388A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891641" y="422146"/>
            <a:ext cx="645368" cy="645368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3783CA14-24A1-485C-8B30-D6A5D87987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10043482" y="655140"/>
            <a:ext cx="687472" cy="687472"/>
          </a:xfrm>
          <a:prstGeom prst="rect">
            <a:avLst/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9A97C86A-04D6-40F7-AE84-31AB43E6A84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9356643" y="0"/>
            <a:ext cx="2835357" cy="1480837"/>
          </a:xfrm>
          <a:custGeom>
            <a:avLst/>
            <a:gdLst>
              <a:gd name="connsiteX0" fmla="*/ 2835357 w 2835357"/>
              <a:gd name="connsiteY0" fmla="*/ 1480837 h 1480837"/>
              <a:gd name="connsiteX1" fmla="*/ 0 w 2835357"/>
              <a:gd name="connsiteY1" fmla="*/ 1480837 h 1480837"/>
              <a:gd name="connsiteX2" fmla="*/ 1552727 w 2835357"/>
              <a:gd name="connsiteY2" fmla="*/ 0 h 1480837"/>
              <a:gd name="connsiteX3" fmla="*/ 2835357 w 2835357"/>
              <a:gd name="connsiteY3" fmla="*/ 1223245 h 14808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35357" h="1480837">
                <a:moveTo>
                  <a:pt x="2835357" y="1480837"/>
                </a:moveTo>
                <a:lnTo>
                  <a:pt x="0" y="1480837"/>
                </a:lnTo>
                <a:lnTo>
                  <a:pt x="1552727" y="0"/>
                </a:lnTo>
                <a:lnTo>
                  <a:pt x="2835357" y="1223245"/>
                </a:lnTo>
                <a:close/>
              </a:path>
            </a:pathLst>
          </a:cu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3" name="Isosceles Triangle 22">
            <a:extLst>
              <a:ext uri="{FF2B5EF4-FFF2-40B4-BE49-F238E27FC236}">
                <a16:creationId xmlns:a16="http://schemas.microsoft.com/office/drawing/2014/main" id="{FF9F2414-84E8-453E-B1F3-389FDE8192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976344" y="6115501"/>
            <a:ext cx="1494513" cy="742499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Obrázek 7">
            <a:extLst>
              <a:ext uri="{FF2B5EF4-FFF2-40B4-BE49-F238E27FC236}">
                <a16:creationId xmlns:a16="http://schemas.microsoft.com/office/drawing/2014/main" id="{7E5221CA-933A-4F51-B753-88D22118DF33}"/>
              </a:ext>
            </a:extLst>
          </p:cNvPr>
          <p:cNvPicPr/>
          <p:nvPr/>
        </p:nvPicPr>
        <p:blipFill rotWithShape="1">
          <a:blip r:embed="rId2"/>
          <a:srcRect l="58994" t="20512" r="10073" b="15747"/>
          <a:stretch/>
        </p:blipFill>
        <p:spPr bwMode="auto">
          <a:xfrm>
            <a:off x="1553259" y="643467"/>
            <a:ext cx="8651503" cy="557106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5" name="Isosceles Triangle 24">
            <a:extLst>
              <a:ext uri="{FF2B5EF4-FFF2-40B4-BE49-F238E27FC236}">
                <a16:creationId xmlns:a16="http://schemas.microsoft.com/office/drawing/2014/main" id="{3ECA69A1-7536-43AC-85EF-C7106179F5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604080" y="6453143"/>
            <a:ext cx="814903" cy="404857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Obrázek 5" descr="Obsah obrázku text, vektorová grafika&#10;&#10;Popis byl vytvořen automaticky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104" y="5543428"/>
            <a:ext cx="707051" cy="9036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6525213"/>
      </p:ext>
    </p:extLst>
  </p:cSld>
  <p:clrMapOvr>
    <a:masterClrMapping/>
  </p:clrMapOvr>
  <p:transition spd="slow">
    <p:push dir="u"/>
  </p:transition>
</p:sld>
</file>

<file path=ppt/theme/theme1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BA6C182389D49C488ECAB3BCE43B49FF" ma:contentTypeVersion="15" ma:contentTypeDescription="Vytvoří nový dokument" ma:contentTypeScope="" ma:versionID="ca641270a13193a6cb8256a713a2f22d">
  <xsd:schema xmlns:xsd="http://www.w3.org/2001/XMLSchema" xmlns:xs="http://www.w3.org/2001/XMLSchema" xmlns:p="http://schemas.microsoft.com/office/2006/metadata/properties" xmlns:ns2="66b52bfb-9986-4891-aca2-d046ab8bf07a" xmlns:ns3="485ab4be-1c84-4ffe-a376-8eb6bbbe07bd" targetNamespace="http://schemas.microsoft.com/office/2006/metadata/properties" ma:root="true" ma:fieldsID="7e58fc2110f1460137d41725ac18b36a" ns2:_="" ns3:_="">
    <xsd:import namespace="66b52bfb-9986-4891-aca2-d046ab8bf07a"/>
    <xsd:import namespace="485ab4be-1c84-4ffe-a376-8eb6bbbe07bd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lcf76f155ced4ddcb4097134ff3c332f" minOccurs="0"/>
                <xsd:element ref="ns3:TaxCatchAll" minOccurs="0"/>
                <xsd:element ref="ns2:MediaServiceDateTaken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6b52bfb-9986-4891-aca2-d046ab8bf07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lcf76f155ced4ddcb4097134ff3c332f" ma:index="19" nillable="true" ma:taxonomy="true" ma:internalName="lcf76f155ced4ddcb4097134ff3c332f" ma:taxonomyFieldName="MediaServiceImageTags" ma:displayName="Značky obrázků" ma:readOnly="false" ma:fieldId="{5cf76f15-5ced-4ddc-b409-7134ff3c332f}" ma:taxonomyMulti="true" ma:sspId="de97acfe-e349-49a2-9112-0b04129138de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21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22" nillable="true" ma:displayName="MediaLengthInSeconds" ma:hidden="true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85ab4be-1c84-4ffe-a376-8eb6bbbe07bd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dílí se s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dílené s podrobnostmi" ma:internalName="SharedWithDetails" ma:readOnly="true">
      <xsd:simpleType>
        <xsd:restriction base="dms:Note">
          <xsd:maxLength value="255"/>
        </xsd:restriction>
      </xsd:simpleType>
    </xsd:element>
    <xsd:element name="TaxCatchAll" ma:index="20" nillable="true" ma:displayName="Taxonomy Catch All Column" ma:hidden="true" ma:list="{f62e302a-7c13-4296-b203-8ac9900fa5cd}" ma:internalName="TaxCatchAll" ma:showField="CatchAllData" ma:web="485ab4be-1c84-4ffe-a376-8eb6bbbe07bd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 obsahu"/>
        <xsd:element ref="dc:title" minOccurs="0" maxOccurs="1" ma:index="4" ma:displayName="Nadpis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66b52bfb-9986-4891-aca2-d046ab8bf07a">
      <Terms xmlns="http://schemas.microsoft.com/office/infopath/2007/PartnerControls"/>
    </lcf76f155ced4ddcb4097134ff3c332f>
    <TaxCatchAll xmlns="485ab4be-1c84-4ffe-a376-8eb6bbbe07bd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96B96C1F-6886-4E38-817A-46E34B932C2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66b52bfb-9986-4891-aca2-d046ab8bf07a"/>
    <ds:schemaRef ds:uri="485ab4be-1c84-4ffe-a376-8eb6bbbe07bd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48AAFC72-1902-4218-B1E5-979F87AAB933}">
  <ds:schemaRefs>
    <ds:schemaRef ds:uri="e28afefe-e8ea-42a7-97a6-9b0a9cec71a5"/>
    <ds:schemaRef ds:uri="febbf18c-0139-47d6-b102-97191c658564"/>
    <ds:schemaRef ds:uri="http://schemas.microsoft.com/office/2006/metadata/properties"/>
    <ds:schemaRef ds:uri="http://schemas.microsoft.com/office/infopath/2007/PartnerControls"/>
    <ds:schemaRef ds:uri="66b52bfb-9986-4891-aca2-d046ab8bf07a"/>
    <ds:schemaRef ds:uri="485ab4be-1c84-4ffe-a376-8eb6bbbe07bd"/>
  </ds:schemaRefs>
</ds:datastoreItem>
</file>

<file path=customXml/itemProps3.xml><?xml version="1.0" encoding="utf-8"?>
<ds:datastoreItem xmlns:ds="http://schemas.openxmlformats.org/officeDocument/2006/customXml" ds:itemID="{E61826F9-4112-4612-83EE-7FD3173025FE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154</TotalTime>
  <Words>559</Words>
  <Application>Microsoft Office PowerPoint</Application>
  <PresentationFormat>Širokoúhlá obrazovka</PresentationFormat>
  <Paragraphs>145</Paragraphs>
  <Slides>17</Slides>
  <Notes>4</Notes>
  <HiddenSlides>0</HiddenSlides>
  <MMClips>0</MMClips>
  <ScaleCrop>false</ScaleCrop>
  <HeadingPairs>
    <vt:vector size="6" baseType="variant">
      <vt:variant>
        <vt:lpstr>Použitá písma</vt:lpstr>
      </vt:variant>
      <vt:variant>
        <vt:i4>5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17</vt:i4>
      </vt:variant>
    </vt:vector>
  </HeadingPairs>
  <TitlesOfParts>
    <vt:vector size="23" baseType="lpstr">
      <vt:lpstr>Arial</vt:lpstr>
      <vt:lpstr>Calibri</vt:lpstr>
      <vt:lpstr>Calibri Light</vt:lpstr>
      <vt:lpstr>Cy</vt:lpstr>
      <vt:lpstr>Open Sans Light</vt:lpstr>
      <vt:lpstr>Motiv Office</vt:lpstr>
      <vt:lpstr>How Data Can Effectively Assist in Public Procurement                     November 24, 2022</vt:lpstr>
      <vt:lpstr>SOURCES OF DATA ON PUBLIC PROCUREMENTS IN THE CZECH REPUBLIC</vt:lpstr>
      <vt:lpstr>FACTORS AFFECTING QUALITY OF DATA ON PUBLIC PROCUREMENT</vt:lpstr>
      <vt:lpstr>STEPS TO IMPROVE DATA QUALITY</vt:lpstr>
      <vt:lpstr>WHAT IS ALREADY AVAILABLE TODAY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OD EX POST K EX ANTE</vt:lpstr>
      <vt:lpstr>Prezentace aplikace PowerPoint</vt:lpstr>
      <vt:lpstr>CONTRACTING AUTHORITY</vt:lpstr>
      <vt:lpstr> SUPPLIER</vt:lpstr>
      <vt:lpstr> INSPECTION AUTHORITIES</vt:lpstr>
      <vt:lpstr>Prezentace aplikace PowerPoint</vt:lpstr>
      <vt:lpstr>Prezentace aplikace PowerPoint</vt:lpstr>
    </vt:vector>
  </TitlesOfParts>
  <Company>Úřad vlády ČR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Sklenářová Barbora</dc:creator>
  <cp:lastModifiedBy>Dudková Soňa</cp:lastModifiedBy>
  <cp:revision>62</cp:revision>
  <dcterms:created xsi:type="dcterms:W3CDTF">2022-03-24T14:31:58Z</dcterms:created>
  <dcterms:modified xsi:type="dcterms:W3CDTF">2022-12-03T17:14:57Z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0x010100BB97D0E443AE5743ACB6C5DD2A182C1A</vt:lpwstr>
  </property>
  <property fmtid="{D5CDD505-2E9C-101B-9397-08002B2CF9AE}" pid="3" name="MediaServiceImageTags">
    <vt:lpwstr/>
  </property>
</Properties>
</file>