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63" r:id="rId6"/>
    <p:sldId id="258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64" r:id="rId2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A6"/>
    <a:srgbClr val="0089CF"/>
    <a:srgbClr val="FDB813"/>
    <a:srgbClr val="F5821F"/>
    <a:srgbClr val="00A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D13D6-94A1-4104-8605-F2EE07A4A92D}" type="datetimeFigureOut">
              <a:rPr lang="cs-CZ" smtClean="0"/>
              <a:t>13.12.2022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B548F-15CD-4A7A-94C7-7AD3A6A351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837346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9B32C-81FB-42C3-A009-D4650ECD5696}" type="datetimeFigureOut">
              <a:rPr lang="cs-CZ" smtClean="0"/>
              <a:t>13.12.2022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E4F17-70F8-4F77-B10D-DB059F9181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10636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56CC0-6A6B-403D-8F23-198E28499EC6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59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FA79-8AE0-4749-8BEB-A6095CD6C302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6764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E1427-E797-4E0D-98F6-18B55807E55F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005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F499-AC2D-4761-9A50-3EC3F6AE43FF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1461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33E48-E845-4850-A30D-06AC756F0D25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7501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E9844-65E7-4154-90C5-1D9355B65682}" type="datetime1">
              <a:rPr lang="cs-CZ" smtClean="0"/>
              <a:t>13.12.2022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624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00BD-EA61-4C65-8AE8-81D05E350B07}" type="datetime1">
              <a:rPr lang="cs-CZ" smtClean="0"/>
              <a:t>13.12.2022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75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0A91-2ADD-4A98-8BAF-FE70D4E0386F}" type="datetime1">
              <a:rPr lang="cs-CZ" smtClean="0"/>
              <a:t>13.12.2022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6787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E830-F088-4056-85D8-60693AD90B2C}" type="datetime1">
              <a:rPr lang="cs-CZ" smtClean="0"/>
              <a:t>13.12.2022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7696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FF77-D4C2-4C59-81BF-EB095ECE37C1}" type="datetime1">
              <a:rPr lang="cs-CZ" smtClean="0"/>
              <a:t>13.12.2022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91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46A21-A3E5-4264-8FEE-A4986F209855}" type="datetime1">
              <a:rPr lang="cs-CZ" smtClean="0"/>
              <a:t>13.12.2022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0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25564-E57E-413E-9652-70FAC4F3B2B8}" type="datetime1">
              <a:rPr lang="cs-CZ" smtClean="0"/>
              <a:t>13.12.2022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55221-BCB7-4A5E-A25B-3197CEAFE0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41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l.nechanicky@mmr.cz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nen.nipez.cz/UzivatelskeInformace/UzivatelskePriruck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45844" y="1921075"/>
            <a:ext cx="7779920" cy="4524425"/>
          </a:xfrm>
        </p:spPr>
        <p:txBody>
          <a:bodyPr>
            <a:normAutofit/>
          </a:bodyPr>
          <a:lstStyle/>
          <a:p>
            <a:pPr algn="l"/>
            <a:r>
              <a:rPr lang="cs-CZ" sz="28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Ing. Michal Nechanický</a:t>
            </a:r>
            <a:endParaRPr lang="da-DK" sz="28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94907" y="98858"/>
            <a:ext cx="9144000" cy="172994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cs-CZ" sz="4000" dirty="0">
                <a:solidFill>
                  <a:srgbClr val="0054A6"/>
                </a:solidFill>
                <a:latin typeface="Cy" panose="02000000000000000000" pitchFamily="50" charset="0"/>
              </a:rPr>
              <a:t>Národní Elektronický Nástroj (NEN)</a:t>
            </a:r>
          </a:p>
          <a:p>
            <a:pPr algn="l"/>
            <a:r>
              <a:rPr lang="en-US" sz="4000" dirty="0">
                <a:solidFill>
                  <a:srgbClr val="0054A6"/>
                </a:solidFill>
                <a:latin typeface="Cy" panose="02000000000000000000" pitchFamily="50" charset="0"/>
              </a:rPr>
              <a:t>The National Electronic Tool (NEN)</a:t>
            </a:r>
            <a:endParaRPr lang="cs-CZ" sz="4000" dirty="0">
              <a:solidFill>
                <a:srgbClr val="0054A6"/>
              </a:solidFill>
              <a:latin typeface="Cy" panose="02000000000000000000" pitchFamily="50" charset="0"/>
            </a:endParaRPr>
          </a:p>
          <a:p>
            <a:pPr algn="l"/>
            <a:r>
              <a:rPr lang="cs-CZ" sz="2000" dirty="0" err="1">
                <a:solidFill>
                  <a:srgbClr val="0054A6"/>
                </a:solidFill>
                <a:latin typeface="Cy" panose="02000000000000000000" pitchFamily="50" charset="0"/>
                <a:ea typeface="Open Sans Light"/>
                <a:cs typeface="Open Sans Light"/>
              </a:rPr>
              <a:t>November</a:t>
            </a:r>
            <a:r>
              <a:rPr lang="cs-CZ" sz="2000" dirty="0">
                <a:solidFill>
                  <a:srgbClr val="0054A6"/>
                </a:solidFill>
                <a:latin typeface="Cy" panose="02000000000000000000" pitchFamily="50" charset="0"/>
                <a:ea typeface="Open Sans Light"/>
                <a:cs typeface="Open Sans Light"/>
              </a:rPr>
              <a:t> 24 2022</a:t>
            </a:r>
            <a:endParaRPr lang="cs-CZ" sz="2000" dirty="0">
              <a:solidFill>
                <a:srgbClr val="0054A6"/>
              </a:solidFill>
              <a:latin typeface="Cy" panose="02000000000000000000" pitchFamily="50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79" y="6583"/>
            <a:ext cx="2880711" cy="6848929"/>
          </a:xfrm>
          <a:prstGeom prst="rect">
            <a:avLst/>
          </a:prstGeom>
        </p:spPr>
      </p:pic>
      <p:pic>
        <p:nvPicPr>
          <p:cNvPr id="8" name="Picture 2" descr="VÃ½sledek obrÃ¡zku pro elektronickÃ© veÅejnÃ© zakÃ¡zky">
            <a:extLst>
              <a:ext uri="{FF2B5EF4-FFF2-40B4-BE49-F238E27FC236}">
                <a16:creationId xmlns:a16="http://schemas.microsoft.com/office/drawing/2014/main" id="{D55A8E71-BCBA-47FF-9CA9-725C390A2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8" y="1927022"/>
            <a:ext cx="6048794" cy="33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94788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– uniform design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EDF93A3-AA71-4863-BA33-FD5970DD7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56" y="1273318"/>
            <a:ext cx="9810372" cy="539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7370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- Information and news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A914E15-D0A1-4DA8-B580-FB7C33388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980" y="1290918"/>
            <a:ext cx="10832660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2338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- subscription to news and notifications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0DCA330-D874-45EE-97B7-8D0E3A324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46" y="1528833"/>
            <a:ext cx="11322599" cy="401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727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- search of public procurement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24DDA13-D056-4A55-A6DA-49B05B0E9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441" y="1258644"/>
            <a:ext cx="7562649" cy="542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6670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– Information on public </a:t>
            </a:r>
            <a:r>
              <a:rPr lang="en-US" sz="3600" dirty="0" err="1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procrurment</a:t>
            </a:r>
            <a:b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authorized part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EA27291F-E5E9-4952-A2B6-9858FB4D1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896" y="1538334"/>
            <a:ext cx="7310207" cy="515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9758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- About the portal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4A6F791-6FA3-4ADD-BCCC-27EF06829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017" y="1365349"/>
            <a:ext cx="6863039" cy="530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68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part of NEN - About the portal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8E6B8FB-AAAB-42C8-A20F-9CCB0FC23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54" y="1337810"/>
            <a:ext cx="9827317" cy="490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1729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Authorized part of the NEN – the contracting authority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3B396B6-C284-447A-86ED-09FF0A54E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557" y="1222310"/>
            <a:ext cx="9555113" cy="563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6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Authorized part of NEN – Supplier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6149FFD-D6D5-4BF5-AEC3-6B39DE248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596" y="1219456"/>
            <a:ext cx="8804045" cy="550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14809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73" y="1304925"/>
            <a:ext cx="7735711" cy="4351338"/>
          </a:xfrm>
        </p:spPr>
      </p:pic>
      <p:sp>
        <p:nvSpPr>
          <p:cNvPr id="2" name="AutoShape 2" descr="Geometrická konstrukce zlatého řezu :: ME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" name="Nadpis 3">
            <a:extLst>
              <a:ext uri="{FF2B5EF4-FFF2-40B4-BE49-F238E27FC236}">
                <a16:creationId xmlns:a16="http://schemas.microsoft.com/office/drawing/2014/main" id="{A138969C-735D-4F85-ABD5-D3FB3631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3600" dirty="0" err="1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Thanks</a:t>
            </a:r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3600" dirty="0" err="1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</a:t>
            </a:r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3600" dirty="0" err="1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your</a:t>
            </a:r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3600" dirty="0" err="1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attention</a:t>
            </a:r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lang="cs-CZ" sz="3600" dirty="0"/>
          </a:p>
        </p:txBody>
      </p:sp>
      <p:sp>
        <p:nvSpPr>
          <p:cNvPr id="6" name="Nadpis 3">
            <a:extLst>
              <a:ext uri="{FF2B5EF4-FFF2-40B4-BE49-F238E27FC236}">
                <a16:creationId xmlns:a16="http://schemas.microsoft.com/office/drawing/2014/main" id="{E184BD25-685F-4B1B-8F52-FD5E522678B3}"/>
              </a:ext>
            </a:extLst>
          </p:cNvPr>
          <p:cNvSpPr txBox="1">
            <a:spLocks/>
          </p:cNvSpPr>
          <p:nvPr/>
        </p:nvSpPr>
        <p:spPr>
          <a:xfrm>
            <a:off x="838200" y="49934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Ing. Michal Nechanický</a:t>
            </a:r>
          </a:p>
          <a:p>
            <a:pPr algn="ctr"/>
            <a:r>
              <a:rPr lang="cs-CZ" sz="3600" dirty="0"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michal.nechanicky@mmr.cz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116995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NEN?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 a comprehensive electronic tool for the administration and awarding of public procurement and concessions for all categories of public contracts and all categories of contractors, incl. sectoral. NEN supports all levels </a:t>
            </a:r>
            <a:r>
              <a:rPr lang="en-US"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of electronification, </a:t>
            </a:r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from the registration of procurement procedures to fully electronic procedures.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Possibility of central purchases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Realization of public contracts through electronic catalogs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NEN will allow linking to internal systems of contracting authorities and suppliers or e-Government systems in the Czech Republic.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NEN is FREE for all its users (supplier and contracting authority)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administrator of the NEN electronic tool is the Ministry for Regional Development.</a:t>
            </a:r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85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sp>
        <p:nvSpPr>
          <p:cNvPr id="8" name="Nadpis 3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Certifikát prostředí</a:t>
            </a:r>
            <a:endParaRPr lang="cs-CZ" sz="3600" dirty="0"/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F1CA8212-1BB6-4519-BEC7-A6ADDE461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250" y="1207939"/>
            <a:ext cx="7893499" cy="558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278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sp>
        <p:nvSpPr>
          <p:cNvPr id="8" name="Nadpis 3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Certifikát funkčnosti</a:t>
            </a:r>
            <a:endParaRPr lang="cs-CZ" sz="36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FD902D1-33BF-4B24-88B1-F0BFB4F1C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305" y="1187938"/>
            <a:ext cx="7871389" cy="558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5123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Where can I find a NEN and where can I get advice?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Reference (test) environment: https://nen-ref.nipez.cz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Registration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free</a:t>
            </a:r>
          </a:p>
          <a:p>
            <a:pPr marL="342900" indent="-342900"/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Production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(</a:t>
            </a: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harsh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) environment: https://nen.nipez.cz 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Registration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with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official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details</a:t>
            </a:r>
            <a:endParaRPr lang="cs-CZ" sz="16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E-mail support of NEN: Hotline@nipez.cz</a:t>
            </a:r>
          </a:p>
          <a:p>
            <a:pPr marL="342900" indent="-342900"/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Phone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support of NEN: +420 841 888 841</a:t>
            </a:r>
          </a:p>
          <a:p>
            <a:pPr marL="800100" lvl="1" indent="-342900"/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6:00-18:00 v pracovní dny</a:t>
            </a: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operator is a consortium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Tesco SW a O2 ICT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55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will I need to be able to use NEN?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838200" y="1825625"/>
            <a:ext cx="4806820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Internet browser: Google chrome, Opera, Mozilla Firefox, Microsoft </a:t>
            </a:r>
            <a:r>
              <a:rPr lang="cs-CZ" sz="20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Edge</a:t>
            </a:r>
            <a:r>
              <a:rPr lang="cs-CZ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Safari.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Crypto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native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APP</a:t>
            </a:r>
          </a:p>
          <a:p>
            <a:pPr marL="800100" lvl="1" indent="-342900"/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Crypto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Web </a:t>
            </a:r>
            <a:r>
              <a:rPr lang="cs-CZ" sz="16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Extension</a:t>
            </a:r>
            <a:endParaRPr lang="cs-CZ" sz="16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1257300" lvl="2" indent="-342900"/>
            <a: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Ověření el. podpisu dle </a:t>
            </a:r>
            <a:r>
              <a:rPr lang="cs-CZ" sz="120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eIDAS</a:t>
            </a: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br>
              <a:rPr lang="cs-CZ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endParaRPr lang="cs-CZ" sz="12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endParaRPr lang="cs-CZ" sz="20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342900" indent="-342900"/>
            <a:r>
              <a:rPr lang="en-US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Have a user manual for contractors and suppliers at hand.</a:t>
            </a:r>
            <a:r>
              <a:rPr lang="cs-CZ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2"/>
              </a:rPr>
              <a:t>https://nen.nipez.cz/UzivatelskeInformace/UzivatelskePrirucky</a:t>
            </a:r>
            <a:endParaRPr lang="cs-CZ" sz="16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581D741-B2DF-48E1-A842-4895CBC0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352" y="3627966"/>
            <a:ext cx="2959095" cy="51867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41FBF6C-03D4-4362-8ADC-A55D84609B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0132" y="1512444"/>
            <a:ext cx="4333074" cy="2374858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24A5E09-DE50-4FFD-A3A1-B11E3901D5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5159" y="3860396"/>
            <a:ext cx="2943019" cy="297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19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y" panose="020000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NEN statistics as of 11/15/2022</a:t>
            </a:r>
            <a:endParaRPr lang="cs-CZ" sz="3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2353CEF-8228-4741-99EA-5C98322E7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483" y="1326994"/>
            <a:ext cx="10664706" cy="49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0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63A91D0-077D-42E4-B255-A3C3ECE28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30" y="489339"/>
            <a:ext cx="11551139" cy="470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18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4" y="5543428"/>
            <a:ext cx="707051" cy="90360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0CEDFF4-CF6C-40FF-9395-AE4812B79B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93" y="1170005"/>
            <a:ext cx="11800813" cy="416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57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6b52bfb-9986-4891-aca2-d046ab8bf07a">
      <Terms xmlns="http://schemas.microsoft.com/office/infopath/2007/PartnerControls"/>
    </lcf76f155ced4ddcb4097134ff3c332f>
    <TaxCatchAll xmlns="485ab4be-1c84-4ffe-a376-8eb6bbbe07b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6C182389D49C488ECAB3BCE43B49FF" ma:contentTypeVersion="15" ma:contentTypeDescription="Vytvoří nový dokument" ma:contentTypeScope="" ma:versionID="ca641270a13193a6cb8256a713a2f22d">
  <xsd:schema xmlns:xsd="http://www.w3.org/2001/XMLSchema" xmlns:xs="http://www.w3.org/2001/XMLSchema" xmlns:p="http://schemas.microsoft.com/office/2006/metadata/properties" xmlns:ns2="66b52bfb-9986-4891-aca2-d046ab8bf07a" xmlns:ns3="485ab4be-1c84-4ffe-a376-8eb6bbbe07bd" targetNamespace="http://schemas.microsoft.com/office/2006/metadata/properties" ma:root="true" ma:fieldsID="7e58fc2110f1460137d41725ac18b36a" ns2:_="" ns3:_="">
    <xsd:import namespace="66b52bfb-9986-4891-aca2-d046ab8bf07a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b52bfb-9986-4891-aca2-d046ab8b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62e302a-7c13-4296-b203-8ac9900fa5cd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1826F9-4112-4612-83EE-7FD3173025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8AAFC72-1902-4218-B1E5-979F87AAB933}">
  <ds:schemaRefs>
    <ds:schemaRef ds:uri="e28afefe-e8ea-42a7-97a6-9b0a9cec71a5"/>
    <ds:schemaRef ds:uri="febbf18c-0139-47d6-b102-97191c658564"/>
    <ds:schemaRef ds:uri="http://schemas.microsoft.com/office/2006/metadata/properties"/>
    <ds:schemaRef ds:uri="http://schemas.microsoft.com/office/infopath/2007/PartnerControls"/>
    <ds:schemaRef ds:uri="66b52bfb-9986-4891-aca2-d046ab8bf07a"/>
    <ds:schemaRef ds:uri="485ab4be-1c84-4ffe-a376-8eb6bbbe07bd"/>
  </ds:schemaRefs>
</ds:datastoreItem>
</file>

<file path=customXml/itemProps3.xml><?xml version="1.0" encoding="utf-8"?>
<ds:datastoreItem xmlns:ds="http://schemas.openxmlformats.org/officeDocument/2006/customXml" ds:itemID="{96B96C1F-6886-4E38-817A-46E34B932C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b52bfb-9986-4891-aca2-d046ab8bf07a"/>
    <ds:schemaRef ds:uri="485ab4be-1c84-4ffe-a376-8eb6bbbe07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1002</TotalTime>
  <Words>378</Words>
  <Application>Microsoft Office PowerPoint</Application>
  <PresentationFormat>Širokoúhlá obrazovka</PresentationFormat>
  <Paragraphs>42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Cy</vt:lpstr>
      <vt:lpstr>Open Sans Light</vt:lpstr>
      <vt:lpstr>Motiv Office</vt:lpstr>
      <vt:lpstr>Ing. Michal Nechanický</vt:lpstr>
      <vt:lpstr>What is NEN?</vt:lpstr>
      <vt:lpstr>Prezentace aplikace PowerPoint</vt:lpstr>
      <vt:lpstr>Prezentace aplikace PowerPoint</vt:lpstr>
      <vt:lpstr>Where can I find a NEN and where can I get advice?</vt:lpstr>
      <vt:lpstr>What will I need to be able to use NEN?</vt:lpstr>
      <vt:lpstr>NEN statistics as of 11/15/2022</vt:lpstr>
      <vt:lpstr>Prezentace aplikace PowerPoint</vt:lpstr>
      <vt:lpstr>Prezentace aplikace PowerPoint</vt:lpstr>
      <vt:lpstr>Public part of NEN – uniform design</vt:lpstr>
      <vt:lpstr>Public part of NEN - Information and news</vt:lpstr>
      <vt:lpstr>Public part of NEN - subscription to news and notifications</vt:lpstr>
      <vt:lpstr>Public part of NEN - search of public procurement</vt:lpstr>
      <vt:lpstr>Public part of NEN – Information on public procrurment authorized part</vt:lpstr>
      <vt:lpstr>Public part of NEN - About the portal</vt:lpstr>
      <vt:lpstr>Public part of NEN - About the portal</vt:lpstr>
      <vt:lpstr>Authorized part of the NEN – the contracting authority</vt:lpstr>
      <vt:lpstr>Authorized part of NEN – Supplier</vt:lpstr>
      <vt:lpstr>Thanks for your attention.</vt:lpstr>
    </vt:vector>
  </TitlesOfParts>
  <Company>Úřad vlády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Sklenářová Barbora</dc:creator>
  <cp:lastModifiedBy>Novotný Jan</cp:lastModifiedBy>
  <cp:revision>56</cp:revision>
  <dcterms:created xsi:type="dcterms:W3CDTF">2022-03-24T14:31:58Z</dcterms:created>
  <dcterms:modified xsi:type="dcterms:W3CDTF">2022-12-13T09:26:02Z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0x010100BB97D0E443AE5743ACB6C5DD2A182C1A</vt:lpwstr>
  </property>
  <property fmtid="{D5CDD505-2E9C-101B-9397-08002B2CF9AE}" pid="3" name="MediaServiceImageTags">
    <vt:lpwstr/>
  </property>
</Properties>
</file>