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65" r:id="rId5"/>
    <p:sldId id="267" r:id="rId6"/>
    <p:sldId id="273" r:id="rId7"/>
    <p:sldId id="356" r:id="rId8"/>
    <p:sldId id="361" r:id="rId9"/>
    <p:sldId id="292" r:id="rId10"/>
    <p:sldId id="354" r:id="rId11"/>
    <p:sldId id="362" r:id="rId12"/>
    <p:sldId id="357" r:id="rId13"/>
    <p:sldId id="358" r:id="rId14"/>
    <p:sldId id="359" r:id="rId15"/>
    <p:sldId id="360" r:id="rId16"/>
    <p:sldId id="363"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6" d="100"/>
          <a:sy n="96" d="100"/>
        </p:scale>
        <p:origin x="120" y="258"/>
      </p:cViewPr>
      <p:guideLst/>
    </p:cSldViewPr>
  </p:slideViewPr>
  <p:notesTextViewPr>
    <p:cViewPr>
      <p:scale>
        <a:sx n="1" d="1"/>
        <a:sy n="1" d="1"/>
      </p:scale>
      <p:origin x="0" y="0"/>
    </p:cViewPr>
  </p:notesTextViewPr>
  <p:notesViewPr>
    <p:cSldViewPr snapToGrid="0">
      <p:cViewPr varScale="1">
        <p:scale>
          <a:sx n="83" d="100"/>
          <a:sy n="83" d="100"/>
        </p:scale>
        <p:origin x="124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cs-CZ" smtClean="0"/>
              <a:t>31. 10. 2018</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cs-CZ" smtClean="0"/>
              <a:t>‹#›</a:t>
            </a:fld>
            <a:endParaRPr lang="cs-CZ"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cs-CZ" smtClean="0"/>
              <a:t>31. 10. 2018</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cs-CZ" smtClean="0"/>
              <a:t>‹#›</a:t>
            </a:fld>
            <a:endParaRPr lang="cs-CZ"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Obdélní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prstClr val="white"/>
              </a:solidFill>
              <a:effectLst/>
              <a:uLnTx/>
              <a:uFillTx/>
              <a:latin typeface="Euphemia"/>
              <a:ea typeface="+mn-ea"/>
              <a:cs typeface="+mn-cs"/>
            </a:endParaRPr>
          </a:p>
        </p:txBody>
      </p:sp>
      <p:sp>
        <p:nvSpPr>
          <p:cNvPr id="6" name="Obdélní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2" name="Nadpis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cs-CZ" smtClean="0"/>
              <a:t>Kliknutím lze upravit styl.</a:t>
            </a:r>
            <a:endParaRPr lang="cs-CZ" dirty="0"/>
          </a:p>
        </p:txBody>
      </p:sp>
      <p:sp>
        <p:nvSpPr>
          <p:cNvPr id="3" name="Podnadpis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cs-CZ"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Jiný obsah s titulkem">
    <p:spTree>
      <p:nvGrpSpPr>
        <p:cNvPr id="1" name=""/>
        <p:cNvGrpSpPr/>
        <p:nvPr/>
      </p:nvGrpSpPr>
      <p:grpSpPr>
        <a:xfrm>
          <a:off x="0" y="0"/>
          <a:ext cx="0" cy="0"/>
          <a:chOff x="0" y="0"/>
          <a:chExt cx="0" cy="0"/>
        </a:xfrm>
      </p:grpSpPr>
      <p:sp>
        <p:nvSpPr>
          <p:cNvPr id="8" name="Obdélní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prstClr val="white"/>
              </a:solidFill>
              <a:effectLst/>
              <a:uLnTx/>
              <a:uFillTx/>
              <a:latin typeface="Euphemia"/>
              <a:ea typeface="+mn-ea"/>
              <a:cs typeface="+mn-cs"/>
            </a:endParaRPr>
          </a:p>
        </p:txBody>
      </p:sp>
      <p:sp>
        <p:nvSpPr>
          <p:cNvPr id="2" name="Nadpis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cs-CZ" smtClean="0"/>
              <a:t>Kliknutím lze upravit styl.</a:t>
            </a:r>
            <a:endParaRPr lang="cs-CZ" dirty="0"/>
          </a:p>
        </p:txBody>
      </p:sp>
      <p:sp>
        <p:nvSpPr>
          <p:cNvPr id="3" name="Zástupný symbol pro obsah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solidFill>
                  <a:schemeClr val="tx2"/>
                </a:solidFill>
              </a:defRPr>
            </a:lvl1pPr>
          </a:lstStyle>
          <a:p>
            <a:fld id="{9E583DDF-CA54-461A-A486-592D2374C532}" type="datetimeFigureOut">
              <a:rPr lang="cs-CZ" smtClean="0"/>
              <a:pPr/>
              <a:t>31. 10. 2018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lvl1pPr>
              <a:defRPr>
                <a:solidFill>
                  <a:schemeClr val="tx2"/>
                </a:solidFill>
              </a:defRPr>
            </a:lvl1pPr>
          </a:lstStyle>
          <a:p>
            <a:fld id="{CA8D9AD5-F248-4919-864A-CFD76CC027D6}" type="slidenum">
              <a:rPr lang="cs-CZ" smtClean="0"/>
              <a:pPr/>
              <a:t>‹#›</a:t>
            </a:fld>
            <a:endParaRPr lang="cs-CZ"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Obdélní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prstClr val="white"/>
              </a:solidFill>
              <a:effectLst/>
              <a:uLnTx/>
              <a:uFillTx/>
              <a:latin typeface="Euphemia"/>
              <a:ea typeface="+mn-ea"/>
              <a:cs typeface="+mn-cs"/>
            </a:endParaRPr>
          </a:p>
        </p:txBody>
      </p:sp>
      <p:sp>
        <p:nvSpPr>
          <p:cNvPr id="2" name="Nadpis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cs-CZ" smtClean="0"/>
              <a:t>Kliknutím lze upravit styl.</a:t>
            </a:r>
            <a:endParaRPr lang="cs-CZ" dirty="0"/>
          </a:p>
        </p:txBody>
      </p:sp>
      <p:sp>
        <p:nvSpPr>
          <p:cNvPr id="3" name="Piál 1Zástupný symbol pro obrázek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E583DDF-CA54-461A-A486-592D2374C532}" type="datetimeFigureOut">
              <a:rPr lang="cs-CZ" smtClean="0"/>
              <a:t>31. 10. 2018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9E583DDF-CA54-461A-A486-592D2374C532}" type="datetimeFigureOut">
              <a:rPr lang="cs-CZ" smtClean="0"/>
              <a:t>31. 10. 2018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274638"/>
            <a:ext cx="2628900" cy="5897562"/>
          </a:xfrm>
        </p:spPr>
        <p:txBody>
          <a:bodyPr vert="eaVert"/>
          <a:lstStyle/>
          <a:p>
            <a:r>
              <a:rPr lang="cs-CZ" smtClean="0"/>
              <a:t>Kliknutím lze upravit styl.</a:t>
            </a:r>
            <a:endParaRPr lang="cs-CZ" dirty="0"/>
          </a:p>
        </p:txBody>
      </p:sp>
      <p:sp>
        <p:nvSpPr>
          <p:cNvPr id="3" name="Zástupný symbol pro svislý text 2"/>
          <p:cNvSpPr>
            <a:spLocks noGrp="1"/>
          </p:cNvSpPr>
          <p:nvPr>
            <p:ph type="body" orient="vert" idx="1"/>
          </p:nvPr>
        </p:nvSpPr>
        <p:spPr>
          <a:xfrm>
            <a:off x="838200" y="274638"/>
            <a:ext cx="7734300" cy="58975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9E583DDF-CA54-461A-A486-592D2374C532}" type="datetimeFigureOut">
              <a:rPr lang="cs-CZ" smtClean="0"/>
              <a:t>31. 10. 2018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idx="1"/>
          </p:nvPr>
        </p:nvSpPr>
        <p:spPr/>
        <p:txBody>
          <a:bodyPr/>
          <a:lstStyle>
            <a:lvl6pPr>
              <a:defRPr/>
            </a:lvl6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9E583DDF-CA54-461A-A486-592D2374C532}" type="datetimeFigureOut">
              <a:rPr lang="cs-CZ" smtClean="0"/>
              <a:t>31. 10. 2018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7" name="Obdélník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cs-CZ" b="0" i="0" u="none" strike="noStrike" kern="0" cap="none" spc="0" normalizeH="0" baseline="0" dirty="0">
              <a:ln>
                <a:noFill/>
              </a:ln>
              <a:solidFill>
                <a:prstClr val="white"/>
              </a:solidFill>
              <a:effectLst/>
              <a:uLnTx/>
              <a:uFillTx/>
              <a:latin typeface="Euphemia"/>
            </a:endParaRPr>
          </a:p>
        </p:txBody>
      </p:sp>
      <p:sp>
        <p:nvSpPr>
          <p:cNvPr id="8" name="Obdélník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a:xfrm>
            <a:off x="1524000" y="1143000"/>
            <a:ext cx="9144000" cy="2667000"/>
          </a:xfrm>
        </p:spPr>
        <p:txBody>
          <a:bodyPr anchor="b">
            <a:normAutofit/>
          </a:bodyPr>
          <a:lstStyle>
            <a:lvl1pPr algn="ctr">
              <a:defRPr sz="5200" b="0"/>
            </a:lvl1pPr>
          </a:lstStyle>
          <a:p>
            <a:r>
              <a:rPr lang="cs-CZ" smtClean="0"/>
              <a:t>Kliknutím lze upravit styl.</a:t>
            </a:r>
            <a:endParaRPr lang="cs-CZ" dirty="0"/>
          </a:p>
        </p:txBody>
      </p:sp>
      <p:sp>
        <p:nvSpPr>
          <p:cNvPr id="3" name="Zástupný symbol pro text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E583DDF-CA54-461A-A486-592D2374C532}" type="datetimeFigureOut">
              <a:rPr lang="cs-CZ" smtClean="0"/>
              <a:t>31. 10. 2018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ivní záhlaví oddílu">
    <p:bg>
      <p:bgRef idx="1003">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solidFill>
                  <a:schemeClr val="tx2"/>
                </a:solidFill>
              </a:defRPr>
            </a:lvl1pPr>
          </a:lstStyle>
          <a:p>
            <a:fld id="{9E583DDF-CA54-461A-A486-592D2374C532}" type="datetimeFigureOut">
              <a:rPr lang="cs-CZ" smtClean="0"/>
              <a:pPr/>
              <a:t>31. 10. 2018</a:t>
            </a:fld>
            <a:endParaRPr lang="cs-CZ" dirty="0"/>
          </a:p>
        </p:txBody>
      </p:sp>
      <p:sp>
        <p:nvSpPr>
          <p:cNvPr id="5" name="Zástupný symbol pro zápatí 4"/>
          <p:cNvSpPr>
            <a:spLocks noGrp="1"/>
          </p:cNvSpPr>
          <p:nvPr>
            <p:ph type="ftr" sz="quarter" idx="11"/>
          </p:nvPr>
        </p:nvSpPr>
        <p:spPr/>
        <p:txBody>
          <a:bodyPr/>
          <a:lstStyle>
            <a:lvl1pPr>
              <a:defRPr>
                <a:solidFill>
                  <a:schemeClr val="tx2"/>
                </a:solidFill>
              </a:defRPr>
            </a:lvl1pPr>
          </a:lstStyle>
          <a:p>
            <a:endParaRPr lang="cs-CZ" dirty="0"/>
          </a:p>
        </p:txBody>
      </p:sp>
      <p:sp>
        <p:nvSpPr>
          <p:cNvPr id="6" name="Zástupný symbol pro číslo snímku 5"/>
          <p:cNvSpPr>
            <a:spLocks noGrp="1"/>
          </p:cNvSpPr>
          <p:nvPr>
            <p:ph type="sldNum" sz="quarter" idx="12"/>
          </p:nvPr>
        </p:nvSpPr>
        <p:spPr/>
        <p:txBody>
          <a:bodyPr/>
          <a:lstStyle>
            <a:lvl1pPr>
              <a:defRPr>
                <a:solidFill>
                  <a:schemeClr val="tx2"/>
                </a:solidFill>
              </a:defRPr>
            </a:lvl1pPr>
          </a:lstStyle>
          <a:p>
            <a:fld id="{CA8D9AD5-F248-4919-864A-CFD76CC027D6}" type="slidenum">
              <a:rPr lang="cs-CZ" smtClean="0"/>
              <a:pPr/>
              <a:t>‹#›</a:t>
            </a:fld>
            <a:endParaRPr lang="cs-CZ"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4"/>
          <p:cNvSpPr>
            <a:spLocks noGrp="1"/>
          </p:cNvSpPr>
          <p:nvPr>
            <p:ph type="dt" sz="half" idx="10"/>
          </p:nvPr>
        </p:nvSpPr>
        <p:spPr/>
        <p:txBody>
          <a:bodyPr/>
          <a:lstStyle/>
          <a:p>
            <a:fld id="{9DD7D43D-6574-4C7B-808D-C6C12215A4D4}" type="datetimeFigureOut">
              <a:rPr lang="cs-CZ" smtClean="0"/>
              <a:t>31. 10. 2018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A0ECE5F2-81AA-4605-B028-6FBA391056AF}" type="slidenum">
              <a:rPr lang="cs-CZ" smtClean="0"/>
              <a:t>‹#›</a:t>
            </a:fld>
            <a:endParaRPr lang="cs-CZ"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341120" y="466344"/>
            <a:ext cx="9509760" cy="1234440"/>
          </a:xfrm>
        </p:spPr>
        <p:txBody>
          <a:bodyPr/>
          <a:lstStyle/>
          <a:p>
            <a:r>
              <a:rPr lang="cs-CZ" smtClean="0"/>
              <a:t>Kliknutím lze upravit styl.</a:t>
            </a:r>
            <a:endParaRPr lang="cs-CZ" dirty="0"/>
          </a:p>
        </p:txBody>
      </p:sp>
      <p:sp>
        <p:nvSpPr>
          <p:cNvPr id="3" name="Zástupný symbol pro text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6"/>
          <p:cNvSpPr>
            <a:spLocks noGrp="1"/>
          </p:cNvSpPr>
          <p:nvPr>
            <p:ph type="dt" sz="half" idx="10"/>
          </p:nvPr>
        </p:nvSpPr>
        <p:spPr/>
        <p:txBody>
          <a:bodyPr/>
          <a:lstStyle/>
          <a:p>
            <a:fld id="{9E583DDF-CA54-461A-A486-592D2374C532}" type="datetimeFigureOut">
              <a:rPr lang="cs-CZ" smtClean="0"/>
              <a:t>31. 10. 2018</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datum 2"/>
          <p:cNvSpPr>
            <a:spLocks noGrp="1"/>
          </p:cNvSpPr>
          <p:nvPr>
            <p:ph type="dt" sz="half" idx="10"/>
          </p:nvPr>
        </p:nvSpPr>
        <p:spPr/>
        <p:txBody>
          <a:bodyPr/>
          <a:lstStyle/>
          <a:p>
            <a:fld id="{9E583DDF-CA54-461A-A486-592D2374C532}" type="datetimeFigureOut">
              <a:rPr lang="cs-CZ" smtClean="0"/>
              <a:t>31. 10. 2018</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solidFill>
                  <a:schemeClr val="tx2"/>
                </a:solidFill>
              </a:defRPr>
            </a:lvl1pPr>
          </a:lstStyle>
          <a:p>
            <a:fld id="{9E583DDF-CA54-461A-A486-592D2374C532}" type="datetimeFigureOut">
              <a:rPr lang="cs-CZ" smtClean="0"/>
              <a:pPr/>
              <a:t>31. 10. 2018</a:t>
            </a:fld>
            <a:endParaRPr lang="cs-CZ" dirty="0"/>
          </a:p>
        </p:txBody>
      </p:sp>
      <p:sp>
        <p:nvSpPr>
          <p:cNvPr id="3" name="Zástupný symbol pro zápatí 2"/>
          <p:cNvSpPr>
            <a:spLocks noGrp="1"/>
          </p:cNvSpPr>
          <p:nvPr>
            <p:ph type="ftr" sz="quarter" idx="11"/>
          </p:nvPr>
        </p:nvSpPr>
        <p:spPr/>
        <p:txBody>
          <a:bodyPr/>
          <a:lstStyle>
            <a:lvl1pPr>
              <a:defRPr>
                <a:solidFill>
                  <a:schemeClr val="tx2"/>
                </a:solidFill>
              </a:defRPr>
            </a:lvl1pPr>
          </a:lstStyle>
          <a:p>
            <a:endParaRPr lang="cs-CZ" dirty="0"/>
          </a:p>
        </p:txBody>
      </p:sp>
      <p:sp>
        <p:nvSpPr>
          <p:cNvPr id="4" name="Zástupný symbol pro číslo snímku 3"/>
          <p:cNvSpPr>
            <a:spLocks noGrp="1"/>
          </p:cNvSpPr>
          <p:nvPr>
            <p:ph type="sldNum" sz="quarter" idx="12"/>
          </p:nvPr>
        </p:nvSpPr>
        <p:spPr/>
        <p:txBody>
          <a:bodyPr/>
          <a:lstStyle>
            <a:lvl1pPr>
              <a:defRPr>
                <a:solidFill>
                  <a:schemeClr val="tx2"/>
                </a:solidFill>
              </a:defRPr>
            </a:lvl1pPr>
          </a:lstStyle>
          <a:p>
            <a:fld id="{CA8D9AD5-F248-4919-864A-CFD76CC027D6}" type="slidenum">
              <a:rPr lang="cs-CZ" smtClean="0"/>
              <a:pPr/>
              <a:t>‹#›</a:t>
            </a:fld>
            <a:endParaRPr lang="cs-CZ"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60412" y="2362200"/>
            <a:ext cx="3200400" cy="1990725"/>
          </a:xfrm>
        </p:spPr>
        <p:txBody>
          <a:bodyPr anchor="b">
            <a:normAutofit/>
          </a:bodyPr>
          <a:lstStyle>
            <a:lvl1pPr>
              <a:defRPr sz="3400" b="0"/>
            </a:lvl1pPr>
          </a:lstStyle>
          <a:p>
            <a:r>
              <a:rPr lang="cs-CZ" smtClean="0"/>
              <a:t>Kliknutím lze upravit styl.</a:t>
            </a:r>
            <a:endParaRPr lang="cs-CZ" dirty="0"/>
          </a:p>
        </p:txBody>
      </p:sp>
      <p:sp>
        <p:nvSpPr>
          <p:cNvPr id="3" name="Zástupný symbol pro obsah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E583DDF-CA54-461A-A486-592D2374C532}" type="datetimeFigureOut">
              <a:rPr lang="cs-CZ" smtClean="0"/>
              <a:t>31. 10. 2018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Obdélník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cs-CZ" b="0" i="0" u="none" strike="noStrike" kern="0" cap="none" spc="0" normalizeH="0" baseline="0" dirty="0">
              <a:ln>
                <a:noFill/>
              </a:ln>
              <a:solidFill>
                <a:prstClr val="white"/>
              </a:solidFill>
              <a:effectLst/>
              <a:uLnTx/>
              <a:uFillTx/>
              <a:latin typeface="Euphemia"/>
            </a:endParaRPr>
          </a:p>
        </p:txBody>
      </p:sp>
      <p:sp>
        <p:nvSpPr>
          <p:cNvPr id="8" name="Obdélník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a:p>
            <a:pPr lvl="5"/>
            <a:r>
              <a:rPr lang="cs-CZ" dirty="0" smtClean="0"/>
              <a:t>Šestý</a:t>
            </a:r>
          </a:p>
          <a:p>
            <a:pPr lvl="6"/>
            <a:r>
              <a:rPr lang="cs-CZ" dirty="0" smtClean="0"/>
              <a:t>Sedmý</a:t>
            </a:r>
          </a:p>
          <a:p>
            <a:pPr lvl="7"/>
            <a:r>
              <a:rPr lang="cs-CZ" dirty="0" smtClean="0"/>
              <a:t>Osmý</a:t>
            </a:r>
          </a:p>
          <a:p>
            <a:pPr lvl="8"/>
            <a:r>
              <a:rPr lang="cs-CZ" dirty="0" smtClean="0"/>
              <a:t>Devátý</a:t>
            </a:r>
            <a:endParaRPr lang="cs-CZ" dirty="0"/>
          </a:p>
        </p:txBody>
      </p:sp>
      <p:sp>
        <p:nvSpPr>
          <p:cNvPr id="4" name="Zástupný symbol pro datum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cs-CZ" smtClean="0"/>
              <a:pPr/>
              <a:t>31. 10. 2018</a:t>
            </a:fld>
            <a:endParaRPr lang="cs-CZ" dirty="0"/>
          </a:p>
        </p:txBody>
      </p:sp>
      <p:sp>
        <p:nvSpPr>
          <p:cNvPr id="5" name="Zástupný symbol pro zápatí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cs-CZ" dirty="0"/>
          </a:p>
        </p:txBody>
      </p:sp>
      <p:sp>
        <p:nvSpPr>
          <p:cNvPr id="6" name="Zástupný symbol pro číslo snímku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cs-CZ" smtClean="0"/>
              <a:pPr/>
              <a:t>‹#›</a:t>
            </a:fld>
            <a:endParaRPr lang="cs-CZ"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rotWithShape="1">
          <a:blip r:embed="rId2" cstate="screen">
            <a:extLst>
              <a:ext uri="{28A0092B-C50C-407E-A947-70E740481C1C}">
                <a14:useLocalDpi xmlns:a14="http://schemas.microsoft.com/office/drawing/2010/main"/>
              </a:ext>
            </a:extLst>
          </a:blip>
          <a:srcRect l="1037" t="21434" r="1197" b="30423"/>
          <a:stretch/>
        </p:blipFill>
        <p:spPr>
          <a:xfrm>
            <a:off x="9939" y="-9940"/>
            <a:ext cx="12175435" cy="4740965"/>
          </a:xfrm>
          <a:prstGeom prst="rect">
            <a:avLst/>
          </a:prstGeom>
        </p:spPr>
      </p:pic>
      <p:sp>
        <p:nvSpPr>
          <p:cNvPr id="2" name="Nadpis 1"/>
          <p:cNvSpPr>
            <a:spLocks noGrp="1"/>
          </p:cNvSpPr>
          <p:nvPr>
            <p:ph type="ctrTitle"/>
          </p:nvPr>
        </p:nvSpPr>
        <p:spPr>
          <a:xfrm>
            <a:off x="1525655" y="1906305"/>
            <a:ext cx="9144002" cy="908474"/>
          </a:xfrm>
          <a:solidFill>
            <a:schemeClr val="bg1">
              <a:alpha val="69000"/>
            </a:schemeClr>
          </a:solidFill>
          <a:ln w="31750">
            <a:solidFill>
              <a:schemeClr val="tx2"/>
            </a:solidFill>
          </a:ln>
        </p:spPr>
        <p:txBody>
          <a:bodyPr>
            <a:normAutofit/>
          </a:bodyPr>
          <a:lstStyle/>
          <a:p>
            <a:pPr marL="0" indent="0" algn="ctr" defTabSz="914400">
              <a:lnSpc>
                <a:spcPct val="90000"/>
              </a:lnSpc>
              <a:spcBef>
                <a:spcPts val="0"/>
              </a:spcBef>
              <a:buNone/>
            </a:pPr>
            <a:r>
              <a:rPr lang="cs-CZ" sz="4800" b="0" i="0" dirty="0" smtClean="0">
                <a:solidFill>
                  <a:schemeClr val="tx2"/>
                </a:solidFill>
                <a:latin typeface="Corbel"/>
                <a:ea typeface="+mj-ea"/>
                <a:cs typeface="+mj-cs"/>
              </a:rPr>
              <a:t>Vymezení VKP údolní niva </a:t>
            </a:r>
            <a:endParaRPr lang="cs-CZ" sz="4800" b="0" i="0" dirty="0">
              <a:solidFill>
                <a:schemeClr val="tx2"/>
              </a:solidFill>
              <a:latin typeface="Corbel"/>
              <a:ea typeface="+mj-ea"/>
              <a:cs typeface="+mj-cs"/>
            </a:endParaRPr>
          </a:p>
        </p:txBody>
      </p:sp>
      <p:sp>
        <p:nvSpPr>
          <p:cNvPr id="4" name="Podnadpis 3"/>
          <p:cNvSpPr>
            <a:spLocks noGrp="1"/>
          </p:cNvSpPr>
          <p:nvPr>
            <p:ph type="subTitle" idx="1"/>
          </p:nvPr>
        </p:nvSpPr>
        <p:spPr>
          <a:xfrm>
            <a:off x="1459783" y="5154460"/>
            <a:ext cx="9144002" cy="768358"/>
          </a:xfrm>
        </p:spPr>
        <p:txBody>
          <a:bodyPr>
            <a:normAutofit/>
          </a:bodyPr>
          <a:lstStyle/>
          <a:p>
            <a:pPr marL="0" indent="0" algn="ctr">
              <a:spcBef>
                <a:spcPts val="0"/>
              </a:spcBef>
              <a:buNone/>
            </a:pPr>
            <a:endParaRPr lang="cs-CZ" dirty="0"/>
          </a:p>
          <a:p>
            <a:pPr marL="0" indent="0" algn="ctr">
              <a:spcBef>
                <a:spcPts val="0"/>
              </a:spcBef>
              <a:buNone/>
            </a:pPr>
            <a:r>
              <a:rPr lang="cs-CZ" sz="2400" b="1" i="0" baseline="0" dirty="0" smtClean="0">
                <a:solidFill>
                  <a:schemeClr val="bg1"/>
                </a:solidFill>
              </a:rPr>
              <a:t>Petr Birklen, </a:t>
            </a:r>
            <a:r>
              <a:rPr lang="cs-CZ" sz="2400" b="1" i="0" baseline="0" dirty="0" err="1" smtClean="0">
                <a:solidFill>
                  <a:schemeClr val="bg1"/>
                </a:solidFill>
              </a:rPr>
              <a:t>Ekotoxa</a:t>
            </a:r>
            <a:r>
              <a:rPr lang="cs-CZ" sz="2400" b="1" i="0" baseline="0" dirty="0" smtClean="0">
                <a:solidFill>
                  <a:schemeClr val="bg1"/>
                </a:solidFill>
              </a:rPr>
              <a:t> s.r.o.</a:t>
            </a:r>
          </a:p>
          <a:p>
            <a:pPr marL="0" indent="0" algn="ctr">
              <a:spcBef>
                <a:spcPts val="0"/>
              </a:spcBef>
              <a:buNone/>
            </a:pPr>
            <a:endParaRPr lang="cs-CZ" sz="2400" b="1" i="0" baseline="0" dirty="0">
              <a:solidFill>
                <a:schemeClr val="bg1"/>
              </a:solidFill>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 y="3839297"/>
            <a:ext cx="1213583" cy="891728"/>
          </a:xfrm>
          <a:prstGeom prst="rect">
            <a:avLst/>
          </a:prstGeom>
        </p:spPr>
      </p:pic>
      <p:sp>
        <p:nvSpPr>
          <p:cNvPr id="3" name="TextovéPole 2"/>
          <p:cNvSpPr txBox="1"/>
          <p:nvPr/>
        </p:nvSpPr>
        <p:spPr>
          <a:xfrm>
            <a:off x="301337" y="6047509"/>
            <a:ext cx="11180619" cy="861774"/>
          </a:xfrm>
          <a:prstGeom prst="rect">
            <a:avLst/>
          </a:prstGeom>
          <a:noFill/>
        </p:spPr>
        <p:txBody>
          <a:bodyPr wrap="square" rtlCol="0">
            <a:spAutoFit/>
          </a:bodyPr>
          <a:lstStyle/>
          <a:p>
            <a:pPr algn="ctr"/>
            <a:r>
              <a:rPr lang="cs-CZ" i="1" smtClean="0">
                <a:solidFill>
                  <a:schemeClr val="bg1"/>
                </a:solidFill>
              </a:rPr>
              <a:t>2. </a:t>
            </a:r>
            <a:r>
              <a:rPr lang="cs-CZ" sz="1600" i="1" dirty="0" smtClean="0">
                <a:solidFill>
                  <a:schemeClr val="bg1"/>
                </a:solidFill>
              </a:rPr>
              <a:t>WORKSHOP </a:t>
            </a:r>
            <a:r>
              <a:rPr lang="cs-CZ" sz="1600" i="1" dirty="0">
                <a:solidFill>
                  <a:schemeClr val="bg1"/>
                </a:solidFill>
              </a:rPr>
              <a:t>POŘIZOVATELŮ A </a:t>
            </a:r>
            <a:r>
              <a:rPr lang="cs-CZ" sz="1600" i="1" dirty="0" smtClean="0">
                <a:solidFill>
                  <a:schemeClr val="bg1"/>
                </a:solidFill>
              </a:rPr>
              <a:t>PROJEKTANTŮ  </a:t>
            </a:r>
            <a:r>
              <a:rPr lang="cs-CZ" sz="1600" i="1" dirty="0">
                <a:solidFill>
                  <a:schemeClr val="bg1"/>
                </a:solidFill>
              </a:rPr>
              <a:t>K ÚZEMNÍ </a:t>
            </a:r>
            <a:r>
              <a:rPr lang="cs-CZ" sz="1600" i="1">
                <a:solidFill>
                  <a:schemeClr val="bg1"/>
                </a:solidFill>
              </a:rPr>
              <a:t>STUDII </a:t>
            </a:r>
            <a:r>
              <a:rPr lang="cs-CZ" sz="1600" i="1" smtClean="0">
                <a:solidFill>
                  <a:schemeClr val="bg1"/>
                </a:solidFill>
              </a:rPr>
              <a:t>KRAJINY</a:t>
            </a:r>
          </a:p>
          <a:p>
            <a:pPr algn="ctr"/>
            <a:r>
              <a:rPr lang="cs-CZ" sz="1600" i="1" smtClean="0">
                <a:solidFill>
                  <a:schemeClr val="bg1"/>
                </a:solidFill>
              </a:rPr>
              <a:t>2. listopadu 2018, Praha</a:t>
            </a:r>
          </a:p>
          <a:p>
            <a:pPr algn="ctr"/>
            <a:endParaRPr lang="cs-CZ" sz="1600" i="1" dirty="0">
              <a:solidFill>
                <a:schemeClr val="bg1"/>
              </a:solidFill>
            </a:endParaRP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1213209" y="298395"/>
            <a:ext cx="9770302" cy="5209772"/>
          </a:xfrm>
        </p:spPr>
        <p:txBody>
          <a:bodyPr>
            <a:noAutofit/>
          </a:bodyPr>
          <a:lstStyle/>
          <a:p>
            <a:pPr marL="365760" lvl="1" indent="0">
              <a:buClr>
                <a:srgbClr val="263050"/>
              </a:buClr>
              <a:buNone/>
            </a:pPr>
            <a:endParaRPr lang="cs-CZ" sz="3200" b="1" dirty="0" smtClean="0">
              <a:solidFill>
                <a:srgbClr val="263050"/>
              </a:solidFill>
            </a:endParaRPr>
          </a:p>
          <a:p>
            <a:pPr marL="365760" lvl="1" indent="0">
              <a:buClr>
                <a:srgbClr val="263050"/>
              </a:buClr>
              <a:buNone/>
            </a:pPr>
            <a:r>
              <a:rPr lang="cs-CZ" sz="3200" b="1" dirty="0" smtClean="0">
                <a:solidFill>
                  <a:srgbClr val="263050"/>
                </a:solidFill>
              </a:rPr>
              <a:t>Měřítko 1:10 000 (</a:t>
            </a:r>
            <a:r>
              <a:rPr lang="cs-CZ" sz="3200" b="1" dirty="0" err="1" smtClean="0">
                <a:solidFill>
                  <a:srgbClr val="263050"/>
                </a:solidFill>
              </a:rPr>
              <a:t>vyjímečně</a:t>
            </a:r>
            <a:r>
              <a:rPr lang="cs-CZ" sz="3200" b="1" dirty="0" smtClean="0">
                <a:solidFill>
                  <a:srgbClr val="263050"/>
                </a:solidFill>
              </a:rPr>
              <a:t> 1:5 000)</a:t>
            </a:r>
          </a:p>
          <a:p>
            <a:pPr marL="365760" lvl="1" indent="0">
              <a:buClr>
                <a:srgbClr val="263050"/>
              </a:buClr>
              <a:buNone/>
            </a:pPr>
            <a:endParaRPr lang="cs-CZ" sz="3200" b="1" dirty="0" smtClean="0">
              <a:solidFill>
                <a:srgbClr val="263050"/>
              </a:solidFill>
            </a:endParaRPr>
          </a:p>
          <a:p>
            <a:pPr marL="880110" lvl="1" indent="-514350">
              <a:buClr>
                <a:srgbClr val="263050"/>
              </a:buClr>
              <a:buAutoNum type="arabicPeriod"/>
            </a:pPr>
            <a:r>
              <a:rPr lang="cs-CZ" sz="3200" dirty="0" smtClean="0">
                <a:solidFill>
                  <a:srgbClr val="263050"/>
                </a:solidFill>
              </a:rPr>
              <a:t>Vymezení dna </a:t>
            </a:r>
            <a:r>
              <a:rPr lang="cs-CZ" sz="3200" dirty="0" smtClean="0">
                <a:solidFill>
                  <a:srgbClr val="263050"/>
                </a:solidFill>
              </a:rPr>
              <a:t>údolí (sklon od 3 do 5</a:t>
            </a:r>
            <a:r>
              <a:rPr lang="cs-CZ" sz="3200" dirty="0" smtClean="0">
                <a:solidFill>
                  <a:srgbClr val="263050"/>
                </a:solidFill>
              </a:rPr>
              <a:t>˚ dle DMT)</a:t>
            </a:r>
          </a:p>
          <a:p>
            <a:pPr marL="880110" lvl="1" indent="-514350">
              <a:buClr>
                <a:srgbClr val="263050"/>
              </a:buClr>
              <a:buAutoNum type="arabicPeriod"/>
            </a:pPr>
            <a:r>
              <a:rPr lang="cs-CZ" sz="3200" dirty="0" smtClean="0">
                <a:solidFill>
                  <a:srgbClr val="263050"/>
                </a:solidFill>
              </a:rPr>
              <a:t>Vložení vrstevnic a identifikace paty svahů </a:t>
            </a:r>
          </a:p>
          <a:p>
            <a:pPr marL="880110" lvl="1" indent="-514350">
              <a:buClr>
                <a:srgbClr val="263050"/>
              </a:buClr>
              <a:buAutoNum type="arabicPeriod"/>
            </a:pPr>
            <a:r>
              <a:rPr lang="cs-CZ" sz="3200" dirty="0" smtClean="0">
                <a:solidFill>
                  <a:srgbClr val="263050"/>
                </a:solidFill>
              </a:rPr>
              <a:t>Vyčlenění zastavěných území a lesů (PUPFL)</a:t>
            </a:r>
          </a:p>
          <a:p>
            <a:pPr marL="880110" lvl="1" indent="-514350">
              <a:buClr>
                <a:srgbClr val="263050"/>
              </a:buClr>
              <a:buAutoNum type="arabicPeriod"/>
            </a:pPr>
            <a:r>
              <a:rPr lang="cs-CZ" sz="3200" dirty="0" smtClean="0">
                <a:solidFill>
                  <a:srgbClr val="263050"/>
                </a:solidFill>
              </a:rPr>
              <a:t>Vymezení záplavového území Q100 (DIBAVOD) </a:t>
            </a:r>
          </a:p>
          <a:p>
            <a:pPr marL="880110" lvl="1" indent="-514350">
              <a:buClr>
                <a:srgbClr val="263050"/>
              </a:buClr>
              <a:buAutoNum type="arabicPeriod"/>
            </a:pPr>
            <a:r>
              <a:rPr lang="cs-CZ" sz="3200" dirty="0" smtClean="0">
                <a:solidFill>
                  <a:srgbClr val="263050"/>
                </a:solidFill>
              </a:rPr>
              <a:t>Identifikace nivních půd (dle BPEJ)</a:t>
            </a:r>
          </a:p>
          <a:p>
            <a:pPr marL="880110" lvl="1" indent="-514350">
              <a:buClr>
                <a:srgbClr val="263050"/>
              </a:buClr>
              <a:buAutoNum type="arabicPeriod"/>
            </a:pPr>
            <a:r>
              <a:rPr lang="cs-CZ" sz="3200" dirty="0" smtClean="0">
                <a:solidFill>
                  <a:srgbClr val="263050"/>
                </a:solidFill>
              </a:rPr>
              <a:t>Identifikace hodnotných biotopů (VMB, AOPK ČR)</a:t>
            </a:r>
          </a:p>
          <a:p>
            <a:pPr marL="880110" lvl="1" indent="-514350">
              <a:buClr>
                <a:srgbClr val="263050"/>
              </a:buClr>
              <a:buAutoNum type="arabicPeriod"/>
            </a:pPr>
            <a:r>
              <a:rPr lang="cs-CZ" sz="3200" dirty="0" smtClean="0">
                <a:solidFill>
                  <a:srgbClr val="263050"/>
                </a:solidFill>
              </a:rPr>
              <a:t>Terénní šetření (verifikace)</a:t>
            </a:r>
            <a:endParaRPr lang="cs-CZ" sz="3200" dirty="0" smtClean="0">
              <a:solidFill>
                <a:srgbClr val="263050"/>
              </a:solidFill>
            </a:endParaRPr>
          </a:p>
          <a:p>
            <a:pPr marL="365760" lvl="1" indent="0">
              <a:buClr>
                <a:srgbClr val="263050"/>
              </a:buClr>
              <a:buNone/>
            </a:pPr>
            <a:endParaRPr lang="cs-CZ" sz="3200" dirty="0" smtClean="0">
              <a:solidFill>
                <a:srgbClr val="263050"/>
              </a:solidFill>
            </a:endParaRPr>
          </a:p>
          <a:p>
            <a:pPr marL="365760" lvl="1" indent="0">
              <a:buClr>
                <a:srgbClr val="263050"/>
              </a:buClr>
              <a:buNone/>
            </a:pPr>
            <a:r>
              <a:rPr lang="cs-CZ" sz="2200" dirty="0" smtClean="0">
                <a:solidFill>
                  <a:srgbClr val="263050"/>
                </a:solidFill>
              </a:rPr>
              <a:t>			</a:t>
            </a:r>
          </a:p>
          <a:p>
            <a:pPr lvl="2">
              <a:buClr>
                <a:srgbClr val="263050"/>
              </a:buClr>
            </a:pPr>
            <a:endParaRPr lang="cs-CZ" sz="20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Tree>
    <p:extLst>
      <p:ext uri="{BB962C8B-B14F-4D97-AF65-F5344CB8AC3E}">
        <p14:creationId xmlns:p14="http://schemas.microsoft.com/office/powerpoint/2010/main" val="42856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1315233" y="915455"/>
            <a:ext cx="9770302" cy="5209772"/>
          </a:xfrm>
        </p:spPr>
        <p:txBody>
          <a:bodyPr>
            <a:noAutofit/>
          </a:bodyPr>
          <a:lstStyle/>
          <a:p>
            <a:pPr marL="365760" lvl="1" indent="0">
              <a:buClr>
                <a:srgbClr val="263050"/>
              </a:buClr>
              <a:buNone/>
            </a:pPr>
            <a:endParaRPr lang="cs-CZ" sz="3200" b="1" smtClean="0">
              <a:solidFill>
                <a:srgbClr val="263050"/>
              </a:solidFill>
            </a:endParaRPr>
          </a:p>
          <a:p>
            <a:pPr marL="365760" lvl="1" indent="0">
              <a:buClr>
                <a:srgbClr val="263050"/>
              </a:buClr>
              <a:buNone/>
            </a:pPr>
            <a:r>
              <a:rPr lang="cs-CZ" sz="2200" dirty="0" smtClean="0">
                <a:solidFill>
                  <a:srgbClr val="263050"/>
                </a:solidFill>
              </a:rPr>
              <a:t>			</a:t>
            </a:r>
          </a:p>
          <a:p>
            <a:pPr lvl="2">
              <a:buClr>
                <a:srgbClr val="263050"/>
              </a:buClr>
            </a:pPr>
            <a:endParaRPr lang="cs-CZ" sz="20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pic>
        <p:nvPicPr>
          <p:cNvPr id="2" name="Obrázek 1"/>
          <p:cNvPicPr>
            <a:picLocks noChangeAspect="1"/>
          </p:cNvPicPr>
          <p:nvPr/>
        </p:nvPicPr>
        <p:blipFill>
          <a:blip r:embed="rId3"/>
          <a:stretch>
            <a:fillRect/>
          </a:stretch>
        </p:blipFill>
        <p:spPr>
          <a:xfrm>
            <a:off x="1904780" y="745695"/>
            <a:ext cx="8779262" cy="5549291"/>
          </a:xfrm>
          <a:prstGeom prst="rect">
            <a:avLst/>
          </a:prstGeom>
        </p:spPr>
      </p:pic>
    </p:spTree>
    <p:extLst>
      <p:ext uri="{BB962C8B-B14F-4D97-AF65-F5344CB8AC3E}">
        <p14:creationId xmlns:p14="http://schemas.microsoft.com/office/powerpoint/2010/main" val="315285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1315233" y="915455"/>
            <a:ext cx="9770302" cy="5209772"/>
          </a:xfrm>
        </p:spPr>
        <p:txBody>
          <a:bodyPr>
            <a:noAutofit/>
          </a:bodyPr>
          <a:lstStyle/>
          <a:p>
            <a:pPr marL="365760" lvl="1" indent="0">
              <a:buClr>
                <a:srgbClr val="263050"/>
              </a:buClr>
              <a:buNone/>
            </a:pPr>
            <a:endParaRPr lang="cs-CZ" sz="3200" b="1" smtClean="0">
              <a:solidFill>
                <a:srgbClr val="263050"/>
              </a:solidFill>
            </a:endParaRPr>
          </a:p>
          <a:p>
            <a:pPr marL="365760" lvl="1" indent="0">
              <a:buClr>
                <a:srgbClr val="263050"/>
              </a:buClr>
              <a:buNone/>
            </a:pPr>
            <a:r>
              <a:rPr lang="cs-CZ" sz="2200" dirty="0" smtClean="0">
                <a:solidFill>
                  <a:srgbClr val="263050"/>
                </a:solidFill>
              </a:rPr>
              <a:t>			</a:t>
            </a:r>
          </a:p>
          <a:p>
            <a:pPr lvl="2">
              <a:buClr>
                <a:srgbClr val="263050"/>
              </a:buClr>
            </a:pPr>
            <a:endParaRPr lang="cs-CZ" sz="20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pic>
        <p:nvPicPr>
          <p:cNvPr id="3" name="Obrázek 2"/>
          <p:cNvPicPr>
            <a:picLocks noChangeAspect="1"/>
          </p:cNvPicPr>
          <p:nvPr/>
        </p:nvPicPr>
        <p:blipFill>
          <a:blip r:embed="rId3"/>
          <a:stretch>
            <a:fillRect/>
          </a:stretch>
        </p:blipFill>
        <p:spPr>
          <a:xfrm>
            <a:off x="1606216" y="616409"/>
            <a:ext cx="9188335" cy="5807863"/>
          </a:xfrm>
          <a:prstGeom prst="rect">
            <a:avLst/>
          </a:prstGeom>
        </p:spPr>
      </p:pic>
    </p:spTree>
    <p:extLst>
      <p:ext uri="{BB962C8B-B14F-4D97-AF65-F5344CB8AC3E}">
        <p14:creationId xmlns:p14="http://schemas.microsoft.com/office/powerpoint/2010/main" val="101308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1315233" y="915455"/>
            <a:ext cx="9770302" cy="5209772"/>
          </a:xfrm>
        </p:spPr>
        <p:txBody>
          <a:bodyPr>
            <a:noAutofit/>
          </a:bodyPr>
          <a:lstStyle/>
          <a:p>
            <a:pPr marL="365760" lvl="1" indent="0">
              <a:buClr>
                <a:srgbClr val="263050"/>
              </a:buClr>
              <a:buNone/>
            </a:pPr>
            <a:endParaRPr lang="cs-CZ" sz="3200" b="1" smtClean="0">
              <a:solidFill>
                <a:srgbClr val="263050"/>
              </a:solidFill>
            </a:endParaRPr>
          </a:p>
          <a:p>
            <a:pPr marL="365760" lvl="1" indent="0">
              <a:buClr>
                <a:srgbClr val="263050"/>
              </a:buClr>
              <a:buNone/>
            </a:pPr>
            <a:r>
              <a:rPr lang="cs-CZ" sz="2200" dirty="0" smtClean="0">
                <a:solidFill>
                  <a:srgbClr val="263050"/>
                </a:solidFill>
              </a:rPr>
              <a:t>			</a:t>
            </a:r>
          </a:p>
          <a:p>
            <a:pPr lvl="2">
              <a:buClr>
                <a:srgbClr val="263050"/>
              </a:buClr>
            </a:pPr>
            <a:endParaRPr lang="cs-CZ" sz="20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pic>
        <p:nvPicPr>
          <p:cNvPr id="2" name="Obrázek 1"/>
          <p:cNvPicPr>
            <a:picLocks noChangeAspect="1"/>
          </p:cNvPicPr>
          <p:nvPr/>
        </p:nvPicPr>
        <p:blipFill rotWithShape="1">
          <a:blip r:embed="rId3"/>
          <a:srcRect l="24293" t="17537" r="25245" b="16376"/>
          <a:stretch/>
        </p:blipFill>
        <p:spPr>
          <a:xfrm>
            <a:off x="1315233" y="377688"/>
            <a:ext cx="7595957" cy="5595730"/>
          </a:xfrm>
          <a:prstGeom prst="rect">
            <a:avLst/>
          </a:prstGeom>
        </p:spPr>
      </p:pic>
      <p:sp>
        <p:nvSpPr>
          <p:cNvPr id="5" name="TextovéPole 4"/>
          <p:cNvSpPr txBox="1"/>
          <p:nvPr/>
        </p:nvSpPr>
        <p:spPr>
          <a:xfrm>
            <a:off x="9013214" y="726612"/>
            <a:ext cx="2941982" cy="646331"/>
          </a:xfrm>
          <a:prstGeom prst="rect">
            <a:avLst/>
          </a:prstGeom>
          <a:noFill/>
        </p:spPr>
        <p:txBody>
          <a:bodyPr wrap="square" rtlCol="0">
            <a:spAutoFit/>
          </a:bodyPr>
          <a:lstStyle/>
          <a:p>
            <a:r>
              <a:rPr lang="cs-CZ" dirty="0" smtClean="0"/>
              <a:t>Podrobná karta navrženého VKP údolní niva  </a:t>
            </a:r>
            <a:endParaRPr lang="cs-CZ" dirty="0"/>
          </a:p>
        </p:txBody>
      </p:sp>
    </p:spTree>
    <p:extLst>
      <p:ext uri="{BB962C8B-B14F-4D97-AF65-F5344CB8AC3E}">
        <p14:creationId xmlns:p14="http://schemas.microsoft.com/office/powerpoint/2010/main" val="364169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0" y="19265"/>
            <a:ext cx="1213209" cy="896190"/>
          </a:xfrm>
          <a:prstGeom prst="rect">
            <a:avLst/>
          </a:prstGeom>
        </p:spPr>
      </p:pic>
      <p:pic>
        <p:nvPicPr>
          <p:cNvPr id="2" name="Zástupný symbol pro obsah 1"/>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032" t="24322" r="-306" b="18245"/>
          <a:stretch/>
        </p:blipFill>
        <p:spPr>
          <a:xfrm>
            <a:off x="-108935" y="1132024"/>
            <a:ext cx="12300935" cy="4727356"/>
          </a:xfrm>
        </p:spPr>
      </p:pic>
      <p:sp>
        <p:nvSpPr>
          <p:cNvPr id="3" name="TextovéPole 2"/>
          <p:cNvSpPr txBox="1"/>
          <p:nvPr/>
        </p:nvSpPr>
        <p:spPr>
          <a:xfrm>
            <a:off x="0" y="4797715"/>
            <a:ext cx="5035463" cy="584775"/>
          </a:xfrm>
          <a:prstGeom prst="rect">
            <a:avLst/>
          </a:prstGeom>
          <a:solidFill>
            <a:schemeClr val="bg1">
              <a:alpha val="66000"/>
            </a:schemeClr>
          </a:solidFill>
        </p:spPr>
        <p:txBody>
          <a:bodyPr wrap="square" rtlCol="0">
            <a:spAutoFit/>
          </a:bodyPr>
          <a:lstStyle/>
          <a:p>
            <a:pPr algn="ctr"/>
            <a:r>
              <a:rPr lang="cs-CZ" sz="3200" b="1" dirty="0" smtClean="0">
                <a:solidFill>
                  <a:schemeClr val="tx2"/>
                </a:solidFill>
              </a:rPr>
              <a:t>petr.birklen@ekotoxa.cz</a:t>
            </a:r>
            <a:endParaRPr lang="cs-CZ" sz="3200" b="1" dirty="0">
              <a:solidFill>
                <a:schemeClr val="tx2"/>
              </a:solidFill>
            </a:endParaRPr>
          </a:p>
        </p:txBody>
      </p:sp>
    </p:spTree>
    <p:extLst>
      <p:ext uri="{BB962C8B-B14F-4D97-AF65-F5344CB8AC3E}">
        <p14:creationId xmlns:p14="http://schemas.microsoft.com/office/powerpoint/2010/main" val="423009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Co </a:t>
            </a:r>
            <a:r>
              <a:rPr lang="cs-CZ" dirty="0" smtClean="0"/>
              <a:t>musíme znát …  </a:t>
            </a:r>
            <a:endParaRPr lang="cs-CZ" dirty="0"/>
          </a:p>
        </p:txBody>
      </p:sp>
      <p:sp>
        <p:nvSpPr>
          <p:cNvPr id="5" name="Zástupný symbol pro text 4"/>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1120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0" y="1299279"/>
            <a:ext cx="12192000" cy="4127627"/>
          </a:xfrm>
        </p:spPr>
        <p:txBody>
          <a:bodyPr>
            <a:noAutofit/>
          </a:bodyPr>
          <a:lstStyle/>
          <a:p>
            <a:pPr marL="365760" lvl="1" indent="0">
              <a:buClr>
                <a:srgbClr val="263050"/>
              </a:buClr>
              <a:buNone/>
            </a:pPr>
            <a:endParaRPr lang="cs-CZ" sz="2200" dirty="0" smtClean="0">
              <a:solidFill>
                <a:srgbClr val="263050"/>
              </a:solidFill>
            </a:endParaRPr>
          </a:p>
          <a:p>
            <a:pPr marL="365760" lvl="1" indent="0">
              <a:buClr>
                <a:srgbClr val="263050"/>
              </a:buClr>
              <a:buNone/>
            </a:pPr>
            <a:endParaRPr lang="cs-CZ" sz="2200" dirty="0">
              <a:solidFill>
                <a:srgbClr val="263050"/>
              </a:solidFill>
            </a:endParaRPr>
          </a:p>
          <a:p>
            <a:pPr marL="365760" lvl="1" indent="0">
              <a:buClr>
                <a:srgbClr val="263050"/>
              </a:buClr>
              <a:buNone/>
            </a:pPr>
            <a:r>
              <a:rPr lang="cs-CZ" sz="2200">
                <a:solidFill>
                  <a:srgbClr val="263050"/>
                </a:solidFill>
              </a:rPr>
              <a:t> </a:t>
            </a:r>
            <a:r>
              <a:rPr lang="cs-CZ" sz="2200" smtClean="0">
                <a:solidFill>
                  <a:srgbClr val="263050"/>
                </a:solidFill>
              </a:rPr>
              <a:t>„…</a:t>
            </a:r>
            <a:r>
              <a:rPr lang="cs-CZ" sz="2200" u="sng" smtClean="0">
                <a:solidFill>
                  <a:srgbClr val="263050"/>
                </a:solidFill>
              </a:rPr>
              <a:t>ekologicky</a:t>
            </a:r>
            <a:r>
              <a:rPr lang="cs-CZ" sz="2200" u="sng">
                <a:solidFill>
                  <a:srgbClr val="263050"/>
                </a:solidFill>
              </a:rPr>
              <a:t>, geomorfologicky nebo esteticky hodnotná část krajiny </a:t>
            </a:r>
            <a:r>
              <a:rPr lang="cs-CZ" sz="2200">
                <a:solidFill>
                  <a:srgbClr val="263050"/>
                </a:solidFill>
              </a:rPr>
              <a:t>utvářející její typický vzhled nebo přispívající k udržení její stability.“ </a:t>
            </a:r>
            <a:endParaRPr lang="cs-CZ" sz="2200" dirty="0">
              <a:solidFill>
                <a:srgbClr val="263050"/>
              </a:solidFill>
            </a:endParaRPr>
          </a:p>
          <a:p>
            <a:pPr marL="365760" lvl="1" indent="0">
              <a:buClr>
                <a:srgbClr val="263050"/>
              </a:buClr>
              <a:buNone/>
            </a:pPr>
            <a:r>
              <a:rPr lang="cs-CZ" sz="2200" smtClean="0">
                <a:solidFill>
                  <a:srgbClr val="263050"/>
                </a:solidFill>
              </a:rPr>
              <a:t>Významnými </a:t>
            </a:r>
            <a:r>
              <a:rPr lang="cs-CZ" sz="2200">
                <a:solidFill>
                  <a:srgbClr val="263050"/>
                </a:solidFill>
              </a:rPr>
              <a:t>krajinnými prvky jsou lesy, rašeliniště, vodní toky, rybníky, jezera, </a:t>
            </a:r>
            <a:r>
              <a:rPr lang="cs-CZ" sz="2200" u="sng">
                <a:solidFill>
                  <a:srgbClr val="263050"/>
                </a:solidFill>
              </a:rPr>
              <a:t>údolní </a:t>
            </a:r>
            <a:r>
              <a:rPr lang="cs-CZ" sz="2200" u="sng" smtClean="0">
                <a:solidFill>
                  <a:srgbClr val="263050"/>
                </a:solidFill>
              </a:rPr>
              <a:t>nivy. </a:t>
            </a:r>
            <a:endParaRPr lang="cs-CZ" sz="2200">
              <a:solidFill>
                <a:srgbClr val="263050"/>
              </a:solidFill>
            </a:endParaRPr>
          </a:p>
          <a:p>
            <a:pPr marL="365760" lvl="1" indent="0">
              <a:buClr>
                <a:srgbClr val="263050"/>
              </a:buClr>
              <a:buNone/>
            </a:pPr>
            <a:endParaRPr lang="cs-CZ" sz="2200" b="1" smtClean="0">
              <a:solidFill>
                <a:srgbClr val="263050"/>
              </a:solidFill>
            </a:endParaRPr>
          </a:p>
          <a:p>
            <a:pPr marL="365760" lvl="1" indent="0">
              <a:buClr>
                <a:srgbClr val="263050"/>
              </a:buClr>
              <a:buNone/>
            </a:pPr>
            <a:r>
              <a:rPr lang="cs-CZ" sz="2200" b="1" smtClean="0">
                <a:solidFill>
                  <a:srgbClr val="263050"/>
                </a:solidFill>
              </a:rPr>
              <a:t>VKP údolní niva dle sdělení MŽP (Věstník MŽP 2007/8)</a:t>
            </a:r>
          </a:p>
          <a:p>
            <a:pPr marL="365760" lvl="1" indent="0">
              <a:buClr>
                <a:srgbClr val="263050"/>
              </a:buClr>
              <a:buNone/>
            </a:pPr>
            <a:r>
              <a:rPr lang="cs-CZ" sz="2200" u="sng">
                <a:solidFill>
                  <a:srgbClr val="263050"/>
                </a:solidFill>
              </a:rPr>
              <a:t>Údolní niva je rovinné údolní dno</a:t>
            </a:r>
            <a:r>
              <a:rPr lang="cs-CZ" sz="2200">
                <a:solidFill>
                  <a:srgbClr val="263050"/>
                </a:solidFill>
              </a:rPr>
              <a:t> aktivované při povodňovém stavu vodního toku; tvoří ji štěrkovité, písčité, </a:t>
            </a:r>
            <a:r>
              <a:rPr lang="cs-CZ" sz="2200" smtClean="0">
                <a:solidFill>
                  <a:srgbClr val="263050"/>
                </a:solidFill>
              </a:rPr>
              <a:t>hlinité nebo </a:t>
            </a:r>
            <a:r>
              <a:rPr lang="cs-CZ" sz="2200">
                <a:solidFill>
                  <a:srgbClr val="263050"/>
                </a:solidFill>
              </a:rPr>
              <a:t>jílovité naplaveniny, jejichž úložné poměry často vykazují nepravidelnosti způsobené větvením toku, vznikem ostrovů</a:t>
            </a:r>
            <a:r>
              <a:rPr lang="cs-CZ" sz="2200" smtClean="0">
                <a:solidFill>
                  <a:srgbClr val="263050"/>
                </a:solidFill>
              </a:rPr>
              <a:t>, meandrů</a:t>
            </a:r>
            <a:r>
              <a:rPr lang="cs-CZ" sz="2200">
                <a:solidFill>
                  <a:srgbClr val="263050"/>
                </a:solidFill>
              </a:rPr>
              <a:t>, náplavových kuželů a delt, sutí, svahových sesuvů apod.</a:t>
            </a:r>
          </a:p>
          <a:p>
            <a:pPr marL="365760" lvl="1" indent="0">
              <a:buClr>
                <a:srgbClr val="263050"/>
              </a:buClr>
              <a:buNone/>
            </a:pPr>
            <a:endParaRPr lang="cs-CZ" sz="2200" dirty="0" smtClean="0">
              <a:solidFill>
                <a:srgbClr val="263050"/>
              </a:solidFill>
            </a:endParaRPr>
          </a:p>
          <a:p>
            <a:pPr marL="365760" lvl="1" indent="0">
              <a:buClr>
                <a:srgbClr val="263050"/>
              </a:buClr>
              <a:buNone/>
            </a:pPr>
            <a:r>
              <a:rPr lang="cs-CZ" sz="2200" dirty="0" smtClean="0">
                <a:solidFill>
                  <a:srgbClr val="263050"/>
                </a:solidFill>
              </a:rPr>
              <a:t> </a:t>
            </a:r>
          </a:p>
          <a:p>
            <a:pPr marL="365760" lvl="1" indent="0">
              <a:buClr>
                <a:srgbClr val="263050"/>
              </a:buClr>
              <a:buNone/>
            </a:pPr>
            <a:endParaRPr lang="cs-CZ" sz="2200" dirty="0" smtClean="0">
              <a:solidFill>
                <a:srgbClr val="263050"/>
              </a:solidFill>
            </a:endParaRPr>
          </a:p>
          <a:p>
            <a:pPr marL="365760" lvl="1" indent="0">
              <a:buClr>
                <a:srgbClr val="263050"/>
              </a:buClr>
              <a:buNone/>
            </a:pPr>
            <a:endParaRPr lang="cs-CZ" sz="2200" dirty="0" smtClean="0">
              <a:solidFill>
                <a:srgbClr val="263050"/>
              </a:solidFill>
            </a:endParaRPr>
          </a:p>
          <a:p>
            <a:pPr marL="365760" lvl="1" indent="0" algn="ctr">
              <a:buClr>
                <a:srgbClr val="263050"/>
              </a:buClr>
              <a:buNone/>
            </a:pPr>
            <a:r>
              <a:rPr lang="cs-CZ" sz="3600" dirty="0" smtClean="0">
                <a:solidFill>
                  <a:srgbClr val="263050"/>
                </a:solidFill>
              </a:rPr>
              <a:t> </a:t>
            </a:r>
          </a:p>
          <a:p>
            <a:pPr marL="365760" lvl="1" indent="0">
              <a:buClr>
                <a:srgbClr val="263050"/>
              </a:buClr>
              <a:buNone/>
            </a:pPr>
            <a:r>
              <a:rPr lang="cs-CZ" sz="2200" dirty="0" smtClean="0">
                <a:solidFill>
                  <a:srgbClr val="263050"/>
                </a:solidFill>
              </a:rPr>
              <a:t> 			</a:t>
            </a:r>
          </a:p>
          <a:p>
            <a:pPr lvl="2">
              <a:buClr>
                <a:srgbClr val="263050"/>
              </a:buClr>
            </a:pPr>
            <a:endParaRPr lang="cs-CZ" sz="20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
        <p:nvSpPr>
          <p:cNvPr id="2" name="Obdélník 1"/>
          <p:cNvSpPr/>
          <p:nvPr/>
        </p:nvSpPr>
        <p:spPr>
          <a:xfrm>
            <a:off x="-103909" y="1393437"/>
            <a:ext cx="8385464" cy="430887"/>
          </a:xfrm>
          <a:prstGeom prst="rect">
            <a:avLst/>
          </a:prstGeom>
        </p:spPr>
        <p:txBody>
          <a:bodyPr wrap="square">
            <a:spAutoFit/>
          </a:bodyPr>
          <a:lstStyle/>
          <a:p>
            <a:pPr lvl="1">
              <a:buClr>
                <a:srgbClr val="263050"/>
              </a:buClr>
            </a:pPr>
            <a:r>
              <a:rPr lang="cs-CZ" sz="2200" b="1" smtClean="0">
                <a:solidFill>
                  <a:srgbClr val="263050"/>
                </a:solidFill>
              </a:rPr>
              <a:t>VKP dle §3, odst. 1, písm. b) zákona č. 114/1992 Sb. </a:t>
            </a:r>
            <a:endParaRPr lang="cs-CZ" sz="2200" b="1" dirty="0">
              <a:solidFill>
                <a:srgbClr val="263050"/>
              </a:solidFill>
            </a:endParaRPr>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0" y="1299279"/>
            <a:ext cx="12192000" cy="4127627"/>
          </a:xfrm>
        </p:spPr>
        <p:txBody>
          <a:bodyPr>
            <a:noAutofit/>
          </a:bodyPr>
          <a:lstStyle/>
          <a:p>
            <a:pPr marL="365760" lvl="1" indent="0">
              <a:buClr>
                <a:srgbClr val="263050"/>
              </a:buClr>
              <a:buNone/>
            </a:pPr>
            <a:r>
              <a:rPr lang="cs-CZ" sz="2800" b="1" dirty="0" smtClean="0">
                <a:solidFill>
                  <a:srgbClr val="263050"/>
                </a:solidFill>
              </a:rPr>
              <a:t>C</a:t>
            </a:r>
            <a:r>
              <a:rPr lang="cs-CZ" sz="2800" b="1" dirty="0" smtClean="0">
                <a:solidFill>
                  <a:srgbClr val="263050"/>
                </a:solidFill>
              </a:rPr>
              <a:t>íle ochrany </a:t>
            </a:r>
            <a:endParaRPr lang="cs-CZ" sz="2800" b="1" dirty="0" smtClean="0">
              <a:solidFill>
                <a:srgbClr val="263050"/>
              </a:solidFill>
            </a:endParaRPr>
          </a:p>
          <a:p>
            <a:pPr marL="365760" lvl="1" indent="0">
              <a:buClr>
                <a:srgbClr val="263050"/>
              </a:buClr>
              <a:buNone/>
            </a:pPr>
            <a:endParaRPr lang="cs-CZ" sz="2800" b="1" u="sng" dirty="0" smtClean="0">
              <a:solidFill>
                <a:srgbClr val="263050"/>
              </a:solidFill>
            </a:endParaRPr>
          </a:p>
          <a:p>
            <a:pPr marL="365760" lvl="1" indent="0">
              <a:buClr>
                <a:srgbClr val="263050"/>
              </a:buClr>
              <a:buNone/>
            </a:pPr>
            <a:endParaRPr lang="cs-CZ" sz="2800" dirty="0" smtClean="0">
              <a:solidFill>
                <a:srgbClr val="263050"/>
              </a:solidFill>
            </a:endParaRPr>
          </a:p>
          <a:p>
            <a:pPr marL="365760" lvl="1" indent="0">
              <a:buClr>
                <a:srgbClr val="263050"/>
              </a:buClr>
              <a:buNone/>
            </a:pPr>
            <a:r>
              <a:rPr lang="cs-CZ" sz="2800" dirty="0" smtClean="0">
                <a:solidFill>
                  <a:srgbClr val="263050"/>
                </a:solidFill>
              </a:rPr>
              <a:t>Dle </a:t>
            </a:r>
            <a:r>
              <a:rPr lang="cs-CZ" sz="2800" dirty="0" smtClean="0">
                <a:solidFill>
                  <a:srgbClr val="263050"/>
                </a:solidFill>
              </a:rPr>
              <a:t>§ 4 odst. 2 zákona č. 114/1992 Sb. </a:t>
            </a:r>
            <a:endParaRPr lang="cs-CZ" sz="2800" dirty="0">
              <a:solidFill>
                <a:srgbClr val="263050"/>
              </a:solidFill>
            </a:endParaRPr>
          </a:p>
          <a:p>
            <a:pPr marL="365760" lvl="1" indent="0">
              <a:buClr>
                <a:srgbClr val="263050"/>
              </a:buClr>
              <a:buNone/>
            </a:pPr>
            <a:r>
              <a:rPr lang="cs-CZ" sz="2800" dirty="0">
                <a:solidFill>
                  <a:srgbClr val="263050"/>
                </a:solidFill>
              </a:rPr>
              <a:t>Významné krajinné prvky jsou chráněny před poškozováním a ničením. Využívají se pouze tak, aby </a:t>
            </a:r>
            <a:r>
              <a:rPr lang="cs-CZ" sz="2800" u="sng" dirty="0">
                <a:solidFill>
                  <a:srgbClr val="263050"/>
                </a:solidFill>
              </a:rPr>
              <a:t>nebyla narušena jejich obnova a nedošlo k ohrožení nebo oslabení jejich stabilizační funkce</a:t>
            </a:r>
            <a:r>
              <a:rPr lang="cs-CZ" sz="2800" dirty="0">
                <a:solidFill>
                  <a:srgbClr val="263050"/>
                </a:solidFill>
              </a:rPr>
              <a:t>. </a:t>
            </a:r>
            <a:endParaRPr lang="cs-CZ" sz="2800" dirty="0" smtClean="0">
              <a:solidFill>
                <a:srgbClr val="263050"/>
              </a:solidFill>
            </a:endParaRPr>
          </a:p>
          <a:p>
            <a:pPr marL="365760" lvl="1" indent="0">
              <a:buClr>
                <a:srgbClr val="263050"/>
              </a:buClr>
              <a:buNone/>
            </a:pPr>
            <a:r>
              <a:rPr lang="cs-CZ" sz="2800" dirty="0" smtClean="0">
                <a:solidFill>
                  <a:srgbClr val="263050"/>
                </a:solidFill>
              </a:rPr>
              <a:t> </a:t>
            </a:r>
          </a:p>
          <a:p>
            <a:pPr marL="365760" lvl="1" indent="0">
              <a:buClr>
                <a:srgbClr val="263050"/>
              </a:buClr>
              <a:buNone/>
            </a:pPr>
            <a:endParaRPr lang="cs-CZ" sz="2200" dirty="0" smtClean="0">
              <a:solidFill>
                <a:srgbClr val="263050"/>
              </a:solidFill>
            </a:endParaRPr>
          </a:p>
          <a:p>
            <a:pPr marL="365760" lvl="1" indent="0">
              <a:buClr>
                <a:srgbClr val="263050"/>
              </a:buClr>
              <a:buNone/>
            </a:pPr>
            <a:endParaRPr lang="cs-CZ" sz="2200" dirty="0" smtClean="0">
              <a:solidFill>
                <a:srgbClr val="263050"/>
              </a:solidFill>
            </a:endParaRPr>
          </a:p>
          <a:p>
            <a:pPr marL="365760" lvl="1" indent="0" algn="ctr">
              <a:buClr>
                <a:srgbClr val="263050"/>
              </a:buClr>
              <a:buNone/>
            </a:pPr>
            <a:r>
              <a:rPr lang="cs-CZ" sz="3600" dirty="0" smtClean="0">
                <a:solidFill>
                  <a:srgbClr val="263050"/>
                </a:solidFill>
              </a:rPr>
              <a:t> </a:t>
            </a:r>
          </a:p>
          <a:p>
            <a:pPr marL="365760" lvl="1" indent="0">
              <a:buClr>
                <a:srgbClr val="263050"/>
              </a:buClr>
              <a:buNone/>
            </a:pPr>
            <a:r>
              <a:rPr lang="cs-CZ" sz="2200" dirty="0" smtClean="0">
                <a:solidFill>
                  <a:srgbClr val="263050"/>
                </a:solidFill>
              </a:rPr>
              <a:t> 			</a:t>
            </a:r>
          </a:p>
          <a:p>
            <a:pPr lvl="2">
              <a:buClr>
                <a:srgbClr val="263050"/>
              </a:buClr>
            </a:pPr>
            <a:endParaRPr lang="cs-CZ" sz="20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Tree>
    <p:extLst>
      <p:ext uri="{BB962C8B-B14F-4D97-AF65-F5344CB8AC3E}">
        <p14:creationId xmlns:p14="http://schemas.microsoft.com/office/powerpoint/2010/main" val="341856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0" y="1299279"/>
            <a:ext cx="12192000" cy="4127627"/>
          </a:xfrm>
        </p:spPr>
        <p:txBody>
          <a:bodyPr>
            <a:noAutofit/>
          </a:bodyPr>
          <a:lstStyle/>
          <a:p>
            <a:pPr marL="365760" lvl="1" indent="0">
              <a:buClr>
                <a:srgbClr val="263050"/>
              </a:buClr>
              <a:buNone/>
            </a:pPr>
            <a:r>
              <a:rPr lang="cs-CZ" sz="2800" b="1" dirty="0" smtClean="0">
                <a:solidFill>
                  <a:srgbClr val="263050"/>
                </a:solidFill>
              </a:rPr>
              <a:t>Cíle ochrany – širší interpretace </a:t>
            </a:r>
            <a:endParaRPr lang="cs-CZ" sz="2800" b="1" dirty="0" smtClean="0">
              <a:solidFill>
                <a:srgbClr val="263050"/>
              </a:solidFill>
            </a:endParaRPr>
          </a:p>
          <a:p>
            <a:pPr marL="365760" lvl="1" indent="0">
              <a:buClr>
                <a:srgbClr val="263050"/>
              </a:buClr>
              <a:buNone/>
            </a:pPr>
            <a:endParaRPr lang="cs-CZ" sz="2800" b="1" u="sng" dirty="0" smtClean="0">
              <a:solidFill>
                <a:srgbClr val="263050"/>
              </a:solidFill>
            </a:endParaRPr>
          </a:p>
          <a:p>
            <a:pPr marL="365760" lvl="1" indent="0">
              <a:buClr>
                <a:srgbClr val="263050"/>
              </a:buClr>
              <a:buNone/>
            </a:pPr>
            <a:endParaRPr lang="cs-CZ" sz="2800" b="1" u="sng" dirty="0" smtClean="0">
              <a:solidFill>
                <a:srgbClr val="263050"/>
              </a:solidFill>
            </a:endParaRPr>
          </a:p>
          <a:p>
            <a:pPr lvl="1">
              <a:buClr>
                <a:srgbClr val="263050"/>
              </a:buClr>
            </a:pPr>
            <a:r>
              <a:rPr lang="cs-CZ" sz="2800" dirty="0" smtClean="0">
                <a:solidFill>
                  <a:srgbClr val="263050"/>
                </a:solidFill>
              </a:rPr>
              <a:t>hodnoty (ekologické, estetické, geomorfologické)</a:t>
            </a:r>
          </a:p>
          <a:p>
            <a:pPr lvl="1">
              <a:buClr>
                <a:srgbClr val="263050"/>
              </a:buClr>
            </a:pPr>
            <a:r>
              <a:rPr lang="cs-CZ" sz="2800" dirty="0" smtClean="0">
                <a:solidFill>
                  <a:srgbClr val="263050"/>
                </a:solidFill>
              </a:rPr>
              <a:t>procesy, díky kterým uvedené hodnoty vznikly, existují a mohou se dále vyvíjet (např. obnovovat)</a:t>
            </a:r>
          </a:p>
          <a:p>
            <a:pPr lvl="1">
              <a:buClr>
                <a:srgbClr val="263050"/>
              </a:buClr>
            </a:pPr>
            <a:r>
              <a:rPr lang="cs-CZ" sz="2800" dirty="0" smtClean="0">
                <a:solidFill>
                  <a:srgbClr val="263050"/>
                </a:solidFill>
              </a:rPr>
              <a:t>funkce, které poskytují (ekostabilizační, retenční, biotopové…)</a:t>
            </a:r>
          </a:p>
          <a:p>
            <a:pPr lvl="1">
              <a:buClr>
                <a:srgbClr val="263050"/>
              </a:buClr>
              <a:buFont typeface="Wingdings" panose="05000000000000000000" pitchFamily="2" charset="2"/>
              <a:buChar char="Ø"/>
            </a:pPr>
            <a:endParaRPr lang="cs-CZ" sz="2200" dirty="0" smtClean="0">
              <a:solidFill>
                <a:srgbClr val="263050"/>
              </a:solidFill>
            </a:endParaRPr>
          </a:p>
          <a:p>
            <a:pPr marL="365760" lvl="1" indent="0">
              <a:buClr>
                <a:srgbClr val="263050"/>
              </a:buClr>
              <a:buNone/>
            </a:pPr>
            <a:endParaRPr lang="cs-CZ" sz="2200" dirty="0" smtClean="0">
              <a:solidFill>
                <a:srgbClr val="263050"/>
              </a:solidFill>
            </a:endParaRPr>
          </a:p>
          <a:p>
            <a:pPr marL="365760" lvl="1" indent="0" algn="ctr">
              <a:buClr>
                <a:srgbClr val="263050"/>
              </a:buClr>
              <a:buNone/>
            </a:pPr>
            <a:r>
              <a:rPr lang="cs-CZ" sz="3600" dirty="0" smtClean="0">
                <a:solidFill>
                  <a:srgbClr val="263050"/>
                </a:solidFill>
              </a:rPr>
              <a:t> </a:t>
            </a:r>
          </a:p>
          <a:p>
            <a:pPr marL="365760" lvl="1" indent="0">
              <a:buClr>
                <a:srgbClr val="263050"/>
              </a:buClr>
              <a:buNone/>
            </a:pPr>
            <a:r>
              <a:rPr lang="cs-CZ" sz="2200" dirty="0" smtClean="0">
                <a:solidFill>
                  <a:srgbClr val="263050"/>
                </a:solidFill>
              </a:rPr>
              <a:t> 			</a:t>
            </a:r>
          </a:p>
          <a:p>
            <a:pPr lvl="2">
              <a:buClr>
                <a:srgbClr val="263050"/>
              </a:buClr>
            </a:pPr>
            <a:endParaRPr lang="cs-CZ" sz="20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Tree>
    <p:extLst>
      <p:ext uri="{BB962C8B-B14F-4D97-AF65-F5344CB8AC3E}">
        <p14:creationId xmlns:p14="http://schemas.microsoft.com/office/powerpoint/2010/main" val="393683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Základní východiska </a:t>
            </a:r>
            <a:r>
              <a:rPr lang="cs-CZ" dirty="0" smtClean="0"/>
              <a:t>vymezení  </a:t>
            </a:r>
            <a:endParaRPr lang="cs-CZ" dirty="0"/>
          </a:p>
        </p:txBody>
      </p:sp>
      <p:sp>
        <p:nvSpPr>
          <p:cNvPr id="5" name="Zástupný symbol pro text 4"/>
          <p:cNvSpPr>
            <a:spLocks noGrp="1"/>
          </p:cNvSpPr>
          <p:nvPr>
            <p:ph type="body" idx="1"/>
          </p:nvPr>
        </p:nvSpPr>
        <p:spPr/>
        <p:txBody>
          <a:bodyPr/>
          <a:lstStyle/>
          <a:p>
            <a:r>
              <a:rPr lang="cs-CZ" dirty="0" smtClean="0"/>
              <a:t>Není niva jako niva.</a:t>
            </a:r>
            <a:endParaRPr lang="cs-CZ" dirty="0"/>
          </a:p>
        </p:txBody>
      </p:sp>
    </p:spTree>
    <p:extLst>
      <p:ext uri="{BB962C8B-B14F-4D97-AF65-F5344CB8AC3E}">
        <p14:creationId xmlns:p14="http://schemas.microsoft.com/office/powerpoint/2010/main" val="122937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0" y="915455"/>
            <a:ext cx="12192000" cy="5209772"/>
          </a:xfrm>
        </p:spPr>
        <p:txBody>
          <a:bodyPr>
            <a:noAutofit/>
          </a:bodyPr>
          <a:lstStyle/>
          <a:p>
            <a:pPr marL="365760" lvl="1" indent="0">
              <a:buClr>
                <a:srgbClr val="263050"/>
              </a:buClr>
              <a:buNone/>
            </a:pPr>
            <a:endParaRPr lang="cs-CZ" sz="3200" b="1" dirty="0" smtClean="0">
              <a:solidFill>
                <a:srgbClr val="263050"/>
              </a:solidFill>
            </a:endParaRPr>
          </a:p>
          <a:p>
            <a:pPr marL="365760" lvl="1" indent="0">
              <a:buClr>
                <a:srgbClr val="263050"/>
              </a:buClr>
              <a:buNone/>
            </a:pPr>
            <a:endParaRPr lang="cs-CZ" sz="3200" b="1" dirty="0" smtClean="0">
              <a:solidFill>
                <a:srgbClr val="263050"/>
              </a:solidFill>
            </a:endParaRPr>
          </a:p>
          <a:p>
            <a:pPr lvl="1">
              <a:buClr>
                <a:srgbClr val="263050"/>
              </a:buClr>
            </a:pPr>
            <a:r>
              <a:rPr lang="cs-CZ" sz="2800" dirty="0" smtClean="0">
                <a:solidFill>
                  <a:srgbClr val="263050"/>
                </a:solidFill>
              </a:rPr>
              <a:t>Nelze preferovat jediné hledisko pro vymezení údolní nivy  </a:t>
            </a:r>
          </a:p>
          <a:p>
            <a:pPr lvl="1">
              <a:buClr>
                <a:srgbClr val="263050"/>
              </a:buClr>
            </a:pPr>
            <a:r>
              <a:rPr lang="cs-CZ" sz="2800" dirty="0" smtClean="0">
                <a:solidFill>
                  <a:srgbClr val="263050"/>
                </a:solidFill>
              </a:rPr>
              <a:t>Je nutné kombinovat různé přístupy</a:t>
            </a:r>
          </a:p>
          <a:p>
            <a:pPr lvl="1">
              <a:buClr>
                <a:srgbClr val="263050"/>
              </a:buClr>
            </a:pPr>
            <a:r>
              <a:rPr lang="cs-CZ" sz="2800" dirty="0" smtClean="0">
                <a:solidFill>
                  <a:srgbClr val="263050"/>
                </a:solidFill>
              </a:rPr>
              <a:t>Důležitý </a:t>
            </a:r>
            <a:r>
              <a:rPr lang="cs-CZ" sz="2800" dirty="0" smtClean="0">
                <a:solidFill>
                  <a:srgbClr val="263050"/>
                </a:solidFill>
              </a:rPr>
              <a:t>je nejen aktuální stav území údolní nivy, ale rovněž </a:t>
            </a:r>
            <a:r>
              <a:rPr lang="cs-CZ" sz="2800" dirty="0" smtClean="0">
                <a:solidFill>
                  <a:srgbClr val="263050"/>
                </a:solidFill>
              </a:rPr>
              <a:t>její potenciál</a:t>
            </a:r>
          </a:p>
          <a:p>
            <a:pPr lvl="1">
              <a:buClr>
                <a:srgbClr val="263050"/>
              </a:buClr>
            </a:pPr>
            <a:r>
              <a:rPr lang="cs-CZ" sz="2800" dirty="0" smtClean="0">
                <a:solidFill>
                  <a:srgbClr val="263050"/>
                </a:solidFill>
              </a:rPr>
              <a:t>Zastavěním nivy dochází k často nevratné ztrátě většiny hodnot i funkcí</a:t>
            </a:r>
          </a:p>
          <a:p>
            <a:pPr lvl="1">
              <a:buClr>
                <a:srgbClr val="263050"/>
              </a:buClr>
            </a:pPr>
            <a:r>
              <a:rPr lang="cs-CZ" sz="2800" dirty="0" smtClean="0">
                <a:solidFill>
                  <a:srgbClr val="263050"/>
                </a:solidFill>
              </a:rPr>
              <a:t>Nevhodný překryv s VKP les  </a:t>
            </a:r>
            <a:endParaRPr lang="cs-CZ" sz="2800" dirty="0" smtClean="0">
              <a:solidFill>
                <a:srgbClr val="263050"/>
              </a:solidFill>
            </a:endParaRPr>
          </a:p>
          <a:p>
            <a:pPr marL="365760" lvl="1" indent="0">
              <a:buClr>
                <a:srgbClr val="263050"/>
              </a:buClr>
              <a:buNone/>
            </a:pPr>
            <a:endParaRPr lang="cs-CZ" sz="3200" dirty="0" smtClean="0">
              <a:solidFill>
                <a:srgbClr val="263050"/>
              </a:solidFill>
            </a:endParaRPr>
          </a:p>
          <a:p>
            <a:pPr marL="365760" lvl="1" indent="0">
              <a:buClr>
                <a:srgbClr val="263050"/>
              </a:buClr>
              <a:buNone/>
            </a:pPr>
            <a:r>
              <a:rPr lang="cs-CZ" sz="2200" dirty="0" smtClean="0">
                <a:solidFill>
                  <a:srgbClr val="263050"/>
                </a:solidFill>
              </a:rPr>
              <a:t>			</a:t>
            </a:r>
          </a:p>
          <a:p>
            <a:pPr lvl="2">
              <a:buClr>
                <a:srgbClr val="263050"/>
              </a:buClr>
            </a:pPr>
            <a:endParaRPr lang="cs-CZ" sz="20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Tree>
    <p:extLst>
      <p:ext uri="{BB962C8B-B14F-4D97-AF65-F5344CB8AC3E}">
        <p14:creationId xmlns:p14="http://schemas.microsoft.com/office/powerpoint/2010/main" val="28667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0" y="915455"/>
            <a:ext cx="12192000" cy="5209772"/>
          </a:xfrm>
        </p:spPr>
        <p:txBody>
          <a:bodyPr>
            <a:noAutofit/>
          </a:bodyPr>
          <a:lstStyle/>
          <a:p>
            <a:pPr marL="365760" lvl="1" indent="0">
              <a:buClr>
                <a:srgbClr val="263050"/>
              </a:buClr>
              <a:buNone/>
            </a:pPr>
            <a:endParaRPr lang="cs-CZ" sz="3200" b="1" dirty="0" smtClean="0">
              <a:solidFill>
                <a:srgbClr val="263050"/>
              </a:solidFill>
            </a:endParaRPr>
          </a:p>
          <a:p>
            <a:pPr marL="365760" lvl="1" indent="0">
              <a:buClr>
                <a:srgbClr val="263050"/>
              </a:buClr>
              <a:buNone/>
            </a:pPr>
            <a:endParaRPr lang="cs-CZ" sz="3200" b="1" dirty="0" smtClean="0">
              <a:solidFill>
                <a:srgbClr val="263050"/>
              </a:solidFill>
            </a:endParaRPr>
          </a:p>
          <a:p>
            <a:pPr marL="365760" lvl="1" indent="0">
              <a:buClr>
                <a:srgbClr val="263050"/>
              </a:buClr>
              <a:buNone/>
            </a:pPr>
            <a:endParaRPr lang="cs-CZ" sz="3200" dirty="0" smtClean="0">
              <a:solidFill>
                <a:srgbClr val="263050"/>
              </a:solidFill>
            </a:endParaRPr>
          </a:p>
          <a:p>
            <a:pPr marL="365760" lvl="1" indent="0">
              <a:buClr>
                <a:srgbClr val="263050"/>
              </a:buClr>
              <a:buNone/>
            </a:pPr>
            <a:r>
              <a:rPr lang="cs-CZ" sz="2200" dirty="0" smtClean="0">
                <a:solidFill>
                  <a:srgbClr val="263050"/>
                </a:solidFill>
              </a:rPr>
              <a:t>			</a:t>
            </a:r>
          </a:p>
          <a:p>
            <a:pPr lvl="2">
              <a:buClr>
                <a:srgbClr val="263050"/>
              </a:buClr>
            </a:pPr>
            <a:endParaRPr lang="cs-CZ" sz="20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pic>
        <p:nvPicPr>
          <p:cNvPr id="2" name="Obrázek 1"/>
          <p:cNvPicPr>
            <a:picLocks noChangeAspect="1"/>
          </p:cNvPicPr>
          <p:nvPr/>
        </p:nvPicPr>
        <p:blipFill rotWithShape="1">
          <a:blip r:embed="rId3"/>
          <a:srcRect l="13451" t="21884" r="27038" b="10000"/>
          <a:stretch/>
        </p:blipFill>
        <p:spPr>
          <a:xfrm>
            <a:off x="1729408" y="769124"/>
            <a:ext cx="8319051" cy="5356103"/>
          </a:xfrm>
          <a:prstGeom prst="rect">
            <a:avLst/>
          </a:prstGeom>
        </p:spPr>
      </p:pic>
      <p:sp>
        <p:nvSpPr>
          <p:cNvPr id="3" name="TextovéPole 2"/>
          <p:cNvSpPr txBox="1"/>
          <p:nvPr/>
        </p:nvSpPr>
        <p:spPr>
          <a:xfrm>
            <a:off x="7971183" y="6137889"/>
            <a:ext cx="2663687" cy="369332"/>
          </a:xfrm>
          <a:prstGeom prst="rect">
            <a:avLst/>
          </a:prstGeom>
          <a:noFill/>
        </p:spPr>
        <p:txBody>
          <a:bodyPr wrap="square" rtlCol="0">
            <a:spAutoFit/>
          </a:bodyPr>
          <a:lstStyle/>
          <a:p>
            <a:r>
              <a:rPr lang="cs-CZ" dirty="0" err="1" smtClean="0"/>
              <a:t>Jakubínský</a:t>
            </a:r>
            <a:r>
              <a:rPr lang="cs-CZ" dirty="0" smtClean="0"/>
              <a:t>, J. 2014</a:t>
            </a:r>
            <a:endParaRPr lang="cs-CZ" dirty="0"/>
          </a:p>
        </p:txBody>
      </p:sp>
    </p:spTree>
    <p:extLst>
      <p:ext uri="{BB962C8B-B14F-4D97-AF65-F5344CB8AC3E}">
        <p14:creationId xmlns:p14="http://schemas.microsoft.com/office/powerpoint/2010/main" val="11765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Postup vymezení   </a:t>
            </a:r>
            <a:endParaRPr lang="cs-CZ" dirty="0"/>
          </a:p>
        </p:txBody>
      </p:sp>
      <p:sp>
        <p:nvSpPr>
          <p:cNvPr id="5" name="Zástupný symbol pro text 4"/>
          <p:cNvSpPr>
            <a:spLocks noGrp="1"/>
          </p:cNvSpPr>
          <p:nvPr>
            <p:ph type="body" idx="1"/>
          </p:nvPr>
        </p:nvSpPr>
        <p:spPr/>
        <p:txBody>
          <a:bodyPr/>
          <a:lstStyle/>
          <a:p>
            <a:r>
              <a:rPr lang="cs-CZ" dirty="0" smtClean="0"/>
              <a:t>Upraveno dle Klečka 2007</a:t>
            </a:r>
            <a:endParaRPr lang="cs-CZ" dirty="0"/>
          </a:p>
        </p:txBody>
      </p:sp>
    </p:spTree>
    <p:extLst>
      <p:ext uri="{BB962C8B-B14F-4D97-AF65-F5344CB8AC3E}">
        <p14:creationId xmlns:p14="http://schemas.microsoft.com/office/powerpoint/2010/main" val="104292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Banded_Design_Blue_16x9_TP102895237.potx" id="{0A7C5A3A-35E8-498D-93AA-7A42DAB11DBB}" vid="{373EC15F-7759-41CE-9987-B11D6511F4AD}"/>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AC6DD24B17643A43B5911557F59D23340400899CD97D2199F748BA22A48D93649A64" ma:contentTypeVersion="58" ma:contentTypeDescription="Create a new document." ma:contentTypeScope="" ma:versionID="cb85242d804791fa63a999220e43a0bf">
  <xsd:schema xmlns:xsd="http://www.w3.org/2001/XMLSchema" xmlns:xs="http://www.w3.org/2001/XMLSchema" xmlns:p="http://schemas.microsoft.com/office/2006/metadata/properties" xmlns:ns2="4eb71313-1cf6-4961-b6ce-0c29fc5284b9" targetNamespace="http://schemas.microsoft.com/office/2006/metadata/properties" ma:root="true" ma:fieldsID="2e13631c6b34a2889e7ce7c8f1efd12b" ns2:_="">
    <xsd:import namespace="4eb71313-1cf6-4961-b6ce-0c29fc5284b9"/>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71313-1cf6-4961-b6ce-0c29fc5284b9"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c3f4d027-4fd8-4cc2-8b85-0841a4458da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5CA8D83B-96EC-4276-857B-79C0D68D41F2}" ma:internalName="CSXSubmissionMarket" ma:readOnly="false" ma:showField="MarketName" ma:web="4eb71313-1cf6-4961-b6ce-0c29fc5284b9">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795c8547-23fd-40ca-83e8-685fb4656d05}"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3E8746B6-F860-4147-B98C-956DED1CEF1C}" ma:internalName="InProjectListLookup" ma:readOnly="true" ma:showField="InProjectList"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dd8e871c-dee9-4360-89a8-b52fc0509435}"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3E8746B6-F860-4147-B98C-956DED1CEF1C}" ma:internalName="LastCompleteVersionLookup" ma:readOnly="true" ma:showField="LastCompleteVersion"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3E8746B6-F860-4147-B98C-956DED1CEF1C}" ma:internalName="LastPreviewErrorLookup" ma:readOnly="true" ma:showField="LastPreviewError"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3E8746B6-F860-4147-B98C-956DED1CEF1C}" ma:internalName="LastPreviewResultLookup" ma:readOnly="true" ma:showField="LastPreviewResult"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3E8746B6-F860-4147-B98C-956DED1CEF1C}" ma:internalName="LastPreviewAttemptDateLookup" ma:readOnly="true" ma:showField="LastPreviewAttemptDat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3E8746B6-F860-4147-B98C-956DED1CEF1C}" ma:internalName="LastPreviewedByLookup" ma:readOnly="true" ma:showField="LastPreviewedBy"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3E8746B6-F860-4147-B98C-956DED1CEF1C}" ma:internalName="LastPreviewTimeLookup" ma:readOnly="true" ma:showField="LastPreviewTim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3E8746B6-F860-4147-B98C-956DED1CEF1C}" ma:internalName="LastPreviewVersionLookup" ma:readOnly="true" ma:showField="LastPreviewVersion"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3E8746B6-F860-4147-B98C-956DED1CEF1C}" ma:internalName="LastPublishErrorLookup" ma:readOnly="true" ma:showField="LastPublishError"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3E8746B6-F860-4147-B98C-956DED1CEF1C}" ma:internalName="LastPublishResultLookup" ma:readOnly="true" ma:showField="LastPublishResult"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3E8746B6-F860-4147-B98C-956DED1CEF1C}" ma:internalName="LastPublishAttemptDateLookup" ma:readOnly="true" ma:showField="LastPublishAttemptDat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3E8746B6-F860-4147-B98C-956DED1CEF1C}" ma:internalName="LastPublishedByLookup" ma:readOnly="true" ma:showField="LastPublishedBy"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3E8746B6-F860-4147-B98C-956DED1CEF1C}" ma:internalName="LastPublishTimeLookup" ma:readOnly="true" ma:showField="LastPublishTim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3E8746B6-F860-4147-B98C-956DED1CEF1C}" ma:internalName="LastPublishVersionLookup" ma:readOnly="true" ma:showField="LastPublishVersion"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23C0E5B4-08EA-4DE1-951E-EEC9D1148E55}" ma:internalName="LocLastLocAttemptVersionLookup" ma:readOnly="false" ma:showField="LastLocAttemptVersion" ma:web="4eb71313-1cf6-4961-b6ce-0c29fc5284b9">
      <xsd:simpleType>
        <xsd:restriction base="dms:Lookup"/>
      </xsd:simpleType>
    </xsd:element>
    <xsd:element name="LocLastLocAttemptVersionTypeLookup" ma:index="71" nillable="true" ma:displayName="Loc Last Loc Attempt Version Type" ma:default="" ma:list="{23C0E5B4-08EA-4DE1-951E-EEC9D1148E55}" ma:internalName="LocLastLocAttemptVersionTypeLookup" ma:readOnly="true" ma:showField="LastLocAttemptVersionType" ma:web="4eb71313-1cf6-4961-b6ce-0c29fc5284b9">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23C0E5B4-08EA-4DE1-951E-EEC9D1148E55}" ma:internalName="LocNewPublishedVersionLookup" ma:readOnly="true" ma:showField="NewPublishedVersion" ma:web="4eb71313-1cf6-4961-b6ce-0c29fc5284b9">
      <xsd:simpleType>
        <xsd:restriction base="dms:Lookup"/>
      </xsd:simpleType>
    </xsd:element>
    <xsd:element name="LocOverallHandbackStatusLookup" ma:index="75" nillable="true" ma:displayName="Loc Overall Handback Status" ma:default="" ma:list="{23C0E5B4-08EA-4DE1-951E-EEC9D1148E55}" ma:internalName="LocOverallHandbackStatusLookup" ma:readOnly="true" ma:showField="OverallHandbackStatus" ma:web="4eb71313-1cf6-4961-b6ce-0c29fc5284b9">
      <xsd:simpleType>
        <xsd:restriction base="dms:Lookup"/>
      </xsd:simpleType>
    </xsd:element>
    <xsd:element name="LocOverallLocStatusLookup" ma:index="76" nillable="true" ma:displayName="Loc Overall Localize Status" ma:default="" ma:list="{23C0E5B4-08EA-4DE1-951E-EEC9D1148E55}" ma:internalName="LocOverallLocStatusLookup" ma:readOnly="true" ma:showField="OverallLocStatus" ma:web="4eb71313-1cf6-4961-b6ce-0c29fc5284b9">
      <xsd:simpleType>
        <xsd:restriction base="dms:Lookup"/>
      </xsd:simpleType>
    </xsd:element>
    <xsd:element name="LocOverallPreviewStatusLookup" ma:index="77" nillable="true" ma:displayName="Loc Overall Preview Status" ma:default="" ma:list="{23C0E5B4-08EA-4DE1-951E-EEC9D1148E55}" ma:internalName="LocOverallPreviewStatusLookup" ma:readOnly="true" ma:showField="OverallPreviewStatus" ma:web="4eb71313-1cf6-4961-b6ce-0c29fc5284b9">
      <xsd:simpleType>
        <xsd:restriction base="dms:Lookup"/>
      </xsd:simpleType>
    </xsd:element>
    <xsd:element name="LocOverallPublishStatusLookup" ma:index="78" nillable="true" ma:displayName="Loc Overall Publish Status" ma:default="" ma:list="{23C0E5B4-08EA-4DE1-951E-EEC9D1148E55}" ma:internalName="LocOverallPublishStatusLookup" ma:readOnly="true" ma:showField="OverallPublishStatus" ma:web="4eb71313-1cf6-4961-b6ce-0c29fc5284b9">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23C0E5B4-08EA-4DE1-951E-EEC9D1148E55}" ma:internalName="LocProcessedForHandoffsLookup" ma:readOnly="true" ma:showField="ProcessedForHandoffs" ma:web="4eb71313-1cf6-4961-b6ce-0c29fc5284b9">
      <xsd:simpleType>
        <xsd:restriction base="dms:Lookup"/>
      </xsd:simpleType>
    </xsd:element>
    <xsd:element name="LocProcessedForMarketsLookup" ma:index="81" nillable="true" ma:displayName="Loc Processed For Markets" ma:default="" ma:list="{23C0E5B4-08EA-4DE1-951E-EEC9D1148E55}" ma:internalName="LocProcessedForMarketsLookup" ma:readOnly="true" ma:showField="ProcessedForMarkets" ma:web="4eb71313-1cf6-4961-b6ce-0c29fc5284b9">
      <xsd:simpleType>
        <xsd:restriction base="dms:Lookup"/>
      </xsd:simpleType>
    </xsd:element>
    <xsd:element name="LocPublishedDependentAssetsLookup" ma:index="82" nillable="true" ma:displayName="Loc Published Dependent Assets" ma:default="" ma:list="{23C0E5B4-08EA-4DE1-951E-EEC9D1148E55}" ma:internalName="LocPublishedDependentAssetsLookup" ma:readOnly="true" ma:showField="PublishedDependentAssets" ma:web="4eb71313-1cf6-4961-b6ce-0c29fc5284b9">
      <xsd:simpleType>
        <xsd:restriction base="dms:Lookup"/>
      </xsd:simpleType>
    </xsd:element>
    <xsd:element name="LocPublishedLinkedAssetsLookup" ma:index="83" nillable="true" ma:displayName="Loc Published Linked Assets" ma:default="" ma:list="{23C0E5B4-08EA-4DE1-951E-EEC9D1148E55}" ma:internalName="LocPublishedLinkedAssetsLookup" ma:readOnly="true" ma:showField="PublishedLinkedAssets" ma:web="4eb71313-1cf6-4961-b6ce-0c29fc5284b9">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a64f61a5-8dda-4b60-92b7-5d2a1238c06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5CA8D83B-96EC-4276-857B-79C0D68D41F2}" ma:internalName="Markets" ma:readOnly="false" ma:showField="MarketNam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3E8746B6-F860-4147-B98C-956DED1CEF1C}" ma:internalName="NumOfRatingsLookup" ma:readOnly="true" ma:showField="NumOfRatings"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3E8746B6-F860-4147-B98C-956DED1CEF1C}" ma:internalName="PublishStatusLookup" ma:readOnly="false" ma:showField="PublishStatus"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cb8549bf-ef8d-4a3b-b930-30a5e5f6ddcb}"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4e3c5e03-5af4-47a0-b7f8-ada82367dacf}" ma:internalName="TaxCatchAll" ma:showField="CatchAllData"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4e3c5e03-5af4-47a0-b7f8-ada82367dacf}" ma:internalName="TaxCatchAllLabel" ma:readOnly="true" ma:showField="CatchAllDataLabel"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eb71313-1cf6-4961-b6ce-0c29fc5284b9">This template uses a wide or narrow band in dark blue to accent the title  and content slides. Use the mountain sunrise photo on the title slide, or replace it with one of your own. This presentation includes a sample list, chart, table, SmartArt, and other layouts. Choose the ones you want, and customize them to suit your needs. This template is in widescreen (16X9) format.
</APDescription>
    <AssetExpire xmlns="4eb71313-1cf6-4961-b6ce-0c29fc5284b9">2029-01-01T08:00:00+00:00</AssetExpire>
    <CampaignTagsTaxHTField0 xmlns="4eb71313-1cf6-4961-b6ce-0c29fc5284b9">
      <Terms xmlns="http://schemas.microsoft.com/office/infopath/2007/PartnerControls"/>
    </CampaignTagsTaxHTField0>
    <IntlLangReviewDate xmlns="4eb71313-1cf6-4961-b6ce-0c29fc5284b9" xsi:nil="true"/>
    <TPFriendlyName xmlns="4eb71313-1cf6-4961-b6ce-0c29fc5284b9" xsi:nil="true"/>
    <IntlLangReview xmlns="4eb71313-1cf6-4961-b6ce-0c29fc5284b9">false</IntlLangReview>
    <LocLastLocAttemptVersionLookup xmlns="4eb71313-1cf6-4961-b6ce-0c29fc5284b9">835474</LocLastLocAttemptVersionLookup>
    <PolicheckWords xmlns="4eb71313-1cf6-4961-b6ce-0c29fc5284b9" xsi:nil="true"/>
    <SubmitterId xmlns="4eb71313-1cf6-4961-b6ce-0c29fc5284b9" xsi:nil="true"/>
    <AcquiredFrom xmlns="4eb71313-1cf6-4961-b6ce-0c29fc5284b9">Internal MS</AcquiredFrom>
    <EditorialStatus xmlns="4eb71313-1cf6-4961-b6ce-0c29fc5284b9">Complete</EditorialStatus>
    <Markets xmlns="4eb71313-1cf6-4961-b6ce-0c29fc5284b9"/>
    <OriginAsset xmlns="4eb71313-1cf6-4961-b6ce-0c29fc5284b9" xsi:nil="true"/>
    <AssetStart xmlns="4eb71313-1cf6-4961-b6ce-0c29fc5284b9">2012-05-11T02:03:00+00:00</AssetStart>
    <FriendlyTitle xmlns="4eb71313-1cf6-4961-b6ce-0c29fc5284b9" xsi:nil="true"/>
    <MarketSpecific xmlns="4eb71313-1cf6-4961-b6ce-0c29fc5284b9">false</MarketSpecific>
    <TPNamespace xmlns="4eb71313-1cf6-4961-b6ce-0c29fc5284b9" xsi:nil="true"/>
    <PublishStatusLookup xmlns="4eb71313-1cf6-4961-b6ce-0c29fc5284b9">
      <Value>340933</Value>
    </PublishStatusLookup>
    <APAuthor xmlns="4eb71313-1cf6-4961-b6ce-0c29fc5284b9">
      <UserInfo>
        <DisplayName>REDMOND\v-vaddu</DisplayName>
        <AccountId>2567</AccountId>
        <AccountType/>
      </UserInfo>
    </APAuthor>
    <TPCommandLine xmlns="4eb71313-1cf6-4961-b6ce-0c29fc5284b9" xsi:nil="true"/>
    <IntlLangReviewer xmlns="4eb71313-1cf6-4961-b6ce-0c29fc5284b9" xsi:nil="true"/>
    <OpenTemplate xmlns="4eb71313-1cf6-4961-b6ce-0c29fc5284b9">true</OpenTemplate>
    <CSXSubmissionDate xmlns="4eb71313-1cf6-4961-b6ce-0c29fc5284b9" xsi:nil="true"/>
    <TaxCatchAll xmlns="4eb71313-1cf6-4961-b6ce-0c29fc5284b9"/>
    <Manager xmlns="4eb71313-1cf6-4961-b6ce-0c29fc5284b9" xsi:nil="true"/>
    <NumericId xmlns="4eb71313-1cf6-4961-b6ce-0c29fc5284b9" xsi:nil="true"/>
    <ParentAssetId xmlns="4eb71313-1cf6-4961-b6ce-0c29fc5284b9" xsi:nil="true"/>
    <OriginalSourceMarket xmlns="4eb71313-1cf6-4961-b6ce-0c29fc5284b9">english</OriginalSourceMarket>
    <ApprovalStatus xmlns="4eb71313-1cf6-4961-b6ce-0c29fc5284b9">InProgress</ApprovalStatus>
    <TPComponent xmlns="4eb71313-1cf6-4961-b6ce-0c29fc5284b9" xsi:nil="true"/>
    <EditorialTags xmlns="4eb71313-1cf6-4961-b6ce-0c29fc5284b9" xsi:nil="true"/>
    <TPExecutable xmlns="4eb71313-1cf6-4961-b6ce-0c29fc5284b9" xsi:nil="true"/>
    <TPLaunchHelpLink xmlns="4eb71313-1cf6-4961-b6ce-0c29fc5284b9" xsi:nil="true"/>
    <LocComments xmlns="4eb71313-1cf6-4961-b6ce-0c29fc5284b9" xsi:nil="true"/>
    <LocRecommendedHandoff xmlns="4eb71313-1cf6-4961-b6ce-0c29fc5284b9" xsi:nil="true"/>
    <SourceTitle xmlns="4eb71313-1cf6-4961-b6ce-0c29fc5284b9" xsi:nil="true"/>
    <CSXUpdate xmlns="4eb71313-1cf6-4961-b6ce-0c29fc5284b9">false</CSXUpdate>
    <IntlLocPriority xmlns="4eb71313-1cf6-4961-b6ce-0c29fc5284b9" xsi:nil="true"/>
    <UAProjectedTotalWords xmlns="4eb71313-1cf6-4961-b6ce-0c29fc5284b9" xsi:nil="true"/>
    <AssetType xmlns="4eb71313-1cf6-4961-b6ce-0c29fc5284b9">TP</AssetType>
    <MachineTranslated xmlns="4eb71313-1cf6-4961-b6ce-0c29fc5284b9">false</MachineTranslated>
    <OutputCachingOn xmlns="4eb71313-1cf6-4961-b6ce-0c29fc5284b9">false</OutputCachingOn>
    <TemplateStatus xmlns="4eb71313-1cf6-4961-b6ce-0c29fc5284b9">Complete</TemplateStatus>
    <IsSearchable xmlns="4eb71313-1cf6-4961-b6ce-0c29fc5284b9">true</IsSearchable>
    <ContentItem xmlns="4eb71313-1cf6-4961-b6ce-0c29fc5284b9" xsi:nil="true"/>
    <HandoffToMSDN xmlns="4eb71313-1cf6-4961-b6ce-0c29fc5284b9" xsi:nil="true"/>
    <ShowIn xmlns="4eb71313-1cf6-4961-b6ce-0c29fc5284b9">Show everywhere</ShowIn>
    <ThumbnailAssetId xmlns="4eb71313-1cf6-4961-b6ce-0c29fc5284b9" xsi:nil="true"/>
    <UALocComments xmlns="4eb71313-1cf6-4961-b6ce-0c29fc5284b9" xsi:nil="true"/>
    <UALocRecommendation xmlns="4eb71313-1cf6-4961-b6ce-0c29fc5284b9">Localize</UALocRecommendation>
    <LastModifiedDateTime xmlns="4eb71313-1cf6-4961-b6ce-0c29fc5284b9" xsi:nil="true"/>
    <LegacyData xmlns="4eb71313-1cf6-4961-b6ce-0c29fc5284b9" xsi:nil="true"/>
    <LocManualTestRequired xmlns="4eb71313-1cf6-4961-b6ce-0c29fc5284b9">false</LocManualTestRequired>
    <ClipArtFilename xmlns="4eb71313-1cf6-4961-b6ce-0c29fc5284b9" xsi:nil="true"/>
    <TPApplication xmlns="4eb71313-1cf6-4961-b6ce-0c29fc5284b9" xsi:nil="true"/>
    <CSXHash xmlns="4eb71313-1cf6-4961-b6ce-0c29fc5284b9" xsi:nil="true"/>
    <DirectSourceMarket xmlns="4eb71313-1cf6-4961-b6ce-0c29fc5284b9">english</DirectSourceMarket>
    <PrimaryImageGen xmlns="4eb71313-1cf6-4961-b6ce-0c29fc5284b9">true</PrimaryImageGen>
    <PlannedPubDate xmlns="4eb71313-1cf6-4961-b6ce-0c29fc5284b9" xsi:nil="true"/>
    <CSXSubmissionMarket xmlns="4eb71313-1cf6-4961-b6ce-0c29fc5284b9" xsi:nil="true"/>
    <Downloads xmlns="4eb71313-1cf6-4961-b6ce-0c29fc5284b9">0</Downloads>
    <ArtSampleDocs xmlns="4eb71313-1cf6-4961-b6ce-0c29fc5284b9" xsi:nil="true"/>
    <TrustLevel xmlns="4eb71313-1cf6-4961-b6ce-0c29fc5284b9">1 Microsoft Managed Content</TrustLevel>
    <BlockPublish xmlns="4eb71313-1cf6-4961-b6ce-0c29fc5284b9">false</BlockPublish>
    <TPLaunchHelpLinkType xmlns="4eb71313-1cf6-4961-b6ce-0c29fc5284b9">Template</TPLaunchHelpLinkType>
    <LocalizationTagsTaxHTField0 xmlns="4eb71313-1cf6-4961-b6ce-0c29fc5284b9">
      <Terms xmlns="http://schemas.microsoft.com/office/infopath/2007/PartnerControls"/>
    </LocalizationTagsTaxHTField0>
    <BusinessGroup xmlns="4eb71313-1cf6-4961-b6ce-0c29fc5284b9" xsi:nil="true"/>
    <Providers xmlns="4eb71313-1cf6-4961-b6ce-0c29fc5284b9" xsi:nil="true"/>
    <TemplateTemplateType xmlns="4eb71313-1cf6-4961-b6ce-0c29fc5284b9">PowerPoint Presentation Template</TemplateTemplateType>
    <TimesCloned xmlns="4eb71313-1cf6-4961-b6ce-0c29fc5284b9" xsi:nil="true"/>
    <TPAppVersion xmlns="4eb71313-1cf6-4961-b6ce-0c29fc5284b9" xsi:nil="true"/>
    <VoteCount xmlns="4eb71313-1cf6-4961-b6ce-0c29fc5284b9" xsi:nil="true"/>
    <FeatureTagsTaxHTField0 xmlns="4eb71313-1cf6-4961-b6ce-0c29fc5284b9">
      <Terms xmlns="http://schemas.microsoft.com/office/infopath/2007/PartnerControls"/>
    </FeatureTagsTaxHTField0>
    <Provider xmlns="4eb71313-1cf6-4961-b6ce-0c29fc5284b9" xsi:nil="true"/>
    <UACurrentWords xmlns="4eb71313-1cf6-4961-b6ce-0c29fc5284b9" xsi:nil="true"/>
    <AssetId xmlns="4eb71313-1cf6-4961-b6ce-0c29fc5284b9">TP102895237</AssetId>
    <TPClientViewer xmlns="4eb71313-1cf6-4961-b6ce-0c29fc5284b9" xsi:nil="true"/>
    <DSATActionTaken xmlns="4eb71313-1cf6-4961-b6ce-0c29fc5284b9" xsi:nil="true"/>
    <APEditor xmlns="4eb71313-1cf6-4961-b6ce-0c29fc5284b9">
      <UserInfo>
        <DisplayName/>
        <AccountId xsi:nil="true"/>
        <AccountType/>
      </UserInfo>
    </APEditor>
    <TPInstallLocation xmlns="4eb71313-1cf6-4961-b6ce-0c29fc5284b9" xsi:nil="true"/>
    <OOCacheId xmlns="4eb71313-1cf6-4961-b6ce-0c29fc5284b9" xsi:nil="true"/>
    <IsDeleted xmlns="4eb71313-1cf6-4961-b6ce-0c29fc5284b9">false</IsDeleted>
    <PublishTargets xmlns="4eb71313-1cf6-4961-b6ce-0c29fc5284b9">OfficeOnlineVNext</PublishTargets>
    <ApprovalLog xmlns="4eb71313-1cf6-4961-b6ce-0c29fc5284b9" xsi:nil="true"/>
    <BugNumber xmlns="4eb71313-1cf6-4961-b6ce-0c29fc5284b9" xsi:nil="true"/>
    <CrawlForDependencies xmlns="4eb71313-1cf6-4961-b6ce-0c29fc5284b9">false</CrawlForDependencies>
    <InternalTagsTaxHTField0 xmlns="4eb71313-1cf6-4961-b6ce-0c29fc5284b9">
      <Terms xmlns="http://schemas.microsoft.com/office/infopath/2007/PartnerControls"/>
    </InternalTagsTaxHTField0>
    <LastHandOff xmlns="4eb71313-1cf6-4961-b6ce-0c29fc5284b9" xsi:nil="true"/>
    <Milestone xmlns="4eb71313-1cf6-4961-b6ce-0c29fc5284b9" xsi:nil="true"/>
    <OriginalRelease xmlns="4eb71313-1cf6-4961-b6ce-0c29fc5284b9">15</OriginalRelease>
    <RecommendationsModifier xmlns="4eb71313-1cf6-4961-b6ce-0c29fc5284b9" xsi:nil="true"/>
    <ScenarioTagsTaxHTField0 xmlns="4eb71313-1cf6-4961-b6ce-0c29fc5284b9">
      <Terms xmlns="http://schemas.microsoft.com/office/infopath/2007/PartnerControls"/>
    </ScenarioTagsTaxHTField0>
    <UANotes xmlns="4eb71313-1cf6-4961-b6ce-0c29fc5284b9" xsi:nil="true"/>
    <LocMarketGroupTiers2 xmlns="4eb71313-1cf6-4961-b6ce-0c29fc5284b9" xsi:nil="true"/>
  </documentManagement>
</p:properties>
</file>

<file path=customXml/itemProps1.xml><?xml version="1.0" encoding="utf-8"?>
<ds:datastoreItem xmlns:ds="http://schemas.openxmlformats.org/officeDocument/2006/customXml" ds:itemID="{E4264BA5-BE9F-44D2-9B86-8E00ED566E23}">
  <ds:schemaRefs>
    <ds:schemaRef ds:uri="http://schemas.microsoft.com/sharepoint/v3/contenttype/forms"/>
  </ds:schemaRefs>
</ds:datastoreItem>
</file>

<file path=customXml/itemProps2.xml><?xml version="1.0" encoding="utf-8"?>
<ds:datastoreItem xmlns:ds="http://schemas.openxmlformats.org/officeDocument/2006/customXml" ds:itemID="{D4348FAA-AAE1-446A-A77F-0AAB743D6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b71313-1cf6-4961-b6ce-0c29fc5284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7FFC76-5C38-4A27-BB7F-88232C223BCD}">
  <ds:schemaRefs>
    <ds:schemaRef ds:uri="4eb71313-1cf6-4961-b6ce-0c29fc5284b9"/>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tf02895253</Template>
  <TotalTime>11034</TotalTime>
  <Words>375</Words>
  <Application>Microsoft Office PowerPoint</Application>
  <PresentationFormat>Širokoúhlá obrazovka</PresentationFormat>
  <Paragraphs>87</Paragraphs>
  <Slides>14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Corbel</vt:lpstr>
      <vt:lpstr>Euphemia</vt:lpstr>
      <vt:lpstr>Wingdings</vt:lpstr>
      <vt:lpstr>Banded Design Blue 16x9</vt:lpstr>
      <vt:lpstr>Vymezení VKP údolní niva </vt:lpstr>
      <vt:lpstr>Co musíme znát …  </vt:lpstr>
      <vt:lpstr>Prezentace aplikace PowerPoint</vt:lpstr>
      <vt:lpstr>Prezentace aplikace PowerPoint</vt:lpstr>
      <vt:lpstr>Prezentace aplikace PowerPoint</vt:lpstr>
      <vt:lpstr>Základní východiska vymezení  </vt:lpstr>
      <vt:lpstr>Prezentace aplikace PowerPoint</vt:lpstr>
      <vt:lpstr>Prezentace aplikace PowerPoint</vt:lpstr>
      <vt:lpstr>Postup vymezení   </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Územní studie krajiny ORP Kyjov</dc:title>
  <dc:creator>Petr Birklen</dc:creator>
  <cp:lastModifiedBy>Petr Birklen</cp:lastModifiedBy>
  <cp:revision>83</cp:revision>
  <dcterms:created xsi:type="dcterms:W3CDTF">2017-05-03T18:37:36Z</dcterms:created>
  <dcterms:modified xsi:type="dcterms:W3CDTF">2018-11-01T20:47:39Z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0x010100AC6DD24B17643A43B5911557F59D23340400899CD97D2199F748BA22A48D93649A64</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