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6" r:id="rId3"/>
    <p:sldId id="273" r:id="rId4"/>
    <p:sldId id="267" r:id="rId5"/>
    <p:sldId id="268" r:id="rId6"/>
    <p:sldId id="274" r:id="rId7"/>
    <p:sldId id="270" r:id="rId8"/>
    <p:sldId id="278" r:id="rId9"/>
    <p:sldId id="271" r:id="rId10"/>
    <p:sldId id="275" r:id="rId11"/>
    <p:sldId id="272" r:id="rId12"/>
    <p:sldId id="280" r:id="rId13"/>
    <p:sldId id="279" r:id="rId14"/>
    <p:sldId id="276" r:id="rId15"/>
    <p:sldId id="277" r:id="rId16"/>
    <p:sldId id="265" r:id="rId17"/>
  </p:sldIdLst>
  <p:sldSz cx="12192000" cy="6858000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E03B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0" y="-7938"/>
            <a:ext cx="12192000" cy="6865938"/>
            <a:chOff x="0" y="-8467"/>
            <a:chExt cx="12192000" cy="6866467"/>
          </a:xfrm>
        </p:grpSpPr>
        <p:cxnSp>
          <p:nvCxnSpPr>
            <p:cNvPr id="5" name="Straight Connector 31"/>
            <p:cNvCxnSpPr/>
            <p:nvPr/>
          </p:nvCxnSpPr>
          <p:spPr>
            <a:xfrm>
              <a:off x="9371013" y="-528"/>
              <a:ext cx="1219200" cy="6858528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20"/>
            <p:cNvCxnSpPr/>
            <p:nvPr/>
          </p:nvCxnSpPr>
          <p:spPr>
            <a:xfrm flipH="1">
              <a:off x="7424738" y="3681168"/>
              <a:ext cx="4764087" cy="3176832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 23"/>
            <p:cNvSpPr/>
            <p:nvPr/>
          </p:nvSpPr>
          <p:spPr>
            <a:xfrm>
              <a:off x="9182100" y="-8467"/>
              <a:ext cx="3006725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25"/>
            <p:cNvSpPr/>
            <p:nvPr/>
          </p:nvSpPr>
          <p:spPr>
            <a:xfrm>
              <a:off x="9602788" y="-8467"/>
              <a:ext cx="2589212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Isosceles Triangle 26"/>
            <p:cNvSpPr/>
            <p:nvPr/>
          </p:nvSpPr>
          <p:spPr>
            <a:xfrm>
              <a:off x="8932863" y="3047706"/>
              <a:ext cx="3259137" cy="3810294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27"/>
            <p:cNvSpPr/>
            <p:nvPr/>
          </p:nvSpPr>
          <p:spPr>
            <a:xfrm>
              <a:off x="9334500" y="-8467"/>
              <a:ext cx="2854325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28"/>
            <p:cNvSpPr/>
            <p:nvPr/>
          </p:nvSpPr>
          <p:spPr>
            <a:xfrm>
              <a:off x="10898188" y="-8467"/>
              <a:ext cx="1290637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Rectangle 29"/>
            <p:cNvSpPr/>
            <p:nvPr/>
          </p:nvSpPr>
          <p:spPr>
            <a:xfrm>
              <a:off x="10939463" y="-8467"/>
              <a:ext cx="1249362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Isosceles Triangle 30"/>
            <p:cNvSpPr/>
            <p:nvPr/>
          </p:nvSpPr>
          <p:spPr>
            <a:xfrm>
              <a:off x="10371138" y="3589086"/>
              <a:ext cx="1817687" cy="326891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18"/>
            <p:cNvSpPr/>
            <p:nvPr/>
          </p:nvSpPr>
          <p:spPr>
            <a:xfrm rot="10800000">
              <a:off x="0" y="-528"/>
              <a:ext cx="842963" cy="5666225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1A2EDD-4F7E-41AE-AF87-4606DA21CB3E}" type="datetimeFigureOut">
              <a:rPr lang="cs-CZ"/>
              <a:pPr>
                <a:defRPr/>
              </a:pPr>
              <a:t>15.5.2018</a:t>
            </a:fld>
            <a:endParaRPr lang="cs-CZ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A5DEB6-2BD7-4556-B0D6-C9822EC916B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E228DD-E832-4466-965E-930CF070FF1E}" type="datetimeFigureOut">
              <a:rPr lang="cs-CZ"/>
              <a:pPr>
                <a:defRPr/>
              </a:pPr>
              <a:t>15.5.2018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A1E831-239B-459F-8231-9DA6C39CD50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9"/>
          <p:cNvSpPr txBox="1"/>
          <p:nvPr/>
        </p:nvSpPr>
        <p:spPr>
          <a:xfrm>
            <a:off x="541338" y="790575"/>
            <a:ext cx="609600" cy="584200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+mn-cs"/>
              </a:rPr>
              <a:t>“</a:t>
            </a:r>
          </a:p>
        </p:txBody>
      </p:sp>
      <p:sp>
        <p:nvSpPr>
          <p:cNvPr id="6" name="TextBox 21"/>
          <p:cNvSpPr txBox="1"/>
          <p:nvPr/>
        </p:nvSpPr>
        <p:spPr>
          <a:xfrm>
            <a:off x="8893175" y="2886075"/>
            <a:ext cx="609600" cy="585788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+mn-cs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BAC3D6-141C-46D4-93F5-ABB54DE07194}" type="datetimeFigureOut">
              <a:rPr lang="cs-CZ"/>
              <a:pPr>
                <a:defRPr/>
              </a:pPr>
              <a:t>15.5.2018</a:t>
            </a:fld>
            <a:endParaRPr lang="cs-CZ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857E82-1DED-460F-ADAB-3A7B0BB91F3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95AC7F-AFC8-409F-989E-5D33AD19B0F9}" type="datetimeFigureOut">
              <a:rPr lang="cs-CZ"/>
              <a:pPr>
                <a:defRPr/>
              </a:pPr>
              <a:t>15.5.2018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8D93A5-C1D2-4ABB-B61F-9606DAC767D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/>
          <p:cNvSpPr txBox="1"/>
          <p:nvPr/>
        </p:nvSpPr>
        <p:spPr>
          <a:xfrm>
            <a:off x="541338" y="790575"/>
            <a:ext cx="609600" cy="584200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+mn-cs"/>
              </a:rPr>
              <a:t>“</a:t>
            </a:r>
          </a:p>
        </p:txBody>
      </p:sp>
      <p:sp>
        <p:nvSpPr>
          <p:cNvPr id="6" name="TextBox 24"/>
          <p:cNvSpPr txBox="1"/>
          <p:nvPr/>
        </p:nvSpPr>
        <p:spPr>
          <a:xfrm>
            <a:off x="8893175" y="2886075"/>
            <a:ext cx="609600" cy="585788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+mn-cs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FAC7D0-F598-4944-863F-7B8F9E290673}" type="datetimeFigureOut">
              <a:rPr lang="cs-CZ"/>
              <a:pPr>
                <a:defRPr/>
              </a:pPr>
              <a:t>15.5.2018</a:t>
            </a:fld>
            <a:endParaRPr lang="cs-CZ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75004A-0667-470F-B9CD-D67F4B525CB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01F6A5-A610-46CE-9D85-6ED955C0FBAB}" type="datetimeFigureOut">
              <a:rPr lang="cs-CZ"/>
              <a:pPr>
                <a:defRPr/>
              </a:pPr>
              <a:t>15.5.2018</a:t>
            </a:fld>
            <a:endParaRPr lang="cs-CZ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6A59E5-A588-4981-85CF-AA8709FA658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5CF6E2-2AD3-45CB-9535-B6667E93E6E8}" type="datetimeFigureOut">
              <a:rPr lang="cs-CZ"/>
              <a:pPr>
                <a:defRPr/>
              </a:pPr>
              <a:t>15.5.2018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6E10B5-EEBB-48FB-8615-FCD5599D528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173442-F660-4D25-A18B-7748F838616B}" type="datetimeFigureOut">
              <a:rPr lang="cs-CZ"/>
              <a:pPr>
                <a:defRPr/>
              </a:pPr>
              <a:t>15.5.2018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01FD1E-7534-4814-BDB4-5004B25FF2C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A0CB3D-1162-41EE-B52E-6B52128B77F8}" type="datetimeFigureOut">
              <a:rPr lang="cs-CZ"/>
              <a:pPr>
                <a:defRPr/>
              </a:pPr>
              <a:t>15.5.2018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BA9E47-6432-4B86-9B71-585741DBF54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80B69C-0791-4BC4-BC79-6A2A03E8CE0B}" type="datetimeFigureOut">
              <a:rPr lang="cs-CZ"/>
              <a:pPr>
                <a:defRPr/>
              </a:pPr>
              <a:t>15.5.2018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3EECBB-7CFC-41A3-94C8-16956B7514D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81C9F1-D33A-4C3A-84BB-392DB5B5B2A8}" type="datetimeFigureOut">
              <a:rPr lang="cs-CZ"/>
              <a:pPr>
                <a:defRPr/>
              </a:pPr>
              <a:t>15.5.2018</a:t>
            </a:fld>
            <a:endParaRPr lang="cs-CZ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EE0EC3-0E4D-4D8F-A72C-1CDAE4EA388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155734-A29C-444C-A387-851FD1BD255C}" type="datetimeFigureOut">
              <a:rPr lang="cs-CZ"/>
              <a:pPr>
                <a:defRPr/>
              </a:pPr>
              <a:t>15.5.2018</a:t>
            </a:fld>
            <a:endParaRPr lang="cs-CZ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FB06F7-E6C6-4310-A899-06F1C441013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DE4A7B-C1F8-4A0E-BF3B-B6D88CADBA4C}" type="datetimeFigureOut">
              <a:rPr lang="cs-CZ"/>
              <a:pPr>
                <a:defRPr/>
              </a:pPr>
              <a:t>15.5.2018</a:t>
            </a:fld>
            <a:endParaRPr lang="cs-C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EBFC52-6433-4EE4-A6F9-1766631C68C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68580D-D175-4877-9FD7-DF98FC3416AC}" type="datetimeFigureOut">
              <a:rPr lang="cs-CZ"/>
              <a:pPr>
                <a:defRPr/>
              </a:pPr>
              <a:t>15.5.2018</a:t>
            </a:fld>
            <a:endParaRPr lang="cs-CZ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F1A18E-C3CA-499D-9234-9EEB9E4884C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A085D9-F347-410F-BAC3-2CF7F20D96FF}" type="datetimeFigureOut">
              <a:rPr lang="cs-CZ"/>
              <a:pPr>
                <a:defRPr/>
              </a:pPr>
              <a:t>15.5.2018</a:t>
            </a:fld>
            <a:endParaRPr lang="cs-CZ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C166C4-4588-465E-905D-FCD35C6F573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cs-CZ" noProof="0"/>
              <a:t>Kliknutím na ikonu přidáte obrázek.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EAFC01-F078-4849-A56B-4518BC937554}" type="datetimeFigureOut">
              <a:rPr lang="cs-CZ"/>
              <a:pPr>
                <a:defRPr/>
              </a:pPr>
              <a:t>15.5.2018</a:t>
            </a:fld>
            <a:endParaRPr lang="cs-CZ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775249-2F89-48CD-B480-A7BF4486AF4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6"/>
          <p:cNvGrpSpPr>
            <a:grpSpLocks/>
          </p:cNvGrpSpPr>
          <p:nvPr/>
        </p:nvGrpSpPr>
        <p:grpSpPr bwMode="auto">
          <a:xfrm>
            <a:off x="0" y="-7938"/>
            <a:ext cx="12192000" cy="6865938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3" y="-528"/>
              <a:ext cx="1219200" cy="6858528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4738" y="3681168"/>
              <a:ext cx="4764087" cy="3176832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2100" y="-8467"/>
              <a:ext cx="3006725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2788" y="-8467"/>
              <a:ext cx="2589212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863" y="3047706"/>
              <a:ext cx="3259137" cy="3810294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5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188" y="-8467"/>
              <a:ext cx="1290637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9463" y="-8467"/>
              <a:ext cx="1249362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138" y="3589086"/>
              <a:ext cx="1817687" cy="326891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2981"/>
              <a:ext cx="449263" cy="2845019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677863" y="609600"/>
            <a:ext cx="8596312" cy="132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Kliknutím lze upravit styl.</a:t>
            </a:r>
            <a:endParaRPr lang="en-US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77863" y="2160588"/>
            <a:ext cx="8596312" cy="3881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663" y="6042025"/>
            <a:ext cx="9112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2F9F500-DDC2-4AFA-A07F-1E7C6F041734}" type="datetimeFigureOut">
              <a:rPr lang="cs-CZ"/>
              <a:pPr>
                <a:defRPr/>
              </a:pPr>
              <a:t>15.5.2018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863" y="6042025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89963" y="6042025"/>
            <a:ext cx="684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accent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CB780A0-27B0-41E0-BE8F-EAFFFEAC5F1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6" r:id="rId2"/>
    <p:sldLayoutId id="2147483675" r:id="rId3"/>
    <p:sldLayoutId id="2147483674" r:id="rId4"/>
    <p:sldLayoutId id="2147483673" r:id="rId5"/>
    <p:sldLayoutId id="2147483672" r:id="rId6"/>
    <p:sldLayoutId id="2147483671" r:id="rId7"/>
    <p:sldLayoutId id="2147483670" r:id="rId8"/>
    <p:sldLayoutId id="2147483669" r:id="rId9"/>
    <p:sldLayoutId id="2147483668" r:id="rId10"/>
    <p:sldLayoutId id="2147483678" r:id="rId11"/>
    <p:sldLayoutId id="2147483667" r:id="rId12"/>
    <p:sldLayoutId id="2147483679" r:id="rId13"/>
    <p:sldLayoutId id="2147483666" r:id="rId14"/>
    <p:sldLayoutId id="2147483665" r:id="rId15"/>
    <p:sldLayoutId id="2147483664" r:id="rId16"/>
  </p:sldLayoutIdLst>
  <p:txStyles>
    <p:titleStyle>
      <a:lvl1pPr algn="l" defTabSz="457200" rtl="0" fontAlgn="base"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2pPr>
      <a:lvl3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3pPr>
      <a:lvl4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4pPr>
      <a:lvl5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0" y="-41275"/>
            <a:ext cx="12192000" cy="1482725"/>
          </a:xfr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>
              <a:spcBef>
                <a:spcPts val="600"/>
              </a:spcBef>
              <a:spcAft>
                <a:spcPts val="1200"/>
              </a:spcAft>
            </a:pPr>
            <a:r>
              <a:rPr lang="cs-CZ" sz="3600" b="1" dirty="0">
                <a:solidFill>
                  <a:schemeClr val="accent1">
                    <a:lumMod val="75000"/>
                  </a:schemeClr>
                </a:solidFill>
              </a:rPr>
              <a:t>Přístup ke stanovení krajinných potenciálů </a:t>
            </a:r>
            <a:br>
              <a:rPr lang="cs-CZ" sz="36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cs-CZ" sz="3600" dirty="0" smtClean="0">
                <a:solidFill>
                  <a:srgbClr val="002060"/>
                </a:solidFill>
              </a:rPr>
              <a:t>ORP </a:t>
            </a:r>
            <a:r>
              <a:rPr lang="cs-CZ" sz="3600" dirty="0">
                <a:solidFill>
                  <a:srgbClr val="002060"/>
                </a:solidFill>
              </a:rPr>
              <a:t>Hradec Králové</a:t>
            </a:r>
            <a:endParaRPr lang="cs-CZ" sz="3600" b="1" dirty="0">
              <a:solidFill>
                <a:srgbClr val="002060"/>
              </a:solidFill>
              <a:latin typeface="Arial" charset="0"/>
              <a:cs typeface="Arial" charset="0"/>
            </a:endParaRPr>
          </a:p>
        </p:txBody>
      </p:sp>
      <p:sp>
        <p:nvSpPr>
          <p:cNvPr id="18435" name="TextovéPole 8"/>
          <p:cNvSpPr txBox="1">
            <a:spLocks noChangeArrowheads="1"/>
          </p:cNvSpPr>
          <p:nvPr/>
        </p:nvSpPr>
        <p:spPr bwMode="auto">
          <a:xfrm>
            <a:off x="434222" y="5558631"/>
            <a:ext cx="22288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600"/>
              </a:spcAft>
              <a:buFont typeface="Arial" charset="0"/>
              <a:buNone/>
            </a:pPr>
            <a:r>
              <a:rPr lang="cs-CZ" altLang="cs-CZ" sz="1400" b="1" dirty="0">
                <a:latin typeface="Trebuchet MS" pitchFamily="34" charset="0"/>
              </a:rPr>
              <a:t>ATELIER T-PLAN, S.R.O.</a:t>
            </a:r>
          </a:p>
        </p:txBody>
      </p:sp>
      <p:pic>
        <p:nvPicPr>
          <p:cNvPr id="18436" name="obrázek 106"/>
          <p:cNvPicPr>
            <a:picLocks noChangeAspect="1" noChangeArrowheads="1"/>
          </p:cNvPicPr>
          <p:nvPr/>
        </p:nvPicPr>
        <p:blipFill>
          <a:blip r:embed="rId2"/>
          <a:srcRect t="23433" r="5417" b="18898"/>
          <a:stretch>
            <a:fillRect/>
          </a:stretch>
        </p:blipFill>
        <p:spPr bwMode="auto">
          <a:xfrm>
            <a:off x="3430929" y="5927291"/>
            <a:ext cx="1539423" cy="741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ovéPole 13"/>
          <p:cNvSpPr txBox="1"/>
          <p:nvPr/>
        </p:nvSpPr>
        <p:spPr>
          <a:xfrm>
            <a:off x="6301227" y="5498526"/>
            <a:ext cx="4856162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cs-CZ" altLang="cs-CZ" sz="1400" b="1" cap="all" dirty="0">
                <a:latin typeface="+mn-lt"/>
                <a:cs typeface="+mn-cs"/>
              </a:rPr>
              <a:t>Vodohospodářský rozvoj a </a:t>
            </a:r>
            <a:r>
              <a:rPr lang="cs-CZ" altLang="cs-CZ" sz="1400" b="1" cap="all" dirty="0" smtClean="0">
                <a:latin typeface="+mn-lt"/>
                <a:cs typeface="+mn-cs"/>
              </a:rPr>
              <a:t>výstavba </a:t>
            </a:r>
            <a:r>
              <a:rPr lang="cs-CZ" altLang="cs-CZ" sz="1400" b="1" cap="all" dirty="0">
                <a:latin typeface="+mn-lt"/>
                <a:cs typeface="+mn-cs"/>
              </a:rPr>
              <a:t>a.s. a ČVUT</a:t>
            </a:r>
          </a:p>
        </p:txBody>
      </p:sp>
      <p:sp>
        <p:nvSpPr>
          <p:cNvPr id="15" name="TextovéPole 14"/>
          <p:cNvSpPr txBox="1"/>
          <p:nvPr/>
        </p:nvSpPr>
        <p:spPr>
          <a:xfrm>
            <a:off x="3068273" y="5516830"/>
            <a:ext cx="2264734" cy="30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cs-CZ" altLang="cs-CZ" sz="1400" b="1" cap="all" dirty="0">
                <a:latin typeface="+mn-lt"/>
                <a:cs typeface="+mn-cs"/>
              </a:rPr>
              <a:t>Atelier V</a:t>
            </a:r>
          </a:p>
        </p:txBody>
      </p:sp>
      <p:pic>
        <p:nvPicPr>
          <p:cNvPr id="18439" name="Obrázek 1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16082" y="5932053"/>
            <a:ext cx="1395413" cy="681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1" name="Picture 3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10068" y="5969313"/>
            <a:ext cx="1241425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2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970500" y="5927291"/>
            <a:ext cx="1168400" cy="69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3" name="Obrázek 1"/>
          <p:cNvPicPr>
            <a:picLocks noChangeAspect="1" noChangeArrowheads="1"/>
          </p:cNvPicPr>
          <p:nvPr/>
        </p:nvPicPr>
        <p:blipFill>
          <a:blip r:embed="rId6"/>
          <a:srcRect b="9685"/>
          <a:stretch>
            <a:fillRect/>
          </a:stretch>
        </p:blipFill>
        <p:spPr bwMode="auto">
          <a:xfrm>
            <a:off x="3209925" y="1647031"/>
            <a:ext cx="5400675" cy="3657600"/>
          </a:xfrm>
          <a:prstGeom prst="rect">
            <a:avLst/>
          </a:prstGeom>
          <a:noFill/>
          <a:ln w="9525" algn="ctr">
            <a:solidFill>
              <a:srgbClr val="000000"/>
            </a:solidFill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171D22DC-3C02-449F-B63A-0CBF15FAC7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863" y="502892"/>
            <a:ext cx="8596312" cy="717395"/>
          </a:xfrm>
        </p:spPr>
        <p:txBody>
          <a:bodyPr>
            <a:normAutofit/>
          </a:bodyPr>
          <a:lstStyle/>
          <a:p>
            <a:pPr algn="ctr"/>
            <a:r>
              <a:rPr lang="cs-CZ" sz="3200" b="1" dirty="0" smtClean="0"/>
              <a:t>Rekreační </a:t>
            </a:r>
            <a:r>
              <a:rPr lang="cs-CZ" sz="3200" b="1" dirty="0"/>
              <a:t>potenciál 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97246" y="1051010"/>
            <a:ext cx="41417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 smtClean="0"/>
              <a:t>Rekreační infrastruktura</a:t>
            </a:r>
            <a:endParaRPr lang="cs-CZ" sz="1600" dirty="0"/>
          </a:p>
        </p:txBody>
      </p:sp>
      <p:sp>
        <p:nvSpPr>
          <p:cNvPr id="8" name="TextovéPole 7"/>
          <p:cNvSpPr txBox="1"/>
          <p:nvPr/>
        </p:nvSpPr>
        <p:spPr>
          <a:xfrm>
            <a:off x="6070861" y="5788089"/>
            <a:ext cx="4141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 smtClean="0"/>
              <a:t>Písníky stávající či budoucí (v plochách těžených ložisek štěrkopísků)</a:t>
            </a:r>
            <a:endParaRPr lang="cs-CZ" sz="1600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46" y="1505518"/>
            <a:ext cx="5879348" cy="414113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0861" y="1510061"/>
            <a:ext cx="5872899" cy="413659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778946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1">
            <a:extLst>
              <a:ext uri="{FF2B5EF4-FFF2-40B4-BE49-F238E27FC236}">
                <a16:creationId xmlns="" xmlns:a16="http://schemas.microsoft.com/office/drawing/2014/main" id="{171D22DC-3C02-449F-B63A-0CBF15FAC7CB}"/>
              </a:ext>
            </a:extLst>
          </p:cNvPr>
          <p:cNvSpPr txBox="1">
            <a:spLocks/>
          </p:cNvSpPr>
          <p:nvPr/>
        </p:nvSpPr>
        <p:spPr>
          <a:xfrm>
            <a:off x="834382" y="337752"/>
            <a:ext cx="8596312" cy="71739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1"/>
                </a:solidFill>
                <a:latin typeface="Trebuchet MS" pitchFamily="34" charset="0"/>
              </a:defRPr>
            </a:lvl2pPr>
            <a:lvl3pPr algn="l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1"/>
                </a:solidFill>
                <a:latin typeface="Trebuchet MS" pitchFamily="34" charset="0"/>
              </a:defRPr>
            </a:lvl3pPr>
            <a:lvl4pPr algn="l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1"/>
                </a:solidFill>
                <a:latin typeface="Trebuchet MS" pitchFamily="34" charset="0"/>
              </a:defRPr>
            </a:lvl4pPr>
            <a:lvl5pPr algn="l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1"/>
                </a:solidFill>
                <a:latin typeface="Trebuchet MS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cs-CZ" sz="3200" b="1" dirty="0" smtClean="0"/>
              <a:t>Rekreační potenciál </a:t>
            </a:r>
            <a:endParaRPr lang="cs-CZ" sz="3200" b="1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4243" y="1055147"/>
            <a:ext cx="8238556" cy="580285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02069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1">
            <a:extLst>
              <a:ext uri="{FF2B5EF4-FFF2-40B4-BE49-F238E27FC236}">
                <a16:creationId xmlns="" xmlns:a16="http://schemas.microsoft.com/office/drawing/2014/main" id="{171D22DC-3C02-449F-B63A-0CBF15FAC7CB}"/>
              </a:ext>
            </a:extLst>
          </p:cNvPr>
          <p:cNvSpPr txBox="1">
            <a:spLocks/>
          </p:cNvSpPr>
          <p:nvPr/>
        </p:nvSpPr>
        <p:spPr>
          <a:xfrm>
            <a:off x="834382" y="337752"/>
            <a:ext cx="8596312" cy="71739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1"/>
                </a:solidFill>
                <a:latin typeface="Trebuchet MS" pitchFamily="34" charset="0"/>
              </a:defRPr>
            </a:lvl2pPr>
            <a:lvl3pPr algn="l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1"/>
                </a:solidFill>
                <a:latin typeface="Trebuchet MS" pitchFamily="34" charset="0"/>
              </a:defRPr>
            </a:lvl3pPr>
            <a:lvl4pPr algn="l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1"/>
                </a:solidFill>
                <a:latin typeface="Trebuchet MS" pitchFamily="34" charset="0"/>
              </a:defRPr>
            </a:lvl4pPr>
            <a:lvl5pPr algn="l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1"/>
                </a:solidFill>
                <a:latin typeface="Trebuchet MS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cs-CZ" sz="3200" b="1" dirty="0" smtClean="0"/>
              <a:t>Rekreační potenciál </a:t>
            </a:r>
            <a:endParaRPr lang="cs-CZ" sz="3200" b="1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78" y="1055146"/>
            <a:ext cx="5876043" cy="440703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7320" y="1055146"/>
            <a:ext cx="5876042" cy="440703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26212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1">
            <a:extLst>
              <a:ext uri="{FF2B5EF4-FFF2-40B4-BE49-F238E27FC236}">
                <a16:creationId xmlns="" xmlns:a16="http://schemas.microsoft.com/office/drawing/2014/main" id="{171D22DC-3C02-449F-B63A-0CBF15FAC7CB}"/>
              </a:ext>
            </a:extLst>
          </p:cNvPr>
          <p:cNvSpPr txBox="1">
            <a:spLocks/>
          </p:cNvSpPr>
          <p:nvPr/>
        </p:nvSpPr>
        <p:spPr>
          <a:xfrm>
            <a:off x="834382" y="337752"/>
            <a:ext cx="8596312" cy="71739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1"/>
                </a:solidFill>
                <a:latin typeface="Trebuchet MS" pitchFamily="34" charset="0"/>
              </a:defRPr>
            </a:lvl2pPr>
            <a:lvl3pPr algn="l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1"/>
                </a:solidFill>
                <a:latin typeface="Trebuchet MS" pitchFamily="34" charset="0"/>
              </a:defRPr>
            </a:lvl3pPr>
            <a:lvl4pPr algn="l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1"/>
                </a:solidFill>
                <a:latin typeface="Trebuchet MS" pitchFamily="34" charset="0"/>
              </a:defRPr>
            </a:lvl4pPr>
            <a:lvl5pPr algn="l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1"/>
                </a:solidFill>
                <a:latin typeface="Trebuchet MS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cs-CZ" sz="3200" b="1" dirty="0" smtClean="0"/>
              <a:t>Potenciály </a:t>
            </a:r>
            <a:endParaRPr lang="cs-CZ" sz="3200" b="1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930" y="1281313"/>
            <a:ext cx="4453497" cy="313683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7413" y="1287932"/>
            <a:ext cx="4039960" cy="284555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9875" y="3864990"/>
            <a:ext cx="4249302" cy="299301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101" y="4146936"/>
            <a:ext cx="3849010" cy="271106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TextovéPole 7"/>
          <p:cNvSpPr txBox="1"/>
          <p:nvPr/>
        </p:nvSpPr>
        <p:spPr>
          <a:xfrm>
            <a:off x="3130663" y="1382950"/>
            <a:ext cx="41417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 smtClean="0"/>
              <a:t>zemědělský</a:t>
            </a:r>
            <a:endParaRPr lang="cs-CZ" sz="1600" dirty="0"/>
          </a:p>
        </p:txBody>
      </p:sp>
      <p:sp>
        <p:nvSpPr>
          <p:cNvPr id="9" name="TextovéPole 8"/>
          <p:cNvSpPr txBox="1"/>
          <p:nvPr/>
        </p:nvSpPr>
        <p:spPr>
          <a:xfrm>
            <a:off x="6664622" y="1387617"/>
            <a:ext cx="41417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 smtClean="0"/>
              <a:t>vodohospodářský</a:t>
            </a:r>
            <a:endParaRPr lang="cs-CZ" sz="1600" dirty="0"/>
          </a:p>
        </p:txBody>
      </p:sp>
      <p:sp>
        <p:nvSpPr>
          <p:cNvPr id="10" name="TextovéPole 9"/>
          <p:cNvSpPr txBox="1"/>
          <p:nvPr/>
        </p:nvSpPr>
        <p:spPr>
          <a:xfrm>
            <a:off x="2908992" y="4251204"/>
            <a:ext cx="41417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 smtClean="0"/>
              <a:t>lesnický</a:t>
            </a:r>
            <a:endParaRPr lang="cs-CZ" sz="1600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7143914" y="3933955"/>
            <a:ext cx="41417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 smtClean="0"/>
              <a:t>surovinový</a:t>
            </a:r>
            <a:endParaRPr lang="cs-CZ" sz="1600" dirty="0"/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2509" y="1281313"/>
            <a:ext cx="3289491" cy="231696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5502" y="4418147"/>
            <a:ext cx="3456498" cy="243459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4" name="TextovéPole 13"/>
          <p:cNvSpPr txBox="1"/>
          <p:nvPr/>
        </p:nvSpPr>
        <p:spPr>
          <a:xfrm>
            <a:off x="11091953" y="4456009"/>
            <a:ext cx="9504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 smtClean="0"/>
              <a:t>sídelní</a:t>
            </a:r>
            <a:endParaRPr lang="cs-CZ" sz="1600" dirty="0"/>
          </a:p>
        </p:txBody>
      </p:sp>
      <p:sp>
        <p:nvSpPr>
          <p:cNvPr id="15" name="TextovéPole 14"/>
          <p:cNvSpPr txBox="1"/>
          <p:nvPr/>
        </p:nvSpPr>
        <p:spPr>
          <a:xfrm>
            <a:off x="10819370" y="1392284"/>
            <a:ext cx="14955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 smtClean="0"/>
              <a:t>rekreační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1126511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171D22DC-3C02-449F-B63A-0CBF15FAC7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863" y="609600"/>
            <a:ext cx="8596312" cy="717395"/>
          </a:xfrm>
        </p:spPr>
        <p:txBody>
          <a:bodyPr>
            <a:normAutofit/>
          </a:bodyPr>
          <a:lstStyle/>
          <a:p>
            <a:pPr algn="ctr"/>
            <a:r>
              <a:rPr lang="cs-CZ" sz="3200" b="1" dirty="0" smtClean="0"/>
              <a:t>Závěr</a:t>
            </a:r>
            <a:endParaRPr lang="cs-CZ" sz="3200" b="1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="" xmlns:a16="http://schemas.microsoft.com/office/drawing/2014/main" id="{D4490FD7-F92D-425C-B49E-77EA48F02B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218" y="1326995"/>
            <a:ext cx="9331863" cy="5252224"/>
          </a:xfrm>
        </p:spPr>
        <p:txBody>
          <a:bodyPr/>
          <a:lstStyle/>
          <a:p>
            <a:pPr marL="0" indent="0">
              <a:buNone/>
            </a:pPr>
            <a:r>
              <a:rPr lang="cs-CZ" sz="20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Pohled zpracovatele</a:t>
            </a:r>
            <a:r>
              <a:rPr lang="cs-CZ" sz="2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</a:rPr>
              <a:t>Jednotlivé potenciály se mohou vzájemně podporovat (např. lesnický a biotický) nebo si odporovat (např. zemědělský a sídelní). 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</a:rPr>
              <a:t>Ne vše jde agregovat na jednu krajinnou jednotku (administrativní hranice</a:t>
            </a:r>
            <a:r>
              <a:rPr lang="cs-CZ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</a:rPr>
              <a:t>x hexagon) → důsledek rozdílné povahy a způsobu hodnocení potenciálů.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</a:rPr>
              <a:t>Jde o generalizaci známých informací o území – agregací na krajinnou jednotku dochází ke generalizaci výsledků.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</a:rPr>
              <a:t>Potenciály v konečném výsledku potvrzují stav území – tzn. vykazuje-li území nějaké „vhodnosti“ (kumulaci příznivých vlastností), je už tímto způsobem často využíváno (např. zemědělský potenciál) nebo chráněno (např. surovinový potenciál – je dán přítomností zjištěných nerostných zásob) → malá pravděpodobnost, že ÚSK objeví „spící“ potenciál území.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78177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171D22DC-3C02-449F-B63A-0CBF15FAC7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863" y="609600"/>
            <a:ext cx="8596312" cy="717395"/>
          </a:xfrm>
        </p:spPr>
        <p:txBody>
          <a:bodyPr>
            <a:normAutofit/>
          </a:bodyPr>
          <a:lstStyle/>
          <a:p>
            <a:pPr algn="ctr"/>
            <a:r>
              <a:rPr lang="cs-CZ" sz="3200" b="1" dirty="0" smtClean="0"/>
              <a:t>Závěr</a:t>
            </a:r>
            <a:endParaRPr lang="cs-CZ" sz="3200" b="1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="" xmlns:a16="http://schemas.microsoft.com/office/drawing/2014/main" id="{D4490FD7-F92D-425C-B49E-77EA48F02B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218" y="1326995"/>
            <a:ext cx="9331863" cy="5252224"/>
          </a:xfrm>
        </p:spPr>
        <p:txBody>
          <a:bodyPr/>
          <a:lstStyle/>
          <a:p>
            <a:pPr marL="0" indent="0">
              <a:buNone/>
            </a:pPr>
            <a:r>
              <a:rPr lang="cs-CZ" sz="20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Pohled zpracovatele</a:t>
            </a:r>
            <a:r>
              <a:rPr lang="cs-CZ" sz="2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</a:rPr>
              <a:t>Potenciály mohou být jedním z podpůrných podkladů pro stanovení některých opatření v rámci vymezených krajinných okrsků – nikoliv určujícím podkladem.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</a:rPr>
              <a:t>Jejich význam bývá pořizovateli přeceňován.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</a:rPr>
              <a:t>Vzhledem k měřítku zpracování ÚSK 1:10 000 a velkému počtu jiných zobrazovaných jevů je obtížné je zobrazit ve výkresech.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>
                <a:solidFill>
                  <a:schemeClr val="tx1"/>
                </a:solidFill>
                <a:latin typeface="Calibri" panose="020F0502020204030204" pitchFamily="34" charset="0"/>
              </a:rPr>
              <a:t>Možné rozdílné chápání potenciálu – dvojí úhel pohledu: </a:t>
            </a:r>
          </a:p>
          <a:p>
            <a:pPr marL="0" indent="0">
              <a:buNone/>
            </a:pPr>
            <a:r>
              <a:rPr lang="cs-CZ" dirty="0">
                <a:solidFill>
                  <a:schemeClr val="tx1"/>
                </a:solidFill>
                <a:latin typeface="Calibri" panose="020F0502020204030204" pitchFamily="34" charset="0"/>
              </a:rPr>
              <a:t>      - </a:t>
            </a:r>
            <a:r>
              <a:rPr lang="cs-CZ" dirty="0">
                <a:solidFill>
                  <a:srgbClr val="0070C0"/>
                </a:solidFill>
                <a:latin typeface="Calibri" panose="020F0502020204030204" pitchFamily="34" charset="0"/>
              </a:rPr>
              <a:t>kumulace příznivých vlastností krajiny x kumulace problémů a rizik</a:t>
            </a:r>
            <a:r>
              <a:rPr lang="cs-CZ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endParaRPr lang="cs-CZ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cs-CZ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cs-CZ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cs-CZ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dirty="0"/>
          </a:p>
          <a:p>
            <a:pPr>
              <a:buFont typeface="Wingdings" panose="05000000000000000000" pitchFamily="2" charset="2"/>
              <a:buChar char="Ø"/>
            </a:pPr>
            <a:endParaRPr lang="cs-CZ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8" name="Šipka doprava 7"/>
          <p:cNvSpPr/>
          <p:nvPr/>
        </p:nvSpPr>
        <p:spPr>
          <a:xfrm rot="5400000">
            <a:off x="2655497" y="4712058"/>
            <a:ext cx="629316" cy="107432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9" name="Šipka doprava 8"/>
          <p:cNvSpPr/>
          <p:nvPr/>
        </p:nvSpPr>
        <p:spPr>
          <a:xfrm rot="5400000">
            <a:off x="5261426" y="4712058"/>
            <a:ext cx="629316" cy="107432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10" name="TextovéPole 9"/>
          <p:cNvSpPr txBox="1"/>
          <p:nvPr/>
        </p:nvSpPr>
        <p:spPr>
          <a:xfrm>
            <a:off x="1243492" y="5198912"/>
            <a:ext cx="34533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/>
              <a:t>z</a:t>
            </a:r>
            <a:r>
              <a:rPr lang="cs-CZ" sz="1600" dirty="0" smtClean="0"/>
              <a:t>de je to ideální – rozvíjet a chránit</a:t>
            </a:r>
            <a:endParaRPr lang="cs-CZ" sz="1600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4894870" y="5194290"/>
            <a:ext cx="30950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/>
              <a:t>p</a:t>
            </a:r>
            <a:r>
              <a:rPr lang="cs-CZ" sz="1600" dirty="0" smtClean="0"/>
              <a:t>otenciál pro zlepšení 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2614436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Obdélník 3"/>
          <p:cNvSpPr>
            <a:spLocks noChangeArrowheads="1"/>
          </p:cNvSpPr>
          <p:nvPr/>
        </p:nvSpPr>
        <p:spPr bwMode="auto">
          <a:xfrm>
            <a:off x="2112963" y="2784475"/>
            <a:ext cx="653891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54000">
              <a:spcAft>
                <a:spcPts val="600"/>
              </a:spcAft>
            </a:pPr>
            <a:r>
              <a:rPr lang="cs-CZ" sz="3600" b="1">
                <a:latin typeface="Trebuchet MS" pitchFamily="34" charset="0"/>
              </a:rPr>
              <a:t>DĚKUJEME ZA POZORNOST</a:t>
            </a:r>
          </a:p>
        </p:txBody>
      </p:sp>
      <p:sp>
        <p:nvSpPr>
          <p:cNvPr id="51203" name="Rectangle 3"/>
          <p:cNvSpPr>
            <a:spLocks noChangeArrowheads="1"/>
          </p:cNvSpPr>
          <p:nvPr/>
        </p:nvSpPr>
        <p:spPr bwMode="auto">
          <a:xfrm>
            <a:off x="349250" y="4821238"/>
            <a:ext cx="2479675" cy="62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Aft>
                <a:spcPts val="600"/>
              </a:spcAft>
              <a:buFont typeface="Arial" charset="0"/>
              <a:buNone/>
            </a:pPr>
            <a:r>
              <a:rPr lang="cs-CZ" altLang="cs-CZ" sz="1400" b="1">
                <a:latin typeface="Trebuchet MS" pitchFamily="34" charset="0"/>
              </a:rPr>
              <a:t>ATELIER T-PLAN, S.R.O.</a:t>
            </a:r>
          </a:p>
          <a:p>
            <a:pPr>
              <a:spcAft>
                <a:spcPts val="600"/>
              </a:spcAft>
              <a:buFont typeface="Arial" charset="0"/>
              <a:buNone/>
            </a:pPr>
            <a:endParaRPr lang="cs-CZ" altLang="cs-CZ" sz="1600" b="1"/>
          </a:p>
        </p:txBody>
      </p:sp>
      <p:pic>
        <p:nvPicPr>
          <p:cNvPr id="51204" name="Picture 3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9613" y="5222875"/>
            <a:ext cx="1241425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ovéPole 13"/>
          <p:cNvSpPr txBox="1"/>
          <p:nvPr/>
        </p:nvSpPr>
        <p:spPr>
          <a:xfrm>
            <a:off x="3324225" y="4870450"/>
            <a:ext cx="4856163" cy="3048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cs-CZ" altLang="cs-CZ" sz="1400" b="1" cap="all" dirty="0">
                <a:latin typeface="+mn-lt"/>
                <a:cs typeface="+mn-cs"/>
              </a:rPr>
              <a:t>Vodohospodářský rozvoj a </a:t>
            </a:r>
            <a:r>
              <a:rPr lang="cs-CZ" altLang="cs-CZ" sz="1400" b="1" cap="all" dirty="0" smtClean="0">
                <a:latin typeface="+mn-lt"/>
                <a:cs typeface="+mn-cs"/>
              </a:rPr>
              <a:t>výstavba </a:t>
            </a:r>
            <a:r>
              <a:rPr lang="cs-CZ" altLang="cs-CZ" sz="1400" b="1" cap="all" dirty="0">
                <a:latin typeface="+mn-lt"/>
                <a:cs typeface="+mn-cs"/>
              </a:rPr>
              <a:t>a.s. a ČVUT</a:t>
            </a:r>
          </a:p>
        </p:txBody>
      </p:sp>
      <p:pic>
        <p:nvPicPr>
          <p:cNvPr id="51206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7413" y="5222875"/>
            <a:ext cx="1168400" cy="69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7" name="Obrázek 1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92900" y="5137150"/>
            <a:ext cx="1395413" cy="681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8" name="obrázek 106"/>
          <p:cNvPicPr>
            <a:picLocks noChangeAspect="1" noChangeArrowheads="1"/>
          </p:cNvPicPr>
          <p:nvPr/>
        </p:nvPicPr>
        <p:blipFill>
          <a:blip r:embed="rId5"/>
          <a:srcRect t="23433" r="5417" b="18898"/>
          <a:stretch>
            <a:fillRect/>
          </a:stretch>
        </p:blipFill>
        <p:spPr bwMode="auto">
          <a:xfrm>
            <a:off x="9115425" y="5153025"/>
            <a:ext cx="16986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9" name="Rectangle 9"/>
          <p:cNvSpPr>
            <a:spLocks noChangeArrowheads="1"/>
          </p:cNvSpPr>
          <p:nvPr/>
        </p:nvSpPr>
        <p:spPr bwMode="auto">
          <a:xfrm>
            <a:off x="9550400" y="4862513"/>
            <a:ext cx="10302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  <a:buFont typeface="Arial" charset="0"/>
              <a:buNone/>
            </a:pPr>
            <a:r>
              <a:rPr lang="cs-CZ" altLang="cs-CZ" sz="1400" b="1">
                <a:latin typeface="Trebuchet MS" pitchFamily="34" charset="0"/>
              </a:rPr>
              <a:t>ATELIER V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005D159A-23CB-44CD-A952-5B32B44157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863" y="609600"/>
            <a:ext cx="8596312" cy="594511"/>
          </a:xfrm>
        </p:spPr>
        <p:txBody>
          <a:bodyPr>
            <a:normAutofit/>
          </a:bodyPr>
          <a:lstStyle/>
          <a:p>
            <a:pPr algn="ctr"/>
            <a:r>
              <a:rPr lang="cs-CZ" sz="3200" b="1" dirty="0"/>
              <a:t>Stanovení krajinných potenciálů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="" xmlns:a16="http://schemas.microsoft.com/office/drawing/2014/main" id="{97D5FD16-210A-4ABE-9B33-80260DC29C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2139" y="1312752"/>
            <a:ext cx="9370336" cy="5395866"/>
          </a:xfrm>
        </p:spPr>
        <p:txBody>
          <a:bodyPr/>
          <a:lstStyle/>
          <a:p>
            <a:pPr marL="0" indent="0">
              <a:buNone/>
            </a:pPr>
            <a:r>
              <a:rPr lang="cs-CZ" b="1" dirty="0" smtClean="0">
                <a:solidFill>
                  <a:schemeClr val="tx1"/>
                </a:solidFill>
              </a:rPr>
              <a:t>Potenciál – </a:t>
            </a:r>
            <a:r>
              <a:rPr lang="cs-CZ" dirty="0" smtClean="0">
                <a:solidFill>
                  <a:schemeClr val="tx1"/>
                </a:solidFill>
              </a:rPr>
              <a:t>souhrn možností, schopností, vhodností, předpokladů území a krajiny, tj. </a:t>
            </a:r>
            <a:r>
              <a:rPr lang="cs-CZ" dirty="0" smtClean="0">
                <a:solidFill>
                  <a:srgbClr val="0070C0"/>
                </a:solidFill>
              </a:rPr>
              <a:t>souhrn pozitivních vlastností krajiny </a:t>
            </a:r>
          </a:p>
          <a:p>
            <a:pPr marL="0" indent="0">
              <a:buNone/>
            </a:pPr>
            <a:endParaRPr lang="cs-CZ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cs-CZ" b="1" dirty="0" smtClean="0">
                <a:solidFill>
                  <a:schemeClr val="tx1"/>
                </a:solidFill>
              </a:rPr>
              <a:t>Krajinný </a:t>
            </a:r>
            <a:r>
              <a:rPr lang="cs-CZ" b="1" dirty="0">
                <a:solidFill>
                  <a:schemeClr val="tx1"/>
                </a:solidFill>
              </a:rPr>
              <a:t>potenciál </a:t>
            </a:r>
            <a:r>
              <a:rPr lang="cs-CZ" dirty="0">
                <a:solidFill>
                  <a:schemeClr val="tx1"/>
                </a:solidFill>
              </a:rPr>
              <a:t>(KP) – schopnost krajiny poskytovat určité možnosti a předpoklady pro různorodé využívání krajiny. </a:t>
            </a:r>
            <a:endParaRPr lang="cs-CZ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b="1" dirty="0">
                <a:solidFill>
                  <a:schemeClr val="tx1"/>
                </a:solidFill>
              </a:rPr>
              <a:t>Metodický pokyn</a:t>
            </a:r>
            <a:r>
              <a:rPr lang="cs-CZ" dirty="0">
                <a:solidFill>
                  <a:schemeClr val="tx1"/>
                </a:solidFill>
              </a:rPr>
              <a:t> - Krajinné potenciály dle způsobu využití, tj. potenciál biotický (</a:t>
            </a:r>
            <a:r>
              <a:rPr lang="cs-CZ" dirty="0">
                <a:solidFill>
                  <a:srgbClr val="0070C0"/>
                </a:solidFill>
              </a:rPr>
              <a:t>přírodní</a:t>
            </a:r>
            <a:r>
              <a:rPr lang="cs-CZ" dirty="0">
                <a:solidFill>
                  <a:schemeClr val="tx1"/>
                </a:solidFill>
              </a:rPr>
              <a:t>,</a:t>
            </a:r>
            <a:r>
              <a:rPr lang="cs-CZ" dirty="0">
                <a:solidFill>
                  <a:srgbClr val="0070C0"/>
                </a:solidFill>
              </a:rPr>
              <a:t> ekostabilizační</a:t>
            </a:r>
            <a:r>
              <a:rPr lang="cs-CZ" dirty="0">
                <a:solidFill>
                  <a:schemeClr val="tx1"/>
                </a:solidFill>
              </a:rPr>
              <a:t>), </a:t>
            </a:r>
            <a:r>
              <a:rPr lang="cs-CZ" dirty="0" smtClean="0">
                <a:solidFill>
                  <a:srgbClr val="0070C0"/>
                </a:solidFill>
              </a:rPr>
              <a:t>kulturní</a:t>
            </a:r>
            <a:r>
              <a:rPr lang="cs-CZ" dirty="0">
                <a:solidFill>
                  <a:schemeClr val="tx1"/>
                </a:solidFill>
              </a:rPr>
              <a:t>, produkční (</a:t>
            </a:r>
            <a:r>
              <a:rPr lang="cs-CZ" dirty="0">
                <a:solidFill>
                  <a:srgbClr val="0070C0"/>
                </a:solidFill>
              </a:rPr>
              <a:t>zemědělský</a:t>
            </a:r>
            <a:r>
              <a:rPr lang="cs-CZ" dirty="0">
                <a:solidFill>
                  <a:schemeClr val="tx1"/>
                </a:solidFill>
              </a:rPr>
              <a:t>, </a:t>
            </a:r>
            <a:r>
              <a:rPr lang="cs-CZ" dirty="0">
                <a:solidFill>
                  <a:srgbClr val="0070C0"/>
                </a:solidFill>
              </a:rPr>
              <a:t>lesní</a:t>
            </a:r>
            <a:r>
              <a:rPr lang="cs-CZ" dirty="0" smtClean="0">
                <a:solidFill>
                  <a:schemeClr val="tx1"/>
                </a:solidFill>
              </a:rPr>
              <a:t>), </a:t>
            </a:r>
            <a:r>
              <a:rPr lang="cs-CZ" dirty="0" smtClean="0">
                <a:solidFill>
                  <a:srgbClr val="0070C0"/>
                </a:solidFill>
              </a:rPr>
              <a:t>vodohospodářský</a:t>
            </a:r>
            <a:r>
              <a:rPr lang="cs-CZ" dirty="0">
                <a:solidFill>
                  <a:schemeClr val="tx1"/>
                </a:solidFill>
              </a:rPr>
              <a:t>, </a:t>
            </a:r>
            <a:r>
              <a:rPr lang="cs-CZ" dirty="0">
                <a:solidFill>
                  <a:srgbClr val="0070C0"/>
                </a:solidFill>
              </a:rPr>
              <a:t>surovinový</a:t>
            </a:r>
            <a:r>
              <a:rPr lang="cs-CZ" dirty="0">
                <a:solidFill>
                  <a:schemeClr val="tx1"/>
                </a:solidFill>
              </a:rPr>
              <a:t>, </a:t>
            </a:r>
            <a:r>
              <a:rPr lang="cs-CZ" dirty="0">
                <a:solidFill>
                  <a:srgbClr val="0070C0"/>
                </a:solidFill>
              </a:rPr>
              <a:t>sídelní</a:t>
            </a:r>
            <a:r>
              <a:rPr lang="cs-CZ" dirty="0">
                <a:solidFill>
                  <a:schemeClr val="tx1"/>
                </a:solidFill>
              </a:rPr>
              <a:t>, </a:t>
            </a:r>
            <a:r>
              <a:rPr lang="cs-CZ" dirty="0">
                <a:solidFill>
                  <a:srgbClr val="0070C0"/>
                </a:solidFill>
              </a:rPr>
              <a:t>rekreační</a:t>
            </a:r>
            <a:r>
              <a:rPr lang="cs-CZ" dirty="0">
                <a:solidFill>
                  <a:schemeClr val="tx1"/>
                </a:solidFill>
              </a:rPr>
              <a:t>, </a:t>
            </a:r>
            <a:r>
              <a:rPr lang="cs-CZ" dirty="0" smtClean="0">
                <a:solidFill>
                  <a:srgbClr val="0070C0"/>
                </a:solidFill>
              </a:rPr>
              <a:t>smíšený</a:t>
            </a:r>
            <a:r>
              <a:rPr lang="cs-CZ" dirty="0">
                <a:solidFill>
                  <a:schemeClr val="tx1"/>
                </a:solidFill>
              </a:rPr>
              <a:t>, a dle míry jejich využití (extenzivní – intenzivní</a:t>
            </a:r>
            <a:r>
              <a:rPr lang="cs-CZ" dirty="0" smtClean="0">
                <a:solidFill>
                  <a:schemeClr val="tx1"/>
                </a:solidFill>
              </a:rPr>
              <a:t>). </a:t>
            </a:r>
          </a:p>
          <a:p>
            <a:pPr marL="0" indent="0">
              <a:buNone/>
            </a:pPr>
            <a:endParaRPr lang="cs-CZ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b="1" dirty="0" smtClean="0">
                <a:solidFill>
                  <a:schemeClr val="tx1"/>
                </a:solidFill>
              </a:rPr>
              <a:t>Ukázka na příkladu </a:t>
            </a:r>
            <a:r>
              <a:rPr lang="cs-CZ" dirty="0" smtClean="0">
                <a:solidFill>
                  <a:schemeClr val="tx1"/>
                </a:solidFill>
              </a:rPr>
              <a:t>– zemědělský potenciál, rekreační potenciál </a:t>
            </a:r>
          </a:p>
          <a:p>
            <a:pPr marL="0" indent="0">
              <a:buNone/>
            </a:pPr>
            <a:endParaRPr lang="cs-CZ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7665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005D159A-23CB-44CD-A952-5B32B44157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863" y="609600"/>
            <a:ext cx="8596312" cy="594511"/>
          </a:xfrm>
        </p:spPr>
        <p:txBody>
          <a:bodyPr>
            <a:normAutofit/>
          </a:bodyPr>
          <a:lstStyle/>
          <a:p>
            <a:pPr algn="ctr"/>
            <a:r>
              <a:rPr lang="cs-CZ" sz="3200" b="1" dirty="0"/>
              <a:t>Stanovení krajinných potenciálů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="" xmlns:a16="http://schemas.microsoft.com/office/drawing/2014/main" id="{97D5FD16-210A-4ABE-9B33-80260DC29C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2139" y="1312752"/>
            <a:ext cx="9370336" cy="5395866"/>
          </a:xfrm>
        </p:spPr>
        <p:txBody>
          <a:bodyPr/>
          <a:lstStyle/>
          <a:p>
            <a:pPr marL="0" indent="0">
              <a:buNone/>
            </a:pPr>
            <a:r>
              <a:rPr lang="cs-CZ" b="1" dirty="0" smtClean="0">
                <a:solidFill>
                  <a:schemeClr val="tx1"/>
                </a:solidFill>
              </a:rPr>
              <a:t>Rámcový metodický postup</a:t>
            </a:r>
            <a:r>
              <a:rPr lang="cs-CZ" dirty="0" smtClean="0">
                <a:solidFill>
                  <a:schemeClr val="tx1"/>
                </a:solidFill>
              </a:rPr>
              <a:t>:</a:t>
            </a:r>
          </a:p>
          <a:p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</a:rPr>
              <a:t>Přístupy </a:t>
            </a:r>
            <a:r>
              <a:rPr lang="cs-CZ" dirty="0">
                <a:solidFill>
                  <a:schemeClr val="tx1"/>
                </a:solidFill>
                <a:latin typeface="Calibri" panose="020F0502020204030204" pitchFamily="34" charset="0"/>
              </a:rPr>
              <a:t>k vymezení krajinného potenciálu – stanovení krajinné jednotky </a:t>
            </a: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</a:rPr>
              <a:t>(administrativní hranice – obec, základní sídelní jednotka, </a:t>
            </a:r>
            <a:r>
              <a:rPr lang="cs-CZ" dirty="0">
                <a:solidFill>
                  <a:schemeClr val="tx1"/>
                </a:solidFill>
                <a:latin typeface="Calibri" panose="020F0502020204030204" pitchFamily="34" charset="0"/>
              </a:rPr>
              <a:t>vlastní jednotka </a:t>
            </a: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</a:rPr>
              <a:t>– hexagon) → v závislosti na způsobu expertního hodnocení potenciálu → snaha o jednotný přístup a vzájemnou porovnatelnost potenciálů;</a:t>
            </a:r>
            <a:endParaRPr lang="cs-CZ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r>
              <a:rPr lang="cs-CZ" dirty="0">
                <a:solidFill>
                  <a:schemeClr val="tx1"/>
                </a:solidFill>
                <a:latin typeface="Calibri" panose="020F0502020204030204" pitchFamily="34" charset="0"/>
              </a:rPr>
              <a:t>Výběr vstupních kritérií -  výběr „pozitivních“ vlastností krajiny, jejichž koncentrací a četností vzájemných </a:t>
            </a: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</a:rPr>
              <a:t>překryvů </a:t>
            </a:r>
            <a:r>
              <a:rPr lang="cs-CZ" dirty="0">
                <a:solidFill>
                  <a:schemeClr val="tx1"/>
                </a:solidFill>
                <a:latin typeface="Calibri" panose="020F0502020204030204" pitchFamily="34" charset="0"/>
              </a:rPr>
              <a:t>dochází k zvyšování potenciálu krajiny pro dané téma</a:t>
            </a: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</a:rPr>
              <a:t>;</a:t>
            </a:r>
          </a:p>
          <a:p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</a:rPr>
              <a:t>Agregace na stanovenou krajinnou jednotku;</a:t>
            </a:r>
            <a:endParaRPr lang="cs-CZ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r>
              <a:rPr lang="cs-CZ" dirty="0">
                <a:solidFill>
                  <a:schemeClr val="tx1"/>
                </a:solidFill>
                <a:latin typeface="Calibri" panose="020F0502020204030204" pitchFamily="34" charset="0"/>
              </a:rPr>
              <a:t>Kategorie potenciálu</a:t>
            </a:r>
            <a:r>
              <a:rPr lang="cs-CZ" dirty="0">
                <a:latin typeface="Calibri" panose="020F0502020204030204" pitchFamily="34" charset="0"/>
              </a:rPr>
              <a:t> – </a:t>
            </a:r>
            <a:r>
              <a:rPr lang="cs-CZ" dirty="0">
                <a:solidFill>
                  <a:srgbClr val="0070C0"/>
                </a:solidFill>
                <a:latin typeface="Calibri" panose="020F0502020204030204" pitchFamily="34" charset="0"/>
              </a:rPr>
              <a:t>nízký</a:t>
            </a:r>
            <a:r>
              <a:rPr lang="cs-CZ" dirty="0">
                <a:solidFill>
                  <a:schemeClr val="tx1"/>
                </a:solidFill>
                <a:latin typeface="Calibri" panose="020F0502020204030204" pitchFamily="34" charset="0"/>
              </a:rPr>
              <a:t>,</a:t>
            </a:r>
            <a:r>
              <a:rPr lang="cs-CZ" dirty="0">
                <a:solidFill>
                  <a:srgbClr val="0070C0"/>
                </a:solidFill>
                <a:latin typeface="Calibri" panose="020F0502020204030204" pitchFamily="34" charset="0"/>
              </a:rPr>
              <a:t> střední</a:t>
            </a:r>
            <a:r>
              <a:rPr lang="cs-CZ" dirty="0">
                <a:solidFill>
                  <a:schemeClr val="tx1"/>
                </a:solidFill>
                <a:latin typeface="Calibri" panose="020F0502020204030204" pitchFamily="34" charset="0"/>
              </a:rPr>
              <a:t>,</a:t>
            </a:r>
            <a:r>
              <a:rPr lang="cs-CZ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cs-CZ" dirty="0" smtClean="0">
                <a:solidFill>
                  <a:srgbClr val="0070C0"/>
                </a:solidFill>
                <a:latin typeface="Calibri" panose="020F0502020204030204" pitchFamily="34" charset="0"/>
              </a:rPr>
              <a:t>vysoký</a:t>
            </a: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</a:rPr>
              <a:t>;</a:t>
            </a:r>
            <a:r>
              <a:rPr lang="cs-CZ" dirty="0" smtClean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endParaRPr lang="cs-CZ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</a:rPr>
              <a:t>Využitelnost </a:t>
            </a:r>
            <a:r>
              <a:rPr lang="cs-CZ" dirty="0">
                <a:solidFill>
                  <a:schemeClr val="tx1"/>
                </a:solidFill>
                <a:latin typeface="Calibri" panose="020F0502020204030204" pitchFamily="34" charset="0"/>
              </a:rPr>
              <a:t>podkladů pro stanovení KP – </a:t>
            </a: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</a:rPr>
              <a:t>např. data </a:t>
            </a:r>
            <a:r>
              <a:rPr lang="cs-CZ" dirty="0">
                <a:solidFill>
                  <a:schemeClr val="tx1"/>
                </a:solidFill>
                <a:latin typeface="Calibri" panose="020F0502020204030204" pitchFamily="34" charset="0"/>
              </a:rPr>
              <a:t>ÚAP, </a:t>
            </a: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</a:rPr>
              <a:t>LPIS</a:t>
            </a:r>
            <a:r>
              <a:rPr lang="cs-CZ" dirty="0">
                <a:solidFill>
                  <a:schemeClr val="tx1"/>
                </a:solidFill>
                <a:latin typeface="Calibri" panose="020F0502020204030204" pitchFamily="34" charset="0"/>
              </a:rPr>
              <a:t>, ZABAGED, oborové </a:t>
            </a:r>
            <a:r>
              <a:rPr lang="cs-CZ" dirty="0" smtClean="0">
                <a:solidFill>
                  <a:schemeClr val="tx1"/>
                </a:solidFill>
                <a:latin typeface="Calibri" panose="020F0502020204030204" pitchFamily="34" charset="0"/>
              </a:rPr>
              <a:t>podklady a literatura, vlastní analýzy provedené v rámci průzkumů a rozborů, expertní odhad.</a:t>
            </a:r>
            <a:endParaRPr lang="cs-CZ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cs-CZ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5257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="" xmlns:a16="http://schemas.microsoft.com/office/drawing/2014/main" id="{C23A22B9-5093-4B5A-805D-76F3F4353D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9192"/>
            <a:ext cx="8139066" cy="5728808"/>
          </a:xfrm>
          <a:prstGeom prst="rect">
            <a:avLst/>
          </a:prstGeom>
          <a:noFill/>
          <a:ln w="9525" cmpd="sng">
            <a:solidFill>
              <a:srgbClr val="000000"/>
            </a:solidFill>
            <a:miter lim="800000"/>
            <a:headEnd/>
            <a:tailEnd/>
          </a:ln>
          <a:effectLst/>
        </p:spPr>
      </p:pic>
      <p:sp>
        <p:nvSpPr>
          <p:cNvPr id="3" name="Nadpis 1">
            <a:extLst>
              <a:ext uri="{FF2B5EF4-FFF2-40B4-BE49-F238E27FC236}">
                <a16:creationId xmlns="" xmlns:a16="http://schemas.microsoft.com/office/drawing/2014/main" id="{005D159A-23CB-44CD-A952-5B32B44157D4}"/>
              </a:ext>
            </a:extLst>
          </p:cNvPr>
          <p:cNvSpPr txBox="1">
            <a:spLocks/>
          </p:cNvSpPr>
          <p:nvPr/>
        </p:nvSpPr>
        <p:spPr>
          <a:xfrm>
            <a:off x="614489" y="265568"/>
            <a:ext cx="8596312" cy="59451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1"/>
                </a:solidFill>
                <a:latin typeface="Trebuchet MS" pitchFamily="34" charset="0"/>
              </a:defRPr>
            </a:lvl2pPr>
            <a:lvl3pPr algn="l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1"/>
                </a:solidFill>
                <a:latin typeface="Trebuchet MS" pitchFamily="34" charset="0"/>
              </a:defRPr>
            </a:lvl3pPr>
            <a:lvl4pPr algn="l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1"/>
                </a:solidFill>
                <a:latin typeface="Trebuchet MS" pitchFamily="34" charset="0"/>
              </a:defRPr>
            </a:lvl4pPr>
            <a:lvl5pPr algn="l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1"/>
                </a:solidFill>
                <a:latin typeface="Trebuchet MS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cs-CZ" sz="3200" b="1" smtClean="0"/>
              <a:t>Stanovení krajinných potenciálů </a:t>
            </a:r>
            <a:endParaRPr lang="cs-CZ" sz="3200" b="1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3480" y="860079"/>
            <a:ext cx="4848520" cy="2939782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8349176" y="3895399"/>
            <a:ext cx="34846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 smtClean="0"/>
              <a:t>Měřítko 1:10 000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1139858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E1EBF9BF-1007-4A7B-9E8C-22E0E9FB9E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478" y="367991"/>
            <a:ext cx="10939345" cy="747132"/>
          </a:xfrm>
        </p:spPr>
        <p:txBody>
          <a:bodyPr>
            <a:normAutofit/>
          </a:bodyPr>
          <a:lstStyle/>
          <a:p>
            <a:pPr algn="ctr"/>
            <a:r>
              <a:rPr lang="cs-CZ" sz="3200" b="1" dirty="0"/>
              <a:t>Zemědělský potenciál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="" xmlns:a16="http://schemas.microsoft.com/office/drawing/2014/main" id="{6AA11E61-613D-4271-AF92-DD1E942A2A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6839" y="1115123"/>
            <a:ext cx="9058765" cy="5363735"/>
          </a:xfrm>
        </p:spPr>
        <p:txBody>
          <a:bodyPr/>
          <a:lstStyle/>
          <a:p>
            <a:pPr marL="0" indent="0">
              <a:buNone/>
            </a:pPr>
            <a:r>
              <a:rPr lang="cs-CZ" sz="2000" dirty="0">
                <a:solidFill>
                  <a:schemeClr val="tx1"/>
                </a:solidFill>
              </a:rPr>
              <a:t>Vstupní </a:t>
            </a:r>
            <a:r>
              <a:rPr lang="cs-CZ" sz="2000" dirty="0" smtClean="0">
                <a:solidFill>
                  <a:schemeClr val="tx1"/>
                </a:solidFill>
              </a:rPr>
              <a:t>kritéria: </a:t>
            </a:r>
            <a:endParaRPr lang="cs-CZ" sz="2000" dirty="0">
              <a:solidFill>
                <a:schemeClr val="tx1"/>
              </a:solidFill>
            </a:endParaRPr>
          </a:p>
          <a:p>
            <a:r>
              <a:rPr lang="cs-CZ" dirty="0" smtClean="0">
                <a:solidFill>
                  <a:schemeClr val="tx1"/>
                </a:solidFill>
              </a:rPr>
              <a:t>Zdroj: Zemědělská </a:t>
            </a:r>
            <a:r>
              <a:rPr lang="cs-CZ" dirty="0">
                <a:solidFill>
                  <a:schemeClr val="tx1"/>
                </a:solidFill>
              </a:rPr>
              <a:t>půda dle </a:t>
            </a:r>
            <a:r>
              <a:rPr lang="cs-CZ" dirty="0" smtClean="0">
                <a:solidFill>
                  <a:schemeClr val="tx1"/>
                </a:solidFill>
              </a:rPr>
              <a:t>LPIS</a:t>
            </a:r>
            <a:r>
              <a:rPr lang="cs-CZ" dirty="0">
                <a:solidFill>
                  <a:schemeClr val="tx1"/>
                </a:solidFill>
              </a:rPr>
              <a:t>;</a:t>
            </a:r>
          </a:p>
          <a:p>
            <a:r>
              <a:rPr lang="cs-CZ" dirty="0">
                <a:solidFill>
                  <a:schemeClr val="tx1"/>
                </a:solidFill>
              </a:rPr>
              <a:t>Zemědělská půda v I. a II. třídě ochrany ZPF;</a:t>
            </a:r>
          </a:p>
          <a:p>
            <a:r>
              <a:rPr lang="cs-CZ" dirty="0">
                <a:solidFill>
                  <a:schemeClr val="tx1"/>
                </a:solidFill>
              </a:rPr>
              <a:t>Zemědělská půda na svazích se sklonitostí do 10°;</a:t>
            </a:r>
          </a:p>
          <a:p>
            <a:r>
              <a:rPr lang="cs-CZ" dirty="0">
                <a:solidFill>
                  <a:schemeClr val="tx1"/>
                </a:solidFill>
              </a:rPr>
              <a:t>Zemědělská půda nezatížená vybranými limity využití území (na úseku ochrany přírody a krajiny, ochrany vod, povodní nebo těžby nerostných surovin);</a:t>
            </a:r>
          </a:p>
          <a:p>
            <a:r>
              <a:rPr lang="cs-CZ" dirty="0">
                <a:solidFill>
                  <a:schemeClr val="tx1"/>
                </a:solidFill>
              </a:rPr>
              <a:t>Zemědělská půda mimo oblasti LFA;</a:t>
            </a:r>
          </a:p>
          <a:p>
            <a:r>
              <a:rPr lang="cs-CZ" dirty="0" smtClean="0">
                <a:solidFill>
                  <a:schemeClr val="tx1"/>
                </a:solidFill>
              </a:rPr>
              <a:t>Zemědělská </a:t>
            </a:r>
            <a:r>
              <a:rPr lang="cs-CZ" dirty="0">
                <a:solidFill>
                  <a:schemeClr val="tx1"/>
                </a:solidFill>
              </a:rPr>
              <a:t>půda nezatížení vysokou vodní </a:t>
            </a:r>
            <a:r>
              <a:rPr lang="cs-CZ" dirty="0" smtClean="0">
                <a:solidFill>
                  <a:schemeClr val="tx1"/>
                </a:solidFill>
              </a:rPr>
              <a:t>erozí;</a:t>
            </a:r>
            <a:endParaRPr lang="cs-CZ" dirty="0">
              <a:solidFill>
                <a:schemeClr val="tx1"/>
              </a:solidFill>
            </a:endParaRPr>
          </a:p>
          <a:p>
            <a:r>
              <a:rPr lang="cs-CZ" dirty="0">
                <a:solidFill>
                  <a:schemeClr val="tx1"/>
                </a:solidFill>
              </a:rPr>
              <a:t>Hodnota potenciálu poté stoupá nebo klesá v závislosti na kumulaci vzájemných překryvů příznivých vlastností půdy</a:t>
            </a:r>
            <a:r>
              <a:rPr lang="cs-CZ" dirty="0" smtClean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endParaRPr lang="cs-CZ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7480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E1EBF9BF-1007-4A7B-9E8C-22E0E9FB9E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478" y="367991"/>
            <a:ext cx="10939345" cy="747132"/>
          </a:xfrm>
        </p:spPr>
        <p:txBody>
          <a:bodyPr>
            <a:normAutofit/>
          </a:bodyPr>
          <a:lstStyle/>
          <a:p>
            <a:pPr algn="ctr"/>
            <a:r>
              <a:rPr lang="cs-CZ" sz="3200" b="1" dirty="0"/>
              <a:t>Zemědělský potenciál 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31" y="2110389"/>
            <a:ext cx="4587902" cy="3246411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6190" y="1078720"/>
            <a:ext cx="5016843" cy="3549931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889687" y="1680100"/>
            <a:ext cx="34846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 smtClean="0"/>
              <a:t>Zemědělská půda v LPIS</a:t>
            </a:r>
            <a:endParaRPr lang="cs-CZ" sz="1600" dirty="0"/>
          </a:p>
        </p:txBody>
      </p:sp>
      <p:sp>
        <p:nvSpPr>
          <p:cNvPr id="7" name="TextovéPole 6"/>
          <p:cNvSpPr txBox="1"/>
          <p:nvPr/>
        </p:nvSpPr>
        <p:spPr>
          <a:xfrm>
            <a:off x="8411326" y="686380"/>
            <a:ext cx="29234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 smtClean="0"/>
              <a:t>LPIS v I. a II. třídě ochrany</a:t>
            </a:r>
            <a:endParaRPr lang="cs-CZ" sz="1600" dirty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0746" y="3984247"/>
            <a:ext cx="4061254" cy="2873753"/>
          </a:xfrm>
          <a:prstGeom prst="rect">
            <a:avLst/>
          </a:prstGeom>
        </p:spPr>
      </p:pic>
      <p:sp>
        <p:nvSpPr>
          <p:cNvPr id="9" name="TextovéPole 8"/>
          <p:cNvSpPr txBox="1"/>
          <p:nvPr/>
        </p:nvSpPr>
        <p:spPr>
          <a:xfrm>
            <a:off x="4751165" y="5905088"/>
            <a:ext cx="34846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 smtClean="0"/>
              <a:t>LPIS zatížený limitem využití území </a:t>
            </a:r>
            <a:endParaRPr lang="cs-CZ" sz="1600" dirty="0"/>
          </a:p>
        </p:txBody>
      </p:sp>
      <p:sp>
        <p:nvSpPr>
          <p:cNvPr id="10" name="Šipka doprava 9"/>
          <p:cNvSpPr/>
          <p:nvPr/>
        </p:nvSpPr>
        <p:spPr>
          <a:xfrm rot="19584186">
            <a:off x="4314042" y="4529050"/>
            <a:ext cx="1133721" cy="124488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11" name="Šipka doprava 10"/>
          <p:cNvSpPr/>
          <p:nvPr/>
        </p:nvSpPr>
        <p:spPr>
          <a:xfrm rot="647110">
            <a:off x="4438944" y="5298750"/>
            <a:ext cx="3465402" cy="105516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8992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105" descr="potencial_zemedelsky">
            <a:extLst>
              <a:ext uri="{FF2B5EF4-FFF2-40B4-BE49-F238E27FC236}">
                <a16:creationId xmlns="" xmlns:a16="http://schemas.microsoft.com/office/drawing/2014/main" id="{3545AB15-B79D-4953-BA9B-68FD06FB21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3745" y="1115123"/>
            <a:ext cx="7949282" cy="5606624"/>
          </a:xfrm>
          <a:prstGeom prst="rect">
            <a:avLst/>
          </a:prstGeom>
          <a:noFill/>
          <a:ln w="6350" cmpd="sng">
            <a:solidFill>
              <a:srgbClr val="000000"/>
            </a:solidFill>
            <a:miter lim="800000"/>
            <a:headEnd/>
            <a:tailEnd/>
          </a:ln>
          <a:effectLst/>
        </p:spPr>
      </p:pic>
      <p:sp>
        <p:nvSpPr>
          <p:cNvPr id="3" name="Nadpis 1">
            <a:extLst>
              <a:ext uri="{FF2B5EF4-FFF2-40B4-BE49-F238E27FC236}">
                <a16:creationId xmlns="" xmlns:a16="http://schemas.microsoft.com/office/drawing/2014/main" id="{E1EBF9BF-1007-4A7B-9E8C-22E0E9FB9E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478" y="367991"/>
            <a:ext cx="10939345" cy="747132"/>
          </a:xfrm>
        </p:spPr>
        <p:txBody>
          <a:bodyPr>
            <a:normAutofit/>
          </a:bodyPr>
          <a:lstStyle/>
          <a:p>
            <a:pPr algn="ctr"/>
            <a:r>
              <a:rPr lang="cs-CZ" sz="3200" b="1" dirty="0"/>
              <a:t>Zemědělský potenciál </a:t>
            </a:r>
          </a:p>
        </p:txBody>
      </p:sp>
    </p:spTree>
    <p:extLst>
      <p:ext uri="{BB962C8B-B14F-4D97-AF65-F5344CB8AC3E}">
        <p14:creationId xmlns:p14="http://schemas.microsoft.com/office/powerpoint/2010/main" val="2470509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94" y="1033000"/>
            <a:ext cx="5693790" cy="345229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Nadpis 1">
            <a:extLst>
              <a:ext uri="{FF2B5EF4-FFF2-40B4-BE49-F238E27FC236}">
                <a16:creationId xmlns="" xmlns:a16="http://schemas.microsoft.com/office/drawing/2014/main" id="{E1EBF9BF-1007-4A7B-9E8C-22E0E9FB9E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478" y="367991"/>
            <a:ext cx="10939345" cy="747132"/>
          </a:xfrm>
        </p:spPr>
        <p:txBody>
          <a:bodyPr>
            <a:normAutofit/>
          </a:bodyPr>
          <a:lstStyle/>
          <a:p>
            <a:pPr algn="ctr"/>
            <a:r>
              <a:rPr lang="cs-CZ" sz="3200" b="1" dirty="0"/>
              <a:t>Zemědělský potenciál 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742"/>
          <a:stretch/>
        </p:blipFill>
        <p:spPr>
          <a:xfrm>
            <a:off x="1404241" y="3909958"/>
            <a:ext cx="5365579" cy="294804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902"/>
          <a:stretch/>
        </p:blipFill>
        <p:spPr>
          <a:xfrm>
            <a:off x="5950268" y="1032999"/>
            <a:ext cx="5870852" cy="308651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408479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171D22DC-3C02-449F-B63A-0CBF15FAC7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863" y="609600"/>
            <a:ext cx="8596312" cy="717395"/>
          </a:xfrm>
        </p:spPr>
        <p:txBody>
          <a:bodyPr>
            <a:normAutofit/>
          </a:bodyPr>
          <a:lstStyle/>
          <a:p>
            <a:pPr algn="ctr"/>
            <a:r>
              <a:rPr lang="cs-CZ" sz="3200" b="1" dirty="0" smtClean="0"/>
              <a:t>Rekreační potenciál </a:t>
            </a:r>
            <a:endParaRPr lang="cs-CZ" sz="3200" b="1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="" xmlns:a16="http://schemas.microsoft.com/office/drawing/2014/main" id="{D4490FD7-F92D-425C-B49E-77EA48F02B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9932" y="1326996"/>
            <a:ext cx="10571356" cy="5252224"/>
          </a:xfrm>
        </p:spPr>
        <p:txBody>
          <a:bodyPr/>
          <a:lstStyle/>
          <a:p>
            <a:pPr marL="0" indent="0">
              <a:buNone/>
            </a:pPr>
            <a:r>
              <a:rPr lang="cs-CZ" sz="2000" dirty="0">
                <a:solidFill>
                  <a:schemeClr val="tx1"/>
                </a:solidFill>
              </a:rPr>
              <a:t>Vstupní </a:t>
            </a:r>
            <a:r>
              <a:rPr lang="cs-CZ" sz="2000" dirty="0" smtClean="0">
                <a:solidFill>
                  <a:schemeClr val="tx1"/>
                </a:solidFill>
              </a:rPr>
              <a:t>kritéria: </a:t>
            </a:r>
            <a:endParaRPr lang="cs-CZ" sz="20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cs-CZ" dirty="0" smtClean="0">
                <a:solidFill>
                  <a:schemeClr val="tx1"/>
                </a:solidFill>
              </a:rPr>
              <a:t>přítomnost </a:t>
            </a:r>
            <a:r>
              <a:rPr lang="cs-CZ" dirty="0">
                <a:solidFill>
                  <a:schemeClr val="tx1"/>
                </a:solidFill>
              </a:rPr>
              <a:t>turistické trasy nebo cyklotrasy;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 smtClean="0">
                <a:solidFill>
                  <a:schemeClr val="tx1"/>
                </a:solidFill>
              </a:rPr>
              <a:t>přítomnost </a:t>
            </a:r>
            <a:r>
              <a:rPr lang="cs-CZ" dirty="0">
                <a:solidFill>
                  <a:schemeClr val="tx1"/>
                </a:solidFill>
              </a:rPr>
              <a:t>ubytovacího zařízení;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 smtClean="0">
                <a:solidFill>
                  <a:schemeClr val="tx1"/>
                </a:solidFill>
              </a:rPr>
              <a:t>dostupnost </a:t>
            </a:r>
            <a:r>
              <a:rPr lang="cs-CZ" dirty="0">
                <a:solidFill>
                  <a:schemeClr val="tx1"/>
                </a:solidFill>
              </a:rPr>
              <a:t>koupání (přírodní koupaliště a bazény);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 smtClean="0">
                <a:solidFill>
                  <a:schemeClr val="tx1"/>
                </a:solidFill>
              </a:rPr>
              <a:t>přítomnost </a:t>
            </a:r>
            <a:r>
              <a:rPr lang="cs-CZ" dirty="0">
                <a:solidFill>
                  <a:schemeClr val="tx1"/>
                </a:solidFill>
              </a:rPr>
              <a:t>národní kulturní památky, památkové zóny či </a:t>
            </a:r>
            <a:r>
              <a:rPr lang="cs-CZ" dirty="0" smtClean="0">
                <a:solidFill>
                  <a:schemeClr val="tx1"/>
                </a:solidFill>
              </a:rPr>
              <a:t>rezervace;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>
                <a:solidFill>
                  <a:schemeClr val="tx1"/>
                </a:solidFill>
              </a:rPr>
              <a:t>d</a:t>
            </a:r>
            <a:r>
              <a:rPr lang="cs-CZ" smtClean="0">
                <a:solidFill>
                  <a:schemeClr val="tx1"/>
                </a:solidFill>
              </a:rPr>
              <a:t>ostupnost lesů</a:t>
            </a:r>
            <a:r>
              <a:rPr lang="cs-CZ" smtClean="0">
                <a:solidFill>
                  <a:schemeClr val="tx1"/>
                </a:solidFill>
              </a:rPr>
              <a:t>. </a:t>
            </a:r>
            <a:endParaRPr lang="cs-CZ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89031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seta">
  <a:themeElements>
    <a:clrScheme name="Fas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seta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s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3226</TotalTime>
  <Words>581</Words>
  <Application>Microsoft Office PowerPoint</Application>
  <PresentationFormat>Širokoúhlá obrazovka</PresentationFormat>
  <Paragraphs>81</Paragraphs>
  <Slides>16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2" baseType="lpstr">
      <vt:lpstr>Arial</vt:lpstr>
      <vt:lpstr>Calibri</vt:lpstr>
      <vt:lpstr>Trebuchet MS</vt:lpstr>
      <vt:lpstr>Wingdings</vt:lpstr>
      <vt:lpstr>Wingdings 3</vt:lpstr>
      <vt:lpstr>Faseta</vt:lpstr>
      <vt:lpstr>Přístup ke stanovení krajinných potenciálů  ORP Hradec Králové</vt:lpstr>
      <vt:lpstr>Stanovení krajinných potenciálů </vt:lpstr>
      <vt:lpstr>Stanovení krajinných potenciálů </vt:lpstr>
      <vt:lpstr>Prezentace aplikace PowerPoint</vt:lpstr>
      <vt:lpstr>Zemědělský potenciál </vt:lpstr>
      <vt:lpstr>Zemědělský potenciál </vt:lpstr>
      <vt:lpstr>Zemědělský potenciál </vt:lpstr>
      <vt:lpstr>Zemědělský potenciál </vt:lpstr>
      <vt:lpstr>Rekreační potenciál </vt:lpstr>
      <vt:lpstr>Rekreační potenciál </vt:lpstr>
      <vt:lpstr>Prezentace aplikace PowerPoint</vt:lpstr>
      <vt:lpstr>Prezentace aplikace PowerPoint</vt:lpstr>
      <vt:lpstr>Prezentace aplikace PowerPoint</vt:lpstr>
      <vt:lpstr>Závěr</vt:lpstr>
      <vt:lpstr>Závěr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ÚZEMNÍ STUDIE KRAJINY ORP HRADEC KRÁLOVÉ 2. KONTROLNÍ DEN – 12.10.2017</dc:title>
  <dc:creator>Tomáš Daněk</dc:creator>
  <cp:lastModifiedBy>Tomáš Daněk</cp:lastModifiedBy>
  <cp:revision>195</cp:revision>
  <dcterms:created xsi:type="dcterms:W3CDTF">2017-10-11T06:59:52Z</dcterms:created>
  <dcterms:modified xsi:type="dcterms:W3CDTF">2018-05-15T09:41:04Z</dcterms:modified>
</cp:coreProperties>
</file>