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C9_E13FEF7F.xml" ContentType="application/vnd.ms-powerpoint.comment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comments/modernComment_220_95D77CE1.xml" ContentType="application/vnd.ms-powerpoint.comment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2" r:id="rId4"/>
    <p:sldMasterId id="2147483892" r:id="rId5"/>
    <p:sldMasterId id="2147483993" r:id="rId6"/>
    <p:sldMasterId id="2147484008" r:id="rId7"/>
  </p:sldMasterIdLst>
  <p:notesMasterIdLst>
    <p:notesMasterId r:id="rId47"/>
  </p:notesMasterIdLst>
  <p:handoutMasterIdLst>
    <p:handoutMasterId r:id="rId48"/>
  </p:handoutMasterIdLst>
  <p:sldIdLst>
    <p:sldId id="502" r:id="rId8"/>
    <p:sldId id="1005" r:id="rId9"/>
    <p:sldId id="457" r:id="rId10"/>
    <p:sldId id="1002" r:id="rId11"/>
    <p:sldId id="990" r:id="rId12"/>
    <p:sldId id="992" r:id="rId13"/>
    <p:sldId id="1000" r:id="rId14"/>
    <p:sldId id="1001" r:id="rId15"/>
    <p:sldId id="527" r:id="rId16"/>
    <p:sldId id="1008" r:id="rId17"/>
    <p:sldId id="595" r:id="rId18"/>
    <p:sldId id="526" r:id="rId19"/>
    <p:sldId id="596" r:id="rId20"/>
    <p:sldId id="537" r:id="rId21"/>
    <p:sldId id="534" r:id="rId22"/>
    <p:sldId id="983" r:id="rId23"/>
    <p:sldId id="995" r:id="rId24"/>
    <p:sldId id="561" r:id="rId25"/>
    <p:sldId id="564" r:id="rId26"/>
    <p:sldId id="565" r:id="rId27"/>
    <p:sldId id="1006" r:id="rId28"/>
    <p:sldId id="566" r:id="rId29"/>
    <p:sldId id="569" r:id="rId30"/>
    <p:sldId id="591" r:id="rId31"/>
    <p:sldId id="542" r:id="rId32"/>
    <p:sldId id="985" r:id="rId33"/>
    <p:sldId id="560" r:id="rId34"/>
    <p:sldId id="1003" r:id="rId35"/>
    <p:sldId id="544" r:id="rId36"/>
    <p:sldId id="574" r:id="rId37"/>
    <p:sldId id="550" r:id="rId38"/>
    <p:sldId id="551" r:id="rId39"/>
    <p:sldId id="1004" r:id="rId40"/>
    <p:sldId id="580" r:id="rId41"/>
    <p:sldId id="581" r:id="rId42"/>
    <p:sldId id="554" r:id="rId43"/>
    <p:sldId id="987" r:id="rId44"/>
    <p:sldId id="988" r:id="rId45"/>
    <p:sldId id="984" r:id="rId46"/>
  </p:sldIdLst>
  <p:sldSz cx="12198350" cy="6858000"/>
  <p:notesSz cx="6950075" cy="9236075"/>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7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F99"/>
    <a:srgbClr val="0078D7"/>
    <a:srgbClr val="828299"/>
    <a:srgbClr val="999999"/>
    <a:srgbClr val="808080"/>
    <a:srgbClr val="797991"/>
    <a:srgbClr val="BFBFBF"/>
    <a:srgbClr val="2225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59574-C7FE-49C8-93B1-0DF09C35E48E}" v="21" dt="2024-10-08T12:10:12.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6357" autoAdjust="0"/>
  </p:normalViewPr>
  <p:slideViewPr>
    <p:cSldViewPr snapToGrid="0" snapToObjects="1" showGuides="1">
      <p:cViewPr varScale="1">
        <p:scale>
          <a:sx n="120" d="100"/>
          <a:sy n="120" d="100"/>
        </p:scale>
        <p:origin x="557" y="82"/>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30" d="100"/>
        <a:sy n="130" d="100"/>
      </p:scale>
      <p:origin x="0" y="0"/>
    </p:cViewPr>
  </p:sorterViewPr>
  <p:notesViewPr>
    <p:cSldViewPr snapToGrid="0" snapToObjects="1" showGuides="1">
      <p:cViewPr varScale="1">
        <p:scale>
          <a:sx n="86" d="100"/>
          <a:sy n="86" d="100"/>
        </p:scale>
        <p:origin x="3840" y="90"/>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gs" Target="tags/tag1.xml"/></Relationships>
</file>

<file path=ppt/comments/modernComment_1C9_E13FEF7F.xml><?xml version="1.0" encoding="utf-8"?>
<p188:cmLst xmlns:a="http://schemas.openxmlformats.org/drawingml/2006/main" xmlns:r="http://schemas.openxmlformats.org/officeDocument/2006/relationships" xmlns:p188="http://schemas.microsoft.com/office/powerpoint/2018/8/main">
  <p188:cm id="{404BF0DB-9398-4C1D-ABFA-7AE08E7EB893}" authorId="{00000000-0000-0000-0000-000000000000}" status="resolved" created="2024-09-23T11:54:41.104">
    <ac:txMkLst xmlns:ac="http://schemas.microsoft.com/office/drawing/2013/main/command">
      <pc:docMk xmlns:pc="http://schemas.microsoft.com/office/powerpoint/2013/main/command"/>
      <pc:sldMk xmlns:pc="http://schemas.microsoft.com/office/powerpoint/2013/main/command" cId="3779063679" sldId="457"/>
      <ac:spMk id="4" creationId="{00000000-0000-0000-0000-000000000000}"/>
      <ac:txMk cp="0" len="5">
        <ac:context len="6" hash="3212158138"/>
      </ac:txMk>
    </ac:txMkLst>
    <p188:pos x="923047" y="163000"/>
    <p188:txBody>
      <a:bodyPr/>
      <a:lstStyle/>
      <a:p>
        <a:r>
          <a:rPr lang="cs-CZ"/>
          <a:t>Aktualizovat obsah</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220_95D77CE1.xml><?xml version="1.0" encoding="utf-8"?>
<p188:cmLst xmlns:a="http://schemas.openxmlformats.org/drawingml/2006/main" xmlns:r="http://schemas.openxmlformats.org/officeDocument/2006/relationships" xmlns:p188="http://schemas.microsoft.com/office/powerpoint/2018/8/main">
  <p188:cm id="{21B96FED-F61E-46EF-A3D2-B606DA890BE0}" authorId="{00000000-0000-0000-0000-000000000000}" status="resolved" created="2024-09-23T12:12:09.788">
    <ac:txMkLst xmlns:ac="http://schemas.microsoft.com/office/drawing/2013/main/command">
      <pc:docMk xmlns:pc="http://schemas.microsoft.com/office/powerpoint/2013/main/command"/>
      <pc:sldMk xmlns:pc="http://schemas.microsoft.com/office/powerpoint/2013/main/command" cId="2513927393" sldId="544"/>
      <ac:spMk id="5" creationId="{9CED8BF1-CA8F-47BB-9F5A-BEB33BECB8CF}"/>
      <ac:txMk cp="12" len="1">
        <ac:context len="778" hash="1518683762"/>
      </ac:txMk>
    </ac:txMkLst>
    <p188:pos x="1366805" y="278447"/>
    <p188:txBody>
      <a:bodyPr/>
      <a:lstStyle/>
      <a:p>
        <a:r>
          <a:rPr lang="cs-CZ"/>
          <a:t>index</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10/10/2024</a:t>
            </a:fld>
            <a:endParaRPr lang="en-GB">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r>
              <a:rPr lang="en-US">
                <a:latin typeface="Arial" pitchFamily="34" charset="0"/>
              </a:rPr>
              <a:t>Source: OECD. Promoting housing affordability. Available on: https://www.oecd.org/housing/policy-toolkit/data-dashboard/promoting-housing-affordability/</a:t>
            </a:r>
            <a:endParaRPr lang="en-GB">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10/10/2024</a:t>
            </a:fld>
            <a:endParaRPr lang="en-GB"/>
          </a:p>
        </p:txBody>
      </p:sp>
      <p:sp>
        <p:nvSpPr>
          <p:cNvPr id="4" name="Slide Image Placeholder 3"/>
          <p:cNvSpPr>
            <a:spLocks noGrp="1" noRot="1" noChangeAspect="1"/>
          </p:cNvSpPr>
          <p:nvPr>
            <p:ph type="sldImg" idx="2"/>
          </p:nvPr>
        </p:nvSpPr>
        <p:spPr>
          <a:xfrm>
            <a:off x="393700" y="692150"/>
            <a:ext cx="6162675" cy="3463925"/>
          </a:xfrm>
          <a:prstGeom prst="rect">
            <a:avLst/>
          </a:prstGeom>
          <a:noFill/>
          <a:ln w="12700">
            <a:solidFill>
              <a:prstClr val="black"/>
            </a:solidFill>
          </a:ln>
        </p:spPr>
        <p:txBody>
          <a:bodyPr vert="horz" lIns="92492" tIns="46246" rIns="92492" bIns="46246" rtlCol="0" anchor="ctr"/>
          <a:lstStyle/>
          <a:p>
            <a:endParaRPr lang="en-GB"/>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r>
              <a:rPr lang="en-US"/>
              <a:t>Source: OECD. Promoting housing affordability. Available on: https://www.oecd.org/housing/policy-toolkit/data-dashboard/promoting-housing-affordability/</a:t>
            </a:r>
            <a:endParaRPr lang="en-GB"/>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US"/>
              <a:t>Source: OECD. Promoting housing affordability. Available on: https://www.oecd.org/housing/policy-toolkit/data-dashboard/promoting-housing-affordability/</a:t>
            </a:r>
            <a:endParaRPr lang="en-GB"/>
          </a:p>
        </p:txBody>
      </p:sp>
      <p:sp>
        <p:nvSpPr>
          <p:cNvPr id="5" name="Slide Number Placeholder 4"/>
          <p:cNvSpPr>
            <a:spLocks noGrp="1"/>
          </p:cNvSpPr>
          <p:nvPr>
            <p:ph type="sldNum" sz="quarter" idx="5"/>
          </p:nvPr>
        </p:nvSpPr>
        <p:spPr/>
        <p:txBody>
          <a:bodyPr/>
          <a:lstStyle/>
          <a:p>
            <a:fld id="{5B43D19E-BFDB-4C92-8EDD-32EDDA8F41DF}" type="slidenum">
              <a:rPr lang="en-GB" smtClean="0"/>
              <a:pPr/>
              <a:t>1</a:t>
            </a:fld>
            <a:endParaRPr lang="en-GB"/>
          </a:p>
        </p:txBody>
      </p:sp>
    </p:spTree>
    <p:extLst>
      <p:ext uri="{BB962C8B-B14F-4D97-AF65-F5344CB8AC3E}">
        <p14:creationId xmlns:p14="http://schemas.microsoft.com/office/powerpoint/2010/main" val="3681048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dirty="0"/>
              <a:t>Source: OECD. Promoting housing affordability. Available on: https://www.oecd.org/housing/policy-toolkit/data-dashboard/promoting-housing-affordability/</a:t>
            </a:r>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36</a:t>
            </a:fld>
            <a:endParaRPr lang="en-GB" dirty="0"/>
          </a:p>
        </p:txBody>
      </p:sp>
    </p:spTree>
    <p:extLst>
      <p:ext uri="{BB962C8B-B14F-4D97-AF65-F5344CB8AC3E}">
        <p14:creationId xmlns:p14="http://schemas.microsoft.com/office/powerpoint/2010/main" val="546468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dirty="0"/>
              <a:t>Source: OECD. Promoting housing affordability. Available on: https://www.oecd.org/housing/policy-toolkit/data-dashboard/promoting-housing-affordability/</a:t>
            </a:r>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37</a:t>
            </a:fld>
            <a:endParaRPr lang="en-GB" dirty="0"/>
          </a:p>
        </p:txBody>
      </p:sp>
    </p:spTree>
    <p:extLst>
      <p:ext uri="{BB962C8B-B14F-4D97-AF65-F5344CB8AC3E}">
        <p14:creationId xmlns:p14="http://schemas.microsoft.com/office/powerpoint/2010/main" val="102703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Footer Placeholder 4">
            <a:extLst>
              <a:ext uri="{FF2B5EF4-FFF2-40B4-BE49-F238E27FC236}">
                <a16:creationId xmlns:a16="http://schemas.microsoft.com/office/drawing/2014/main" id="{2D43ABCE-8392-4016-923F-9B0E7077B119}"/>
              </a:ext>
            </a:extLst>
          </p:cNvPr>
          <p:cNvSpPr>
            <a:spLocks noGrp="1"/>
          </p:cNvSpPr>
          <p:nvPr>
            <p:ph type="ftr" sz="quarter" idx="4"/>
          </p:nvPr>
        </p:nvSpPr>
        <p:spPr/>
        <p:txBody>
          <a:bodyPr/>
          <a:lstStyle/>
          <a:p>
            <a:r>
              <a:rPr lang="en-US" dirty="0"/>
              <a:t>Source: OECD. Promoting housing affordability. Available on: https://www.oecd.org/housing/policy-toolkit/data-dashboard/promoting-housing-affordability/</a:t>
            </a:r>
            <a:endParaRPr lang="en-GB" dirty="0"/>
          </a:p>
        </p:txBody>
      </p:sp>
      <p:sp>
        <p:nvSpPr>
          <p:cNvPr id="6" name="Slide Number Placeholder 5">
            <a:extLst>
              <a:ext uri="{FF2B5EF4-FFF2-40B4-BE49-F238E27FC236}">
                <a16:creationId xmlns:a16="http://schemas.microsoft.com/office/drawing/2014/main" id="{EE2D504A-04E5-479D-8441-AAF3ED8C04F7}"/>
              </a:ext>
            </a:extLst>
          </p:cNvPr>
          <p:cNvSpPr>
            <a:spLocks noGrp="1"/>
          </p:cNvSpPr>
          <p:nvPr>
            <p:ph type="sldNum" sz="quarter" idx="5"/>
          </p:nvPr>
        </p:nvSpPr>
        <p:spPr/>
        <p:txBody>
          <a:bodyPr/>
          <a:lstStyle/>
          <a:p>
            <a:fld id="{5B43D19E-BFDB-4C92-8EDD-32EDDA8F41DF}" type="slidenum">
              <a:rPr lang="en-GB" smtClean="0"/>
              <a:pPr/>
              <a:t>3</a:t>
            </a:fld>
            <a:endParaRPr lang="en-GB" dirty="0"/>
          </a:p>
        </p:txBody>
      </p:sp>
    </p:spTree>
    <p:extLst>
      <p:ext uri="{BB962C8B-B14F-4D97-AF65-F5344CB8AC3E}">
        <p14:creationId xmlns:p14="http://schemas.microsoft.com/office/powerpoint/2010/main" val="397936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a:t>Source: OECD. Promoting housing affordability. Available on: https://www.oecd.org/housing/policy-toolkit/data-dashboard/promoting-housing-affordability/</a:t>
            </a:r>
            <a:endParaRPr lang="en-GB"/>
          </a:p>
        </p:txBody>
      </p:sp>
      <p:sp>
        <p:nvSpPr>
          <p:cNvPr id="5" name="Slide Number Placeholder 4"/>
          <p:cNvSpPr>
            <a:spLocks noGrp="1"/>
          </p:cNvSpPr>
          <p:nvPr>
            <p:ph type="sldNum" sz="quarter" idx="5"/>
          </p:nvPr>
        </p:nvSpPr>
        <p:spPr/>
        <p:txBody>
          <a:bodyPr/>
          <a:lstStyle/>
          <a:p>
            <a:fld id="{5B43D19E-BFDB-4C92-8EDD-32EDDA8F41DF}" type="slidenum">
              <a:rPr lang="en-GB" smtClean="0"/>
              <a:pPr/>
              <a:t>12</a:t>
            </a:fld>
            <a:endParaRPr lang="en-GB"/>
          </a:p>
        </p:txBody>
      </p:sp>
    </p:spTree>
    <p:extLst>
      <p:ext uri="{BB962C8B-B14F-4D97-AF65-F5344CB8AC3E}">
        <p14:creationId xmlns:p14="http://schemas.microsoft.com/office/powerpoint/2010/main" val="223332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a:t>Source: OECD. Promoting housing affordability. Available on: https://www.oecd.org/housing/policy-toolkit/data-dashboard/promoting-housing-affordability/</a:t>
            </a:r>
            <a:endParaRPr lang="en-GB"/>
          </a:p>
        </p:txBody>
      </p:sp>
      <p:sp>
        <p:nvSpPr>
          <p:cNvPr id="5" name="Slide Number Placeholder 4"/>
          <p:cNvSpPr>
            <a:spLocks noGrp="1"/>
          </p:cNvSpPr>
          <p:nvPr>
            <p:ph type="sldNum" sz="quarter" idx="5"/>
          </p:nvPr>
        </p:nvSpPr>
        <p:spPr/>
        <p:txBody>
          <a:bodyPr/>
          <a:lstStyle/>
          <a:p>
            <a:fld id="{5B43D19E-BFDB-4C92-8EDD-32EDDA8F41DF}" type="slidenum">
              <a:rPr lang="en-GB" smtClean="0"/>
              <a:pPr/>
              <a:t>18</a:t>
            </a:fld>
            <a:endParaRPr lang="en-GB"/>
          </a:p>
        </p:txBody>
      </p:sp>
    </p:spTree>
    <p:extLst>
      <p:ext uri="{BB962C8B-B14F-4D97-AF65-F5344CB8AC3E}">
        <p14:creationId xmlns:p14="http://schemas.microsoft.com/office/powerpoint/2010/main" val="4227982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dirty="0"/>
              <a:t>Source: OECD. Promoting housing affordability. Available on: https://www.oecd.org/housing/policy-toolkit/data-dashboard/promoting-housing-affordability/</a:t>
            </a:r>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25</a:t>
            </a:fld>
            <a:endParaRPr lang="en-GB" dirty="0"/>
          </a:p>
        </p:txBody>
      </p:sp>
    </p:spTree>
    <p:extLst>
      <p:ext uri="{BB962C8B-B14F-4D97-AF65-F5344CB8AC3E}">
        <p14:creationId xmlns:p14="http://schemas.microsoft.com/office/powerpoint/2010/main" val="354971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dirty="0"/>
              <a:t>Source: OECD. Promoting housing affordability. Available on: https://www.oecd.org/housing/policy-toolkit/data-dashboard/promoting-housing-affordability/</a:t>
            </a:r>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31</a:t>
            </a:fld>
            <a:endParaRPr lang="en-GB" dirty="0"/>
          </a:p>
        </p:txBody>
      </p:sp>
    </p:spTree>
    <p:extLst>
      <p:ext uri="{BB962C8B-B14F-4D97-AF65-F5344CB8AC3E}">
        <p14:creationId xmlns:p14="http://schemas.microsoft.com/office/powerpoint/2010/main" val="35457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dirty="0"/>
              <a:t>Source: OECD. Promoting housing affordability. Available on: https://www.oecd.org/housing/policy-toolkit/data-dashboard/promoting-housing-affordability/</a:t>
            </a:r>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32</a:t>
            </a:fld>
            <a:endParaRPr lang="en-GB" dirty="0"/>
          </a:p>
        </p:txBody>
      </p:sp>
    </p:spTree>
    <p:extLst>
      <p:ext uri="{BB962C8B-B14F-4D97-AF65-F5344CB8AC3E}">
        <p14:creationId xmlns:p14="http://schemas.microsoft.com/office/powerpoint/2010/main" val="87079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Source: OECD. Promoting housing affordability. Available on: https://www.oecd.org/housing/policy-toolkit/data-dashboard/promoting-housing-affordability/</a:t>
            </a:r>
            <a:endParaRPr lang="en-GB"/>
          </a:p>
        </p:txBody>
      </p:sp>
      <p:sp>
        <p:nvSpPr>
          <p:cNvPr id="5" name="Slide Number Placeholder 4"/>
          <p:cNvSpPr>
            <a:spLocks noGrp="1"/>
          </p:cNvSpPr>
          <p:nvPr>
            <p:ph type="sldNum" sz="quarter" idx="5"/>
          </p:nvPr>
        </p:nvSpPr>
        <p:spPr/>
        <p:txBody>
          <a:bodyPr/>
          <a:lstStyle/>
          <a:p>
            <a:fld id="{5B43D19E-BFDB-4C92-8EDD-32EDDA8F41DF}" type="slidenum">
              <a:rPr lang="en-GB" smtClean="0"/>
              <a:pPr/>
              <a:t>34</a:t>
            </a:fld>
            <a:endParaRPr lang="en-GB"/>
          </a:p>
        </p:txBody>
      </p:sp>
    </p:spTree>
    <p:extLst>
      <p:ext uri="{BB962C8B-B14F-4D97-AF65-F5344CB8AC3E}">
        <p14:creationId xmlns:p14="http://schemas.microsoft.com/office/powerpoint/2010/main" val="2550940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Footer Placeholder 3"/>
          <p:cNvSpPr>
            <a:spLocks noGrp="1"/>
          </p:cNvSpPr>
          <p:nvPr>
            <p:ph type="ftr" sz="quarter" idx="4"/>
          </p:nvPr>
        </p:nvSpPr>
        <p:spPr/>
        <p:txBody>
          <a:bodyPr/>
          <a:lstStyle/>
          <a:p>
            <a:r>
              <a:rPr lang="en-US" dirty="0"/>
              <a:t>Source: OECD. Promoting housing affordability. Available on: https://www.oecd.org/housing/policy-toolkit/data-dashboard/promoting-housing-affordability/</a:t>
            </a:r>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35</a:t>
            </a:fld>
            <a:endParaRPr lang="en-GB" dirty="0"/>
          </a:p>
        </p:txBody>
      </p:sp>
    </p:spTree>
    <p:extLst>
      <p:ext uri="{BB962C8B-B14F-4D97-AF65-F5344CB8AC3E}">
        <p14:creationId xmlns:p14="http://schemas.microsoft.com/office/powerpoint/2010/main" val="6429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867939" y="2066609"/>
            <a:ext cx="4328932" cy="979702"/>
          </a:xfrm>
        </p:spPr>
        <p:txBody>
          <a:bodyPr/>
          <a:lstStyle>
            <a:lvl1pPr>
              <a:defRPr sz="3000" b="0">
                <a:solidFill>
                  <a:schemeClr val="bg2"/>
                </a:solidFill>
                <a:latin typeface="Arial" panose="020B0604020202020204" pitchFamily="34"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867939" y="3158546"/>
            <a:ext cx="4328932" cy="1046323"/>
          </a:xfrm>
        </p:spPr>
        <p:txBody>
          <a:bodyPr/>
          <a:lstStyle>
            <a:lvl1pPr marL="0" indent="0" algn="l">
              <a:spcAft>
                <a:spcPts val="1200"/>
              </a:spcAft>
              <a:buNone/>
              <a:defRPr sz="1600">
                <a:solidFill>
                  <a:schemeClr val="bg2"/>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grpSp>
        <p:nvGrpSpPr>
          <p:cNvPr id="13"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64788" y="5237163"/>
            <a:ext cx="1225550" cy="1435100"/>
            <a:chOff x="6529" y="3125"/>
            <a:chExt cx="772" cy="904"/>
          </a:xfrm>
        </p:grpSpPr>
        <p:sp>
          <p:nvSpPr>
            <p:cNvPr id="18"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9"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10353569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 pictur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r>
              <a:rPr lang="en-US" dirty="0"/>
              <a:t>Click icon to add picture</a:t>
            </a:r>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11945"/>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8" name="Footer Placeholder 7"/>
          <p:cNvSpPr>
            <a:spLocks noGrp="1"/>
          </p:cNvSpPr>
          <p:nvPr>
            <p:ph type="ftr" sz="quarter" idx="14"/>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140639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 picture on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r>
              <a:rPr lang="en-US" dirty="0"/>
              <a:t>Click icon to add picture</a:t>
            </a:r>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8" name="Footer Placeholder 7"/>
          <p:cNvSpPr>
            <a:spLocks noGrp="1"/>
          </p:cNvSpPr>
          <p:nvPr>
            <p:ph type="ftr" sz="quarter" idx="13"/>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353138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8" name="Footer Placeholder 7"/>
          <p:cNvSpPr>
            <a:spLocks noGrp="1"/>
          </p:cNvSpPr>
          <p:nvPr>
            <p:ph type="ftr" sz="quarter" idx="10"/>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339141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9641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1869440"/>
            <a:ext cx="5393208" cy="429641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a:t>Click to edit Master title style</a:t>
            </a:r>
            <a:endParaRPr lang="en-US" dirty="0"/>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8" name="Footer Placeholder 7"/>
          <p:cNvSpPr>
            <a:spLocks noGrp="1"/>
          </p:cNvSpPr>
          <p:nvPr>
            <p:ph type="ftr" sz="quarter" idx="14"/>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2561902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r>
              <a:rPr lang="en-US" dirty="0"/>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7" name="Footer Placeholder 6"/>
          <p:cNvSpPr>
            <a:spLocks noGrp="1"/>
          </p:cNvSpPr>
          <p:nvPr>
            <p:ph type="ftr" sz="quarter" idx="19"/>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2833100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s slide - centre">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FFE600"/>
                </a:solidFill>
                <a:latin typeface="Arial" panose="020B0604020202020204" pitchFamily="34" charset="0"/>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latin typeface="Arial" panose="020B0604020202020204" pitchFamily="34" charset="0"/>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
        <p:nvSpPr>
          <p:cNvPr id="2" name="Footer Placeholder 1"/>
          <p:cNvSpPr>
            <a:spLocks noGrp="1"/>
          </p:cNvSpPr>
          <p:nvPr>
            <p:ph type="ftr" sz="quarter" idx="13"/>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3521220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s slide - left sid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93188" y="2526765"/>
            <a:ext cx="5292000" cy="1800000"/>
          </a:xfrm>
        </p:spPr>
        <p:txBody>
          <a:bodyPr lIns="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93188" y="4632765"/>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Arial" panose="020B0604020202020204" pitchFamily="34" charset="0"/>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93188" y="4971442"/>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Arial" panose="020B0604020202020204" pitchFamily="34" charset="0"/>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
        <p:nvSpPr>
          <p:cNvPr id="3" name="Footer Placeholder 2"/>
          <p:cNvSpPr>
            <a:spLocks noGrp="1"/>
          </p:cNvSpPr>
          <p:nvPr>
            <p:ph type="ftr" sz="quarter" idx="13"/>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2322284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6" name="Footer Placeholder 5"/>
          <p:cNvSpPr>
            <a:spLocks noGrp="1"/>
          </p:cNvSpPr>
          <p:nvPr>
            <p:ph type="ftr" sz="quarter" idx="11"/>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3573040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Slide with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r>
              <a:rPr lang="en-US" dirty="0"/>
              <a:t>Click icon to add picture</a:t>
            </a:r>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90550"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90550" y="3840384"/>
            <a:ext cx="4537959" cy="1055708"/>
          </a:xfrm>
        </p:spPr>
        <p:txBody>
          <a:bodyPr/>
          <a:lstStyle>
            <a:lvl1pPr marL="0" indent="0">
              <a:buNone/>
              <a:defRPr sz="1600"/>
            </a:lvl1pPr>
          </a:lstStyle>
          <a:p>
            <a:pPr lvl="0"/>
            <a:r>
              <a:rPr lang="en-IN" dirty="0"/>
              <a:t>text</a:t>
            </a:r>
          </a:p>
        </p:txBody>
      </p:sp>
      <p:sp>
        <p:nvSpPr>
          <p:cNvPr id="6" name="Footer Placeholder 5"/>
          <p:cNvSpPr>
            <a:spLocks noGrp="1"/>
          </p:cNvSpPr>
          <p:nvPr>
            <p:ph type="ftr" sz="quarter" idx="13"/>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1580524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Chapter slide">
    <p:spTree>
      <p:nvGrpSpPr>
        <p:cNvPr id="1" name=""/>
        <p:cNvGrpSpPr/>
        <p:nvPr/>
      </p:nvGrpSpPr>
      <p:grpSpPr>
        <a:xfrm>
          <a:off x="0" y="0"/>
          <a:ext cx="0" cy="0"/>
          <a:chOff x="0" y="0"/>
          <a:chExt cx="0" cy="0"/>
        </a:xfrm>
      </p:grpSpPr>
      <p:sp>
        <p:nvSpPr>
          <p:cNvPr id="5" name="Freeform 6"/>
          <p:cNvSpPr>
            <a:spLocks/>
          </p:cNvSpPr>
          <p:nvPr userDrawn="1"/>
        </p:nvSpPr>
        <p:spPr bwMode="gray">
          <a:xfrm>
            <a:off x="0" y="0"/>
            <a:ext cx="60991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chemeClr val="bg1"/>
              </a:solidFill>
              <a:latin typeface="Arial" panose="020B0604020202020204" pitchFamily="34" charset="0"/>
            </a:endParaRPr>
          </a:p>
        </p:txBody>
      </p:sp>
      <p:sp>
        <p:nvSpPr>
          <p:cNvPr id="7" name="Text Placeholder 6"/>
          <p:cNvSpPr>
            <a:spLocks noGrp="1"/>
          </p:cNvSpPr>
          <p:nvPr>
            <p:ph type="body" sz="quarter" idx="13"/>
          </p:nvPr>
        </p:nvSpPr>
        <p:spPr>
          <a:xfrm>
            <a:off x="590550" y="908050"/>
            <a:ext cx="4787900" cy="1536700"/>
          </a:xfrm>
        </p:spPr>
        <p:txBody>
          <a:bodyPr/>
          <a:lstStyle>
            <a:lvl1pPr marL="0" indent="0">
              <a:buNone/>
              <a:defRPr sz="3000">
                <a:solidFill>
                  <a:schemeClr val="bg2"/>
                </a:solidFill>
              </a:defRPr>
            </a:lvl1pPr>
          </a:lstStyle>
          <a:p>
            <a:pPr lvl="0"/>
            <a:r>
              <a:rPr lang="en-US"/>
              <a:t>Click to edit Master text styles</a:t>
            </a:r>
          </a:p>
        </p:txBody>
      </p:sp>
      <p:sp>
        <p:nvSpPr>
          <p:cNvPr id="8" name="Footer Placeholder 7"/>
          <p:cNvSpPr>
            <a:spLocks noGrp="1"/>
          </p:cNvSpPr>
          <p:nvPr>
            <p:ph type="ftr" sz="quarter" idx="14"/>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40529053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Cover slide with autho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867939" y="2066609"/>
            <a:ext cx="4328932" cy="979702"/>
          </a:xfrm>
        </p:spPr>
        <p:txBody>
          <a:bodyPr/>
          <a:lstStyle>
            <a:lvl1pPr>
              <a:defRPr sz="3000" b="0">
                <a:solidFill>
                  <a:schemeClr val="tx1"/>
                </a:solidFill>
                <a:latin typeface="Arial" panose="020B0604020202020204" pitchFamily="34"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867939" y="3158546"/>
            <a:ext cx="4328932" cy="1046323"/>
          </a:xfrm>
        </p:spPr>
        <p:txBody>
          <a:bodyPr/>
          <a:lstStyle>
            <a:lvl1pPr marL="0" indent="0" algn="l">
              <a:spcAft>
                <a:spcPts val="1200"/>
              </a:spcAft>
              <a:buNone/>
              <a:defRPr sz="1600">
                <a:solidFill>
                  <a:schemeClr val="tx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507057" y="579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35857" y="569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Arial" panose="020B0604020202020204" pitchFamily="34"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507057" y="6109189"/>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507057" y="6306807"/>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635856" y="6004642"/>
            <a:ext cx="576000" cy="576000"/>
          </a:xfrm>
          <a:prstGeom prst="ellipse">
            <a:avLst/>
          </a:prstGeom>
        </p:spPr>
        <p:txBody>
          <a:bodyPr anchor="ctr"/>
          <a:lstStyle>
            <a:lvl1pPr marL="0" indent="0" algn="ctr">
              <a:buNone/>
              <a:defRPr sz="900">
                <a:solidFill>
                  <a:schemeClr val="bg1"/>
                </a:solidFill>
              </a:defRPr>
            </a:lvl1pPr>
          </a:lstStyle>
          <a:p>
            <a:r>
              <a:rPr lang="en-US" dirty="0"/>
              <a:t>Click icon to add picture</a:t>
            </a:r>
            <a:endParaRPr lang="en-GB" dirty="0"/>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64788" y="4730750"/>
            <a:ext cx="1225550"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273876984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Chapter slide - tranparency">
    <p:spTree>
      <p:nvGrpSpPr>
        <p:cNvPr id="1" name=""/>
        <p:cNvGrpSpPr/>
        <p:nvPr/>
      </p:nvGrpSpPr>
      <p:grpSpPr>
        <a:xfrm>
          <a:off x="0" y="0"/>
          <a:ext cx="0" cy="0"/>
          <a:chOff x="0" y="0"/>
          <a:chExt cx="0" cy="0"/>
        </a:xfrm>
      </p:grpSpPr>
      <p:sp>
        <p:nvSpPr>
          <p:cNvPr id="8" name="Freeform 6"/>
          <p:cNvSpPr>
            <a:spLocks/>
          </p:cNvSpPr>
          <p:nvPr userDrawn="1"/>
        </p:nvSpPr>
        <p:spPr bwMode="gray">
          <a:xfrm>
            <a:off x="-1" y="0"/>
            <a:ext cx="6099176"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latin typeface="Arial" panose="020B0604020202020204" pitchFamily="34" charset="0"/>
            </a:endParaRPr>
          </a:p>
        </p:txBody>
      </p:sp>
      <p:sp>
        <p:nvSpPr>
          <p:cNvPr id="7" name="Text Placeholder 6"/>
          <p:cNvSpPr>
            <a:spLocks noGrp="1"/>
          </p:cNvSpPr>
          <p:nvPr>
            <p:ph type="body" sz="quarter" idx="13"/>
          </p:nvPr>
        </p:nvSpPr>
        <p:spPr>
          <a:xfrm>
            <a:off x="590550" y="908050"/>
            <a:ext cx="4787900" cy="1536700"/>
          </a:xfrm>
        </p:spPr>
        <p:txBody>
          <a:bodyPr/>
          <a:lstStyle>
            <a:lvl1pPr marL="0" indent="0">
              <a:buNone/>
              <a:defRPr sz="3000">
                <a:solidFill>
                  <a:schemeClr val="bg2"/>
                </a:solidFill>
              </a:defRPr>
            </a:lvl1pPr>
          </a:lstStyle>
          <a:p>
            <a:pPr lvl="0"/>
            <a:r>
              <a:rPr lang="en-US"/>
              <a:t>Click to edit Master text styles</a:t>
            </a:r>
          </a:p>
        </p:txBody>
      </p:sp>
      <p:sp>
        <p:nvSpPr>
          <p:cNvPr id="6" name="Footer Placeholder 5"/>
          <p:cNvSpPr>
            <a:spLocks noGrp="1"/>
          </p:cNvSpPr>
          <p:nvPr>
            <p:ph type="ftr" sz="quarter" idx="14"/>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289645800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slide no pict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49" y="2851522"/>
            <a:ext cx="5508625"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Arial" panose="020B0604020202020204" pitchFamily="34"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9" name="Footer Placeholder 8"/>
          <p:cNvSpPr>
            <a:spLocks noGrp="1"/>
          </p:cNvSpPr>
          <p:nvPr>
            <p:ph type="ftr" sz="quarter" idx="11"/>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3893704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slide with number">
    <p:spTree>
      <p:nvGrpSpPr>
        <p:cNvPr id="1" name=""/>
        <p:cNvGrpSpPr/>
        <p:nvPr/>
      </p:nvGrpSpPr>
      <p:grpSpPr>
        <a:xfrm>
          <a:off x="0" y="0"/>
          <a:ext cx="0" cy="0"/>
          <a:chOff x="0" y="0"/>
          <a:chExt cx="0" cy="0"/>
        </a:xfrm>
      </p:grpSpPr>
      <p:sp>
        <p:nvSpPr>
          <p:cNvPr id="8" name="Text Placeholder 7"/>
          <p:cNvSpPr>
            <a:spLocks noGrp="1"/>
          </p:cNvSpPr>
          <p:nvPr>
            <p:ph type="body" sz="quarter" idx="16" hasCustomPrompt="1"/>
          </p:nvPr>
        </p:nvSpPr>
        <p:spPr>
          <a:xfrm>
            <a:off x="590550" y="-863760"/>
            <a:ext cx="4392000" cy="4917600"/>
          </a:xfrm>
        </p:spPr>
        <p:txBody>
          <a:bodyPr/>
          <a:lstStyle>
            <a:lvl1pPr marL="0" indent="0">
              <a:buNone/>
              <a:defRPr lang="en-US" sz="55000" b="1" kern="1200" dirty="0" smtClean="0">
                <a:solidFill>
                  <a:srgbClr val="747480">
                    <a:alpha val="50000"/>
                  </a:srgbClr>
                </a:solidFill>
                <a:latin typeface="Arial" panose="020B0604020202020204" pitchFamily="34" charset="0"/>
                <a:ea typeface="+mn-ea"/>
                <a:cs typeface="+mn-cs"/>
              </a:defRPr>
            </a:lvl1pPr>
          </a:lstStyle>
          <a:p>
            <a:pPr marL="0" marR="0" lvl="0" indent="0" algn="l" defTabSz="755512" rtl="0" eaLnBrk="1" fontAlgn="auto" latinLnBrk="0" hangingPunct="1">
              <a:lnSpc>
                <a:spcPct val="100000"/>
              </a:lnSpc>
              <a:spcBef>
                <a:spcPts val="0"/>
              </a:spcBef>
              <a:spcAft>
                <a:spcPts val="150"/>
              </a:spcAft>
              <a:buClrTx/>
              <a:buSzTx/>
              <a:buFont typeface="Arial" panose="020B0604020202020204" pitchFamily="34" charset="0"/>
              <a:buNone/>
              <a:tabLst/>
            </a:pPr>
            <a:r>
              <a:rPr lang="en-US" dirty="0"/>
              <a:t>#</a:t>
            </a:r>
          </a:p>
        </p:txBody>
      </p: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49" y="2851522"/>
            <a:ext cx="5508625"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Arial" panose="020B0604020202020204" pitchFamily="34"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6" name="Footer Placeholder 5"/>
          <p:cNvSpPr>
            <a:spLocks noGrp="1"/>
          </p:cNvSpPr>
          <p:nvPr>
            <p:ph type="ftr" sz="quarter" idx="17"/>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2716785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sclaimer CZ">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6" name="Text Box 2"/>
          <p:cNvSpPr txBox="1">
            <a:spLocks noChangeArrowheads="1"/>
          </p:cNvSpPr>
          <p:nvPr userDrawn="1"/>
        </p:nvSpPr>
        <p:spPr bwMode="auto">
          <a:xfrm>
            <a:off x="139700" y="431800"/>
            <a:ext cx="4922519" cy="4745037"/>
          </a:xfrm>
          <a:prstGeom prst="rect">
            <a:avLst/>
          </a:prstGeom>
          <a:noFill/>
          <a:ln w="9525">
            <a:noFill/>
            <a:miter lim="800000"/>
            <a:headEnd/>
            <a:tailEnd/>
          </a:ln>
        </p:spPr>
        <p:txBody>
          <a:bodyPr vert="horz" wrap="square" lIns="468000" tIns="468000" rIns="30960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525"/>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EY | Assurance | Tax | Strategy and Transactions</a:t>
            </a:r>
            <a:r>
              <a:rPr kumimoji="0" lang="cs-CZ"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Consulting</a:t>
            </a:r>
            <a:endParaRPr kumimoji="0" lang="cs-CZ"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100"/>
              </a:spcAft>
              <a:buClrTx/>
              <a:buSzTx/>
              <a:buFontTx/>
              <a:buNone/>
              <a:tabLst/>
              <a:defRPr/>
            </a:pPr>
            <a:endPar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100"/>
              </a:spcAft>
              <a:buClrTx/>
              <a:buSzTx/>
              <a:buFontTx/>
              <a:buNone/>
              <a:tabLst/>
              <a:defRPr/>
            </a:pP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Informace o EY</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EY je předním celosvětovým poskytovatelem odborných poradenských služeb </a:t>
            </a:r>
            <a:b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 oblasti auditu, daní, transakčního a podnikového poradenství. Znalost problematiky </a:t>
            </a:r>
            <a:b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kvalita služeb, které poskytujeme, přispívají k posilování důvěry v kapitálové trhy </a:t>
            </a:r>
            <a:b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v ekonomiky celého světa. Výjimečný lidský a odborný potenciál nám umožňuje hrát významnou roli při vytváření lepšího prostředí pro naše zaměstnance, klienty </a:t>
            </a:r>
            <a:b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pro širší společnost.</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Název EY zahrnuje celosvětovou organizaci a může zahrnovat jednu či více členských firem Ernst &amp; </a:t>
            </a:r>
            <a:r>
              <a:rPr kumimoji="0" lang="cs-CZ" sz="8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Young</a:t>
            </a: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cs-CZ" sz="8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Global</a:t>
            </a: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Limited, z nichž každá je samostatnou právnickou osobou. Ernst &amp; </a:t>
            </a:r>
            <a:r>
              <a:rPr kumimoji="0" lang="cs-CZ" sz="8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Young</a:t>
            </a: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cs-CZ" sz="8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Global</a:t>
            </a: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Limited, britská společnost s ručením omezeným garancí, služby klientům neposkytuje. Informace o tom, jak EY shromažďuje a používá osobní údaje, </a:t>
            </a:r>
            <a:b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popis práv, která mají fyzické osoby podle právních předpisů o ochraně osobních údajů, jsou k dispozici na adrese ey.com/</a:t>
            </a:r>
            <a:r>
              <a:rPr kumimoji="0" lang="cs-CZ" sz="8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privacy</a:t>
            </a:r>
            <a:r>
              <a:rPr kumimoji="0" lang="cs-CZ" sz="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 podrobnější informace o naší organizaci navštivte prosím naše webové stránky ey.com.</a:t>
            </a:r>
          </a:p>
          <a:p>
            <a:pPr marL="0" marR="0" lvl="0" indent="0" algn="l" defTabSz="914400" rtl="0" eaLnBrk="1" fontAlgn="base" latinLnBrk="0" hangingPunct="1">
              <a:lnSpc>
                <a:spcPct val="100000"/>
              </a:lnSpc>
              <a:spcBef>
                <a:spcPct val="0"/>
              </a:spcBef>
              <a:spcAft>
                <a:spcPts val="1013"/>
              </a:spcAft>
              <a:buClrTx/>
              <a:buSzTx/>
              <a:buFontTx/>
              <a:buNone/>
              <a:tabLst/>
              <a:defRPr/>
            </a:pPr>
            <a:endPar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1013"/>
              </a:spcAft>
              <a:buClrTx/>
              <a:buSzTx/>
              <a:buFontTx/>
              <a:buNone/>
              <a:tabLst/>
              <a:defRPr/>
            </a:pP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2020  Ernst &amp; </a:t>
            </a:r>
            <a:r>
              <a:rPr kumimoji="0" lang="cs-CZ"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Young</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s.r.o. | Ernst &amp; </a:t>
            </a:r>
            <a:r>
              <a:rPr kumimoji="0" lang="cs-CZ"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Young</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Audit, s.r.o. | E &amp; Y </a:t>
            </a:r>
            <a:r>
              <a:rPr kumimoji="0" lang="cs-CZ"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Valuations</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s.r.o.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EY </a:t>
            </a:r>
            <a:r>
              <a:rPr kumimoji="0" lang="cs-CZ"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Law</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advokátní kancelář, s.r.o.</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Všechna práva vyhrazena.  </a:t>
            </a:r>
          </a:p>
          <a:p>
            <a:pPr marL="0" marR="0" lvl="0" indent="0" algn="l" defTabSz="914400" rtl="0" eaLnBrk="1" fontAlgn="base" latinLnBrk="0" hangingPunct="1">
              <a:lnSpc>
                <a:spcPct val="100000"/>
              </a:lnSpc>
              <a:spcBef>
                <a:spcPct val="0"/>
              </a:spcBef>
              <a:spcAft>
                <a:spcPts val="1013"/>
              </a:spcAft>
              <a:buClrTx/>
              <a:buSzTx/>
              <a:buFontTx/>
              <a:buNone/>
              <a:tabLst/>
              <a:defRPr/>
            </a:pPr>
            <a:endParaRPr kumimoji="0" lang="cs-CZ" sz="800" b="0" i="0" u="none" strike="noStrike" kern="0" cap="none" spc="0" normalizeH="0" baseline="0" noProof="0" dirty="0">
              <a:ln>
                <a:noFill/>
              </a:ln>
              <a:solidFill>
                <a:schemeClr val="bg1"/>
              </a:solidFill>
              <a:effectLst/>
              <a:uLnTx/>
              <a:uFillTx/>
              <a:latin typeface="Arial" panose="020B0604020202020204" pitchFamily="34" charset="0"/>
            </a:endParaRPr>
          </a:p>
          <a:p>
            <a:r>
              <a:rPr kumimoji="0" lang="cs-CZ"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rPr>
              <a:t>Tento materiál má pouze všeobecný informační charakter, na který není možné spoléhat se jako na poskytnutí účetního, daňového ani jiného odborného poradenství. V případě potřeby se prosím obraťte na svého konkrétního poradce.</a:t>
            </a:r>
          </a:p>
          <a:p>
            <a:pPr>
              <a:spcAft>
                <a:spcPts val="525"/>
              </a:spcAft>
            </a:pPr>
            <a:endParaRPr kumimoji="0" lang="cs-CZ"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ts val="525"/>
              </a:spcAft>
              <a:buClrTx/>
              <a:buSzTx/>
              <a:buFontTx/>
              <a:buNone/>
              <a:tabLst/>
              <a:defRPr/>
            </a:pPr>
            <a:r>
              <a:rPr kumimoji="0" lang="cs-CZ" sz="1000" b="0" i="0" u="none" strike="noStrike" kern="0" cap="none" spc="0" normalizeH="0" baseline="0" noProof="0" dirty="0">
                <a:ln>
                  <a:noFill/>
                </a:ln>
                <a:solidFill>
                  <a:schemeClr val="bg1"/>
                </a:solidFill>
                <a:effectLst/>
                <a:uLnTx/>
                <a:uFillTx/>
                <a:latin typeface="Arial" panose="020B0604020202020204" pitchFamily="34" charset="0"/>
              </a:rPr>
              <a:t>ey.com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0" cap="none" spc="0" normalizeH="0" baseline="0" noProof="0" dirty="0">
              <a:ln>
                <a:noFill/>
              </a:ln>
              <a:solidFill>
                <a:schemeClr val="bg1"/>
              </a:solidFill>
              <a:effectLst/>
              <a:uLnTx/>
              <a:uFillTx/>
              <a:latin typeface="Arial" pitchFamily="34" charset="0"/>
            </a:endParaRPr>
          </a:p>
        </p:txBody>
      </p:sp>
    </p:spTree>
    <p:extLst>
      <p:ext uri="{BB962C8B-B14F-4D97-AF65-F5344CB8AC3E}">
        <p14:creationId xmlns:p14="http://schemas.microsoft.com/office/powerpoint/2010/main" val="1907439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sclaimer EN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5" name="Text Box 2"/>
          <p:cNvSpPr txBox="1">
            <a:spLocks noChangeArrowheads="1"/>
          </p:cNvSpPr>
          <p:nvPr userDrawn="1"/>
        </p:nvSpPr>
        <p:spPr bwMode="auto">
          <a:xfrm>
            <a:off x="149253" y="431800"/>
            <a:ext cx="4662488" cy="4743450"/>
          </a:xfrm>
          <a:prstGeom prst="rect">
            <a:avLst/>
          </a:prstGeom>
          <a:noFill/>
          <a:ln w="9525">
            <a:noFill/>
            <a:miter lim="800000"/>
            <a:headEnd/>
            <a:tailEnd/>
          </a:ln>
        </p:spPr>
        <p:txBody>
          <a:bodyPr vert="horz" wrap="square" lIns="468000" tIns="468000" rIns="30960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525"/>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EY | Assurance | Tax | Strategy and Transactions | Consulting</a:t>
            </a:r>
          </a:p>
          <a:p>
            <a:pPr marL="0" marR="0" lvl="0" indent="0" algn="l" defTabSz="914400" rtl="0" eaLnBrk="1" fontAlgn="base" latinLnBrk="0" hangingPunct="1">
              <a:lnSpc>
                <a:spcPct val="100000"/>
              </a:lnSpc>
              <a:spcBef>
                <a:spcPct val="0"/>
              </a:spcBef>
              <a:spcAft>
                <a:spcPts val="100"/>
              </a:spcAft>
              <a:buClrTx/>
              <a:buSzTx/>
              <a:buFontTx/>
              <a:buNone/>
              <a:tabLst/>
              <a:defRPr/>
            </a:pPr>
            <a:endPar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1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About EY</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EY is a global leader in assurance, tax, </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strategy, transaction and consulting </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services.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insights and quality services we deliver help build trust and confidence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 capital markets and in economies the world over. We develop outstanding leaders who team to deliver on our promises to all of our stakeholders. In so doing, we play a critical role in building a better working world for our people, for our clients and for our communities.</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EY refers to the global organization and may refer to one or more of the member firms of Ernst &amp; Young Global Limited, each of which is a separate legal entity.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Ernst &amp; Young Global Limited, a UK company limited by guarantee, does not provide services to clients. Information about how EY collects and uses personal data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 description of the rights individuals have under data protection legislation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are available via ey.com/privacy. For more information about our organization, please visit ey.com.</a:t>
            </a:r>
          </a:p>
          <a:p>
            <a:pPr marL="0" marR="0" lvl="0" indent="0" algn="l" defTabSz="914400" rtl="0" eaLnBrk="1" fontAlgn="base" latinLnBrk="0" hangingPunct="1">
              <a:lnSpc>
                <a:spcPct val="100000"/>
              </a:lnSpc>
              <a:spcBef>
                <a:spcPct val="0"/>
              </a:spcBef>
              <a:spcAft>
                <a:spcPts val="1013"/>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101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Ernst &amp; Young,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s.r.o.</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Ernst &amp; Young Audit,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s.r.o.</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E &amp; Y Valuations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s.r.o.</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EY Law advokátní kancelář, s.r.o.</a:t>
            </a:r>
            <a:b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Rights Reserved.</a:t>
            </a:r>
            <a:endPar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525"/>
              </a:spcAft>
              <a:buClrTx/>
              <a:buSzTx/>
              <a:buFontTx/>
              <a:buNone/>
              <a:tabLst/>
              <a:defRPr/>
            </a:pPr>
            <a:endParaRPr kumimoji="0" lang="cs-CZ"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ts val="525"/>
              </a:spcAft>
              <a:buClrTx/>
              <a:buSzTx/>
              <a:buFontTx/>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rPr>
              <a:t>This material has been prepared for general informational purposes only and is not </a:t>
            </a:r>
            <a:br>
              <a:rPr kumimoji="0" lang="cs-CZ"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rPr>
            </a:b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rPr>
              <a:t>intended to be relied upon as accounting, tax or other professional advice. Please refer to your advisors for specific advice</a:t>
            </a:r>
            <a:r>
              <a:rPr kumimoji="0" lang="cs-CZ"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rPr>
              <a:t>.</a:t>
            </a:r>
            <a:br>
              <a:rPr kumimoji="0" lang="cs-CZ" sz="800" b="0" i="0" u="none" strike="noStrike" kern="0" cap="none" spc="0" normalizeH="0" baseline="0" noProof="0" dirty="0">
                <a:ln>
                  <a:noFill/>
                </a:ln>
                <a:solidFill>
                  <a:schemeClr val="bg1"/>
                </a:solidFill>
                <a:effectLst/>
                <a:uLnTx/>
                <a:uFillTx/>
                <a:latin typeface="Arial" panose="020B0604020202020204" pitchFamily="34" charset="0"/>
                <a:ea typeface="+mn-ea"/>
                <a:cs typeface="+mn-cs"/>
              </a:rPr>
            </a:br>
            <a:endParaRPr kumimoji="0" lang="en-GB" sz="800" b="0" i="0" u="none" strike="noStrike" kern="0" cap="none" spc="0" normalizeH="0" baseline="0" noProof="0" dirty="0">
              <a:ln>
                <a:noFill/>
              </a:ln>
              <a:solidFill>
                <a:schemeClr val="bg1"/>
              </a:solidFill>
              <a:effectLst/>
              <a:uLnTx/>
              <a:uFillTx/>
              <a:latin typeface="Arial" panose="020B0604020202020204" pitchFamily="34" charset="0"/>
            </a:endParaRPr>
          </a:p>
          <a:p>
            <a:pPr marL="0" marR="0" lvl="0" indent="0" algn="l" defTabSz="914400" rtl="0" eaLnBrk="1" fontAlgn="base" latinLnBrk="0" hangingPunct="1">
              <a:lnSpc>
                <a:spcPct val="100000"/>
              </a:lnSpc>
              <a:spcBef>
                <a:spcPct val="0"/>
              </a:spcBef>
              <a:spcAft>
                <a:spcPts val="525"/>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rPr>
              <a:t>ey.com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0" cap="none" spc="0" normalizeH="0" baseline="0" noProof="0" dirty="0">
              <a:ln>
                <a:noFill/>
              </a:ln>
              <a:solidFill>
                <a:schemeClr val="bg1"/>
              </a:solidFill>
              <a:effectLst/>
              <a:uLnTx/>
              <a:uFillTx/>
              <a:latin typeface="Arial" pitchFamily="34" charset="0"/>
            </a:endParaRPr>
          </a:p>
        </p:txBody>
      </p:sp>
    </p:spTree>
    <p:extLst>
      <p:ext uri="{BB962C8B-B14F-4D97-AF65-F5344CB8AC3E}">
        <p14:creationId xmlns:p14="http://schemas.microsoft.com/office/powerpoint/2010/main" val="1282227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Feasibility Study for integrated Social Innovation Initiative in Lithuania</a:t>
            </a:r>
          </a:p>
        </p:txBody>
      </p:sp>
    </p:spTree>
    <p:extLst>
      <p:ext uri="{BB962C8B-B14F-4D97-AF65-F5344CB8AC3E}">
        <p14:creationId xmlns:p14="http://schemas.microsoft.com/office/powerpoint/2010/main" val="16937937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43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D69287-1A7E-4B9F-8377-199A5714B4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661" b="15740"/>
          <a:stretch/>
        </p:blipFill>
        <p:spPr>
          <a:xfrm>
            <a:off x="0"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Title 1"/>
          <p:cNvSpPr>
            <a:spLocks noGrp="1"/>
          </p:cNvSpPr>
          <p:nvPr>
            <p:ph type="ctrTitle"/>
          </p:nvPr>
        </p:nvSpPr>
        <p:spPr>
          <a:xfrm>
            <a:off x="867939" y="1545909"/>
            <a:ext cx="3508635" cy="979702"/>
          </a:xfr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39" y="3223526"/>
            <a:ext cx="3508635" cy="775869"/>
          </a:xfrm>
        </p:spPr>
        <p:txBody>
          <a:bodyPr/>
          <a:lstStyle>
            <a:lvl1pPr marL="0" indent="0" algn="l">
              <a:spcAft>
                <a:spcPts val="1200"/>
              </a:spcAft>
              <a:buNone/>
              <a:defRPr sz="1600">
                <a:solidFill>
                  <a:schemeClr val="bg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8" name="Group 4">
            <a:extLst>
              <a:ext uri="{FF2B5EF4-FFF2-40B4-BE49-F238E27FC236}">
                <a16:creationId xmlns:a16="http://schemas.microsoft.com/office/drawing/2014/main" id="{FCE58100-61A2-4649-8264-6E202B2592B8}"/>
              </a:ext>
            </a:extLst>
          </p:cNvPr>
          <p:cNvGrpSpPr>
            <a:grpSpLocks noChangeAspect="1"/>
          </p:cNvGrpSpPr>
          <p:nvPr userDrawn="1"/>
        </p:nvGrpSpPr>
        <p:grpSpPr bwMode="auto">
          <a:xfrm>
            <a:off x="10364788" y="5022851"/>
            <a:ext cx="1225550" cy="1435100"/>
            <a:chOff x="6529" y="3125"/>
            <a:chExt cx="772" cy="904"/>
          </a:xfrm>
        </p:grpSpPr>
        <p:sp>
          <p:nvSpPr>
            <p:cNvPr id="9" name="Freeform 5">
              <a:extLst>
                <a:ext uri="{FF2B5EF4-FFF2-40B4-BE49-F238E27FC236}">
                  <a16:creationId xmlns:a16="http://schemas.microsoft.com/office/drawing/2014/main" id="{C1CA16BD-20A7-44DE-8410-7802C8DE8190}"/>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10" name="Freeform 6">
              <a:extLst>
                <a:ext uri="{FF2B5EF4-FFF2-40B4-BE49-F238E27FC236}">
                  <a16:creationId xmlns:a16="http://schemas.microsoft.com/office/drawing/2014/main" id="{384052ED-49B4-4341-9CBB-3E53CC4AA56A}"/>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grpSp>
    </p:spTree>
    <p:extLst>
      <p:ext uri="{BB962C8B-B14F-4D97-AF65-F5344CB8AC3E}">
        <p14:creationId xmlns:p14="http://schemas.microsoft.com/office/powerpoint/2010/main" val="15248037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ver slide with auth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3A2B1-B404-41B1-8686-6E354A7A02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06" b="7806"/>
          <a:stretch/>
        </p:blipFill>
        <p:spPr>
          <a:xfrm flipH="1">
            <a:off x="0" y="0"/>
            <a:ext cx="12198350" cy="6858000"/>
          </a:xfrm>
          <a:prstGeom prst="rect">
            <a:avLst/>
          </a:prstGeom>
        </p:spPr>
      </p:pic>
      <p:sp>
        <p:nvSpPr>
          <p:cNvPr id="11" name="Title 1"/>
          <p:cNvSpPr>
            <a:spLocks noGrp="1"/>
          </p:cNvSpPr>
          <p:nvPr>
            <p:ph type="ctrTitle"/>
          </p:nvPr>
        </p:nvSpPr>
        <p:spPr>
          <a:xfrm>
            <a:off x="867939" y="2066609"/>
            <a:ext cx="4328932" cy="979702"/>
          </a:xfr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39" y="3158546"/>
            <a:ext cx="4328932" cy="1046323"/>
          </a:xfrm>
        </p:spPr>
        <p:txBody>
          <a:bodyPr/>
          <a:lstStyle>
            <a:lvl1pPr marL="0" indent="0" algn="l">
              <a:spcAft>
                <a:spcPts val="1200"/>
              </a:spcAft>
              <a:buNone/>
              <a:defRPr sz="1600">
                <a:solidFill>
                  <a:schemeClr val="bg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22" name="Freeform 56">
            <a:extLst>
              <a:ext uri="{FF2B5EF4-FFF2-40B4-BE49-F238E27FC236}">
                <a16:creationId xmlns:a16="http://schemas.microsoft.com/office/drawing/2014/main" id="{8858C5B3-7275-4EE7-B029-F2A7B35E4D16}"/>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631397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slide with auth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3A2B1-B404-41B1-8686-6E354A7A02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80"/>
          <a:stretch/>
        </p:blipFill>
        <p:spPr>
          <a:xfrm flipH="1">
            <a:off x="0" y="0"/>
            <a:ext cx="12198350" cy="6858000"/>
          </a:xfrm>
          <a:prstGeom prst="rect">
            <a:avLst/>
          </a:prstGeom>
        </p:spPr>
      </p:pic>
      <p:sp>
        <p:nvSpPr>
          <p:cNvPr id="11" name="Title 1"/>
          <p:cNvSpPr>
            <a:spLocks noGrp="1"/>
          </p:cNvSpPr>
          <p:nvPr>
            <p:ph type="ctrTitle"/>
          </p:nvPr>
        </p:nvSpPr>
        <p:spPr>
          <a:xfrm>
            <a:off x="867939" y="2066609"/>
            <a:ext cx="4328932" cy="979702"/>
          </a:xfr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39" y="3158546"/>
            <a:ext cx="4328932" cy="1046323"/>
          </a:xfrm>
        </p:spPr>
        <p:txBody>
          <a:bodyPr/>
          <a:lstStyle>
            <a:lvl1pPr marL="0" indent="0" algn="l">
              <a:spcAft>
                <a:spcPts val="1200"/>
              </a:spcAft>
              <a:buNone/>
              <a:defRPr sz="1600">
                <a:solidFill>
                  <a:schemeClr val="bg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9" name="Group 4">
            <a:extLst>
              <a:ext uri="{FF2B5EF4-FFF2-40B4-BE49-F238E27FC236}">
                <a16:creationId xmlns:a16="http://schemas.microsoft.com/office/drawing/2014/main" id="{6488CE4F-3634-4EF8-96EA-B60448D7A6B0}"/>
              </a:ext>
            </a:extLst>
          </p:cNvPr>
          <p:cNvGrpSpPr>
            <a:grpSpLocks noChangeAspect="1"/>
          </p:cNvGrpSpPr>
          <p:nvPr userDrawn="1"/>
        </p:nvGrpSpPr>
        <p:grpSpPr bwMode="auto">
          <a:xfrm>
            <a:off x="10382249" y="4712738"/>
            <a:ext cx="1225550" cy="1435100"/>
            <a:chOff x="6529" y="3125"/>
            <a:chExt cx="772" cy="904"/>
          </a:xfrm>
        </p:grpSpPr>
        <p:sp>
          <p:nvSpPr>
            <p:cNvPr id="20" name="Freeform 5">
              <a:extLst>
                <a:ext uri="{FF2B5EF4-FFF2-40B4-BE49-F238E27FC236}">
                  <a16:creationId xmlns:a16="http://schemas.microsoft.com/office/drawing/2014/main" id="{4C93758F-5AA1-48B2-A450-38BB7BA7171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21" name="Freeform 6">
              <a:extLst>
                <a:ext uri="{FF2B5EF4-FFF2-40B4-BE49-F238E27FC236}">
                  <a16:creationId xmlns:a16="http://schemas.microsoft.com/office/drawing/2014/main" id="{A9F68325-3C35-43DB-A572-DB52033348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grpSp>
      <p:sp>
        <p:nvSpPr>
          <p:cNvPr id="22" name="Freeform 56">
            <a:extLst>
              <a:ext uri="{FF2B5EF4-FFF2-40B4-BE49-F238E27FC236}">
                <a16:creationId xmlns:a16="http://schemas.microsoft.com/office/drawing/2014/main" id="{8858C5B3-7275-4EE7-B029-F2A7B35E4D16}"/>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110043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with pic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E4A6B-69B9-4EBE-A685-8E341A9426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353" r="6840" b="9175"/>
          <a:stretch/>
        </p:blipFill>
        <p:spPr>
          <a:xfrm>
            <a:off x="-5719"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867939" y="2066609"/>
            <a:ext cx="4328932" cy="979702"/>
          </a:xfrm>
        </p:spPr>
        <p:txBody>
          <a:bodyPr/>
          <a:lstStyle>
            <a:lvl1pPr>
              <a:defRPr sz="3000" b="0">
                <a:solidFill>
                  <a:schemeClr val="tx1"/>
                </a:solidFill>
                <a:latin typeface="Arial" panose="020B0604020202020204" pitchFamily="34"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867939" y="3158546"/>
            <a:ext cx="4328932" cy="1046323"/>
          </a:xfrm>
        </p:spPr>
        <p:txBody>
          <a:bodyPr/>
          <a:lstStyle>
            <a:lvl1pPr marL="0" indent="0" algn="l">
              <a:spcAft>
                <a:spcPts val="1200"/>
              </a:spcAft>
              <a:buNone/>
              <a:defRPr sz="1600">
                <a:solidFill>
                  <a:schemeClr val="tx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sp>
        <p:nvSpPr>
          <p:cNvPr id="9" name="TextBox 8"/>
          <p:cNvSpPr txBox="1"/>
          <p:nvPr userDrawn="1"/>
        </p:nvSpPr>
        <p:spPr>
          <a:xfrm>
            <a:off x="-2793856" y="0"/>
            <a:ext cx="2603356" cy="1438649"/>
          </a:xfrm>
          <a:prstGeom prst="rect">
            <a:avLst/>
          </a:prstGeom>
          <a:solidFill>
            <a:schemeClr val="tx2"/>
          </a:solidFill>
        </p:spPr>
        <p:txBody>
          <a:bodyPr wrap="square" lIns="72000" tIns="72000" rIns="72000" bIns="36000" rtlCol="0">
            <a:spAutoFit/>
          </a:bodyPr>
          <a:lstStyle/>
          <a:p>
            <a:pPr>
              <a:lnSpc>
                <a:spcPct val="85000"/>
              </a:lnSpc>
              <a:spcAft>
                <a:spcPts val="600"/>
              </a:spcAft>
              <a:buClr>
                <a:schemeClr val="accent2"/>
              </a:buClr>
              <a:buSzPct val="70000"/>
            </a:pPr>
            <a:r>
              <a:rPr lang="en-US" sz="1200" b="1" noProof="0" dirty="0">
                <a:latin typeface="Arial" panose="020B0604020202020204" pitchFamily="34" charset="0"/>
              </a:rPr>
              <a:t>DARK THEME X LIGHT THEME</a:t>
            </a:r>
          </a:p>
          <a:p>
            <a:pPr>
              <a:lnSpc>
                <a:spcPct val="85000"/>
              </a:lnSpc>
              <a:spcAft>
                <a:spcPts val="600"/>
              </a:spcAft>
              <a:buClr>
                <a:schemeClr val="accent2"/>
              </a:buClr>
              <a:buSzPct val="70000"/>
            </a:pPr>
            <a:r>
              <a:rPr lang="en-US" sz="1200" noProof="0" dirty="0">
                <a:latin typeface="Arial" panose="020B0604020202020204" pitchFamily="34" charset="0"/>
              </a:rPr>
              <a:t>With one click you can change color theme of the presentation (colors for the background, graphics, text, highlights and other elements).</a:t>
            </a:r>
          </a:p>
          <a:p>
            <a:pPr>
              <a:lnSpc>
                <a:spcPct val="85000"/>
              </a:lnSpc>
              <a:spcAft>
                <a:spcPts val="600"/>
              </a:spcAft>
              <a:buClr>
                <a:schemeClr val="accent2"/>
              </a:buClr>
              <a:buSzPct val="70000"/>
            </a:pPr>
            <a:r>
              <a:rPr lang="en-US" sz="1200" noProof="0" dirty="0">
                <a:latin typeface="Arial" panose="020B0604020202020204" pitchFamily="34" charset="0"/>
              </a:rPr>
              <a:t>Ribbon „EY Templates“ </a:t>
            </a:r>
            <a:r>
              <a:rPr lang="en-US" sz="1200" noProof="0" dirty="0">
                <a:latin typeface="Arial" panose="020B0604020202020204" pitchFamily="34" charset="0"/>
                <a:sym typeface="Wingdings" panose="05000000000000000000" pitchFamily="2" charset="2"/>
              </a:rPr>
              <a:t> Themes</a:t>
            </a:r>
            <a:endParaRPr lang="en-US" sz="1200" noProof="0" dirty="0">
              <a:latin typeface="Arial" panose="020B0604020202020204" pitchFamily="34" charset="0"/>
            </a:endParaRPr>
          </a:p>
          <a:p>
            <a:pPr>
              <a:lnSpc>
                <a:spcPct val="85000"/>
              </a:lnSpc>
              <a:spcAft>
                <a:spcPts val="600"/>
              </a:spcAft>
              <a:buClr>
                <a:schemeClr val="accent2"/>
              </a:buClr>
              <a:buSzPct val="70000"/>
            </a:pPr>
            <a:endParaRPr lang="en-US" sz="1200" noProof="0" dirty="0">
              <a:solidFill>
                <a:schemeClr val="bg1"/>
              </a:solidFill>
              <a:latin typeface="Arial" panose="020B0604020202020204" pitchFamily="34" charset="0"/>
            </a:endParaRPr>
          </a:p>
        </p:txBody>
      </p:sp>
      <p:pic>
        <p:nvPicPr>
          <p:cNvPr id="10" name="Picture 9"/>
          <p:cNvPicPr>
            <a:picLocks noChangeAspect="1"/>
          </p:cNvPicPr>
          <p:nvPr userDrawn="1"/>
        </p:nvPicPr>
        <p:blipFill rotWithShape="1">
          <a:blip r:embed="rId3"/>
          <a:srcRect r="77955" b="75999"/>
          <a:stretch/>
        </p:blipFill>
        <p:spPr>
          <a:xfrm>
            <a:off x="-2725666" y="1314450"/>
            <a:ext cx="2350053" cy="1439154"/>
          </a:xfrm>
          <a:prstGeom prst="rect">
            <a:avLst/>
          </a:prstGeom>
        </p:spPr>
      </p:pic>
      <p:grpSp>
        <p:nvGrpSpPr>
          <p:cNvPr id="14" name="Group 4">
            <a:extLst>
              <a:ext uri="{FF2B5EF4-FFF2-40B4-BE49-F238E27FC236}">
                <a16:creationId xmlns:a16="http://schemas.microsoft.com/office/drawing/2014/main" id="{00778A91-BC42-49E4-8BA6-E9799F7BC95B}"/>
              </a:ext>
            </a:extLst>
          </p:cNvPr>
          <p:cNvGrpSpPr>
            <a:grpSpLocks noChangeAspect="1"/>
          </p:cNvGrpSpPr>
          <p:nvPr userDrawn="1"/>
        </p:nvGrpSpPr>
        <p:grpSpPr bwMode="auto">
          <a:xfrm>
            <a:off x="10364788" y="5233988"/>
            <a:ext cx="1225550" cy="1435100"/>
            <a:chOff x="6529" y="3125"/>
            <a:chExt cx="772" cy="904"/>
          </a:xfrm>
        </p:grpSpPr>
        <p:sp>
          <p:nvSpPr>
            <p:cNvPr id="15" name="Freeform 5">
              <a:extLst>
                <a:ext uri="{FF2B5EF4-FFF2-40B4-BE49-F238E27FC236}">
                  <a16:creationId xmlns:a16="http://schemas.microsoft.com/office/drawing/2014/main" id="{90D69D42-6A3C-48F8-93E6-C7DC9797FEB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 name="Freeform 6">
              <a:extLst>
                <a:ext uri="{FF2B5EF4-FFF2-40B4-BE49-F238E27FC236}">
                  <a16:creationId xmlns:a16="http://schemas.microsoft.com/office/drawing/2014/main" id="{2362EE14-F06B-4A19-A628-F9F7FA97A84D}"/>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426022242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over slide with auth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3A2B1-B404-41B1-8686-6E354A7A02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925" b="7925"/>
          <a:stretch/>
        </p:blipFill>
        <p:spPr>
          <a:xfrm flipH="1">
            <a:off x="0" y="0"/>
            <a:ext cx="12198350" cy="6858000"/>
          </a:xfrm>
          <a:prstGeom prst="rect">
            <a:avLst/>
          </a:prstGeom>
        </p:spPr>
      </p:pic>
      <p:sp>
        <p:nvSpPr>
          <p:cNvPr id="11" name="Title 1"/>
          <p:cNvSpPr>
            <a:spLocks noGrp="1"/>
          </p:cNvSpPr>
          <p:nvPr>
            <p:ph type="ctrTitle"/>
          </p:nvPr>
        </p:nvSpPr>
        <p:spPr>
          <a:xfrm>
            <a:off x="867939" y="2066609"/>
            <a:ext cx="4328932" cy="979702"/>
          </a:xfr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39" y="3158546"/>
            <a:ext cx="4328932" cy="1046323"/>
          </a:xfrm>
        </p:spPr>
        <p:txBody>
          <a:bodyPr/>
          <a:lstStyle>
            <a:lvl1pPr marL="0" indent="0" algn="l">
              <a:spcAft>
                <a:spcPts val="1200"/>
              </a:spcAft>
              <a:buNone/>
              <a:defRPr sz="1600">
                <a:solidFill>
                  <a:schemeClr val="bg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9" name="Group 4">
            <a:extLst>
              <a:ext uri="{FF2B5EF4-FFF2-40B4-BE49-F238E27FC236}">
                <a16:creationId xmlns:a16="http://schemas.microsoft.com/office/drawing/2014/main" id="{6488CE4F-3634-4EF8-96EA-B60448D7A6B0}"/>
              </a:ext>
            </a:extLst>
          </p:cNvPr>
          <p:cNvGrpSpPr>
            <a:grpSpLocks noChangeAspect="1"/>
          </p:cNvGrpSpPr>
          <p:nvPr userDrawn="1"/>
        </p:nvGrpSpPr>
        <p:grpSpPr bwMode="auto">
          <a:xfrm>
            <a:off x="10382249" y="4712738"/>
            <a:ext cx="1225550" cy="1435100"/>
            <a:chOff x="6529" y="3125"/>
            <a:chExt cx="772" cy="904"/>
          </a:xfrm>
        </p:grpSpPr>
        <p:sp>
          <p:nvSpPr>
            <p:cNvPr id="20" name="Freeform 5">
              <a:extLst>
                <a:ext uri="{FF2B5EF4-FFF2-40B4-BE49-F238E27FC236}">
                  <a16:creationId xmlns:a16="http://schemas.microsoft.com/office/drawing/2014/main" id="{4C93758F-5AA1-48B2-A450-38BB7BA7171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21" name="Freeform 6">
              <a:extLst>
                <a:ext uri="{FF2B5EF4-FFF2-40B4-BE49-F238E27FC236}">
                  <a16:creationId xmlns:a16="http://schemas.microsoft.com/office/drawing/2014/main" id="{A9F68325-3C35-43DB-A572-DB52033348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grpSp>
      <p:sp>
        <p:nvSpPr>
          <p:cNvPr id="22" name="Freeform 56">
            <a:extLst>
              <a:ext uri="{FF2B5EF4-FFF2-40B4-BE49-F238E27FC236}">
                <a16:creationId xmlns:a16="http://schemas.microsoft.com/office/drawing/2014/main" id="{8858C5B3-7275-4EE7-B029-F2A7B35E4D16}"/>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31895777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slide with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BDCEF-C73D-4F3B-A34C-8A33448993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25" r="12880" b="19705"/>
          <a:stretch/>
        </p:blipFill>
        <p:spPr>
          <a:xfrm>
            <a:off x="0"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0" y="668641"/>
            <a:ext cx="4199969" cy="3050885"/>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Title 1"/>
          <p:cNvSpPr>
            <a:spLocks noGrp="1"/>
          </p:cNvSpPr>
          <p:nvPr>
            <p:ph type="ctrTitle"/>
          </p:nvPr>
        </p:nvSpPr>
        <p:spPr>
          <a:xfrm>
            <a:off x="783076" y="1644812"/>
            <a:ext cx="3837718" cy="868533"/>
          </a:xfr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83077" y="2884537"/>
            <a:ext cx="3837717" cy="463797"/>
          </a:xfrm>
        </p:spPr>
        <p:txBody>
          <a:bodyPr/>
          <a:lstStyle>
            <a:lvl1pPr marL="0" indent="0" algn="l">
              <a:spcAft>
                <a:spcPts val="1200"/>
              </a:spcAft>
              <a:buNone/>
              <a:defRPr sz="1600">
                <a:solidFill>
                  <a:schemeClr val="bg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00778A91-BC42-49E4-8BA6-E9799F7BC95B}"/>
              </a:ext>
            </a:extLst>
          </p:cNvPr>
          <p:cNvGrpSpPr>
            <a:grpSpLocks noChangeAspect="1"/>
          </p:cNvGrpSpPr>
          <p:nvPr userDrawn="1"/>
        </p:nvGrpSpPr>
        <p:grpSpPr bwMode="auto">
          <a:xfrm>
            <a:off x="10364788" y="5237163"/>
            <a:ext cx="1225550" cy="1435100"/>
            <a:chOff x="6529" y="3125"/>
            <a:chExt cx="772" cy="904"/>
          </a:xfrm>
        </p:grpSpPr>
        <p:sp>
          <p:nvSpPr>
            <p:cNvPr id="15" name="Freeform 5">
              <a:extLst>
                <a:ext uri="{FF2B5EF4-FFF2-40B4-BE49-F238E27FC236}">
                  <a16:creationId xmlns:a16="http://schemas.microsoft.com/office/drawing/2014/main" id="{90D69D42-6A3C-48F8-93E6-C7DC9797FEB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17" name="Freeform 6">
              <a:extLst>
                <a:ext uri="{FF2B5EF4-FFF2-40B4-BE49-F238E27FC236}">
                  <a16:creationId xmlns:a16="http://schemas.microsoft.com/office/drawing/2014/main" id="{2362EE14-F06B-4A19-A628-F9F7FA97A84D}"/>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grpSp>
    </p:spTree>
    <p:extLst>
      <p:ext uri="{BB962C8B-B14F-4D97-AF65-F5344CB8AC3E}">
        <p14:creationId xmlns:p14="http://schemas.microsoft.com/office/powerpoint/2010/main" val="9641785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etter question">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599127" y="6056782"/>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grpSp>
      <p:sp>
        <p:nvSpPr>
          <p:cNvPr id="18" name="Title 1"/>
          <p:cNvSpPr>
            <a:spLocks noGrp="1"/>
          </p:cNvSpPr>
          <p:nvPr userDrawn="1">
            <p:ph type="ctrTitle"/>
          </p:nvPr>
        </p:nvSpPr>
        <p:spPr>
          <a:xfrm>
            <a:off x="1033027" y="2326062"/>
            <a:ext cx="4783882" cy="860400"/>
          </a:xfrm>
          <a:prstGeom prst="rect">
            <a:avLst/>
          </a:prstGeo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1033219" y="3368062"/>
            <a:ext cx="4808028" cy="645742"/>
          </a:xfrm>
          <a:prstGeom prst="rect">
            <a:avLst/>
          </a:prstGeom>
        </p:spPr>
        <p:txBody>
          <a:bodyPr/>
          <a:lstStyle>
            <a:lvl1pPr marL="0" indent="0" algn="l">
              <a:buNone/>
              <a:defRPr sz="1600">
                <a:solidFill>
                  <a:schemeClr val="bg1"/>
                </a:solidFill>
                <a:latin typeface="Arial" panose="020B0604020202020204" pitchFamily="34"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577513" y="891391"/>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latin typeface="Arial" panose="020B0604020202020204" pitchFamily="34" charset="0"/>
            </a:endParaRPr>
          </a:p>
        </p:txBody>
      </p:sp>
      <p:sp>
        <p:nvSpPr>
          <p:cNvPr id="4" name="Freeform: Shape 3">
            <a:extLst>
              <a:ext uri="{FF2B5EF4-FFF2-40B4-BE49-F238E27FC236}">
                <a16:creationId xmlns:a16="http://schemas.microsoft.com/office/drawing/2014/main" id="{15324C54-B75E-4AC0-90C2-FA558C7716F7}"/>
              </a:ext>
            </a:extLst>
          </p:cNvPr>
          <p:cNvSpPr/>
          <p:nvPr/>
        </p:nvSpPr>
        <p:spPr>
          <a:xfrm>
            <a:off x="577513" y="4189488"/>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latin typeface="Arial" panose="020B0604020202020204" pitchFamily="34" charset="0"/>
            </a:endParaRPr>
          </a:p>
        </p:txBody>
      </p:sp>
      <p:sp>
        <p:nvSpPr>
          <p:cNvPr id="5" name="Freeform: Shape 4">
            <a:extLst>
              <a:ext uri="{FF2B5EF4-FFF2-40B4-BE49-F238E27FC236}">
                <a16:creationId xmlns:a16="http://schemas.microsoft.com/office/drawing/2014/main" id="{CAA95478-C099-485F-AD95-A617656C6C7C}"/>
              </a:ext>
            </a:extLst>
          </p:cNvPr>
          <p:cNvSpPr/>
          <p:nvPr/>
        </p:nvSpPr>
        <p:spPr>
          <a:xfrm>
            <a:off x="862844" y="4189488"/>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latin typeface="Arial" panose="020B0604020202020204" pitchFamily="34" charset="0"/>
            </a:endParaRPr>
          </a:p>
        </p:txBody>
      </p:sp>
      <p:sp>
        <p:nvSpPr>
          <p:cNvPr id="6" name="Freeform: Shape 5">
            <a:extLst>
              <a:ext uri="{FF2B5EF4-FFF2-40B4-BE49-F238E27FC236}">
                <a16:creationId xmlns:a16="http://schemas.microsoft.com/office/drawing/2014/main" id="{D65680A1-86D1-44C2-AA38-0DF5735F1F26}"/>
              </a:ext>
            </a:extLst>
          </p:cNvPr>
          <p:cNvSpPr/>
          <p:nvPr/>
        </p:nvSpPr>
        <p:spPr>
          <a:xfrm>
            <a:off x="1148057" y="4189488"/>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latin typeface="Arial" panose="020B0604020202020204" pitchFamily="34" charset="0"/>
            </a:endParaRPr>
          </a:p>
        </p:txBody>
      </p:sp>
      <p:grpSp>
        <p:nvGrpSpPr>
          <p:cNvPr id="78" name="Group 4">
            <a:extLst>
              <a:ext uri="{FF2B5EF4-FFF2-40B4-BE49-F238E27FC236}">
                <a16:creationId xmlns:a16="http://schemas.microsoft.com/office/drawing/2014/main" id="{4D1D8EA3-1CBC-4724-85B3-0E9ED132704E}"/>
              </a:ext>
            </a:extLst>
          </p:cNvPr>
          <p:cNvGrpSpPr>
            <a:grpSpLocks noChangeAspect="1"/>
          </p:cNvGrpSpPr>
          <p:nvPr userDrawn="1"/>
        </p:nvGrpSpPr>
        <p:grpSpPr bwMode="auto">
          <a:xfrm>
            <a:off x="10364788" y="5233988"/>
            <a:ext cx="1225550" cy="1435100"/>
            <a:chOff x="6529" y="3125"/>
            <a:chExt cx="772" cy="904"/>
          </a:xfrm>
        </p:grpSpPr>
        <p:sp>
          <p:nvSpPr>
            <p:cNvPr id="82" name="Freeform 5">
              <a:extLst>
                <a:ext uri="{FF2B5EF4-FFF2-40B4-BE49-F238E27FC236}">
                  <a16:creationId xmlns:a16="http://schemas.microsoft.com/office/drawing/2014/main" id="{14BD8FB8-C5C8-4CF3-AEE1-2E30582D05D8}"/>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83" name="Freeform 6">
              <a:extLst>
                <a:ext uri="{FF2B5EF4-FFF2-40B4-BE49-F238E27FC236}">
                  <a16:creationId xmlns:a16="http://schemas.microsoft.com/office/drawing/2014/main" id="{EB1B096C-77A9-4533-B25F-4ED3E90158C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grpSp>
    </p:spTree>
    <p:extLst>
      <p:ext uri="{BB962C8B-B14F-4D97-AF65-F5344CB8AC3E}">
        <p14:creationId xmlns:p14="http://schemas.microsoft.com/office/powerpoint/2010/main" val="176128593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etter question_2">
    <p:spTree>
      <p:nvGrpSpPr>
        <p:cNvPr id="1" name=""/>
        <p:cNvGrpSpPr/>
        <p:nvPr/>
      </p:nvGrpSpPr>
      <p:grpSpPr>
        <a:xfrm>
          <a:off x="0" y="0"/>
          <a:ext cx="0" cy="0"/>
          <a:chOff x="0" y="0"/>
          <a:chExt cx="0" cy="0"/>
        </a:xfrm>
      </p:grpSpPr>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46064" y="2208100"/>
            <a:ext cx="4000436" cy="860400"/>
          </a:xfrm>
          <a:prstGeom prst="rect">
            <a:avLst/>
          </a:prstGeom>
        </p:spPr>
        <p:txBody>
          <a:bodyPr/>
          <a:lstStyle>
            <a:lvl1pPr>
              <a:defRPr sz="3000"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46256" y="3250100"/>
            <a:ext cx="4020628" cy="645742"/>
          </a:xfrm>
          <a:prstGeom prst="rect">
            <a:avLst/>
          </a:prstGeom>
        </p:spPr>
        <p:txBody>
          <a:bodyPr/>
          <a:lstStyle>
            <a:lvl1pPr marL="0" indent="0" algn="l">
              <a:buNone/>
              <a:defRPr sz="1600">
                <a:solidFill>
                  <a:schemeClr val="bg1"/>
                </a:solidFill>
                <a:latin typeface="Arial" panose="020B0604020202020204" pitchFamily="34"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590550" y="925829"/>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a:latin typeface="Arial" panose="020B0604020202020204" pitchFamily="34" charset="0"/>
              </a:endParaRPr>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latin typeface="Arial" panose="020B0604020202020204" pitchFamily="34" charset="0"/>
              </a:endParaRPr>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latin typeface="Arial" panose="020B0604020202020204" pitchFamily="34" charset="0"/>
              </a:endParaRPr>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latin typeface="Arial" panose="020B0604020202020204" pitchFamily="34" charset="0"/>
              </a:endParaRPr>
            </a:p>
          </p:txBody>
        </p:sp>
      </p:grpSp>
      <p:grpSp>
        <p:nvGrpSpPr>
          <p:cNvPr id="88" name="Group 87">
            <a:extLst>
              <a:ext uri="{FF2B5EF4-FFF2-40B4-BE49-F238E27FC236}">
                <a16:creationId xmlns:a16="http://schemas.microsoft.com/office/drawing/2014/main" id="{5342E118-6F1D-4C46-956E-4CCCBCAA7952}"/>
              </a:ext>
            </a:extLst>
          </p:cNvPr>
          <p:cNvGrpSpPr/>
          <p:nvPr userDrawn="1"/>
        </p:nvGrpSpPr>
        <p:grpSpPr>
          <a:xfrm>
            <a:off x="599127" y="6056782"/>
            <a:ext cx="3878023" cy="570195"/>
            <a:chOff x="498115" y="5951018"/>
            <a:chExt cx="3878023" cy="570195"/>
          </a:xfrm>
        </p:grpSpPr>
        <p:sp>
          <p:nvSpPr>
            <p:cNvPr id="89" name="Rectangle 88">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90"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91"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92"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93"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94"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95"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96"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97"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98"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99"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0"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1"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2"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3"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4"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5"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6"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7"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8"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09"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0"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1"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2"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3"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4"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5"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6"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7"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8"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19"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0"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1"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2"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3"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4"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5"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6"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7"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8"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29"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0"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1"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2"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3"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4"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5"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6"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7"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8"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39"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0"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1"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2"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3"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4"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5"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6"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7"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8"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49"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50"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51"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52"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53"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sp>
          <p:nvSpPr>
            <p:cNvPr id="154"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latin typeface="Arial" panose="020B0604020202020204" pitchFamily="34" charset="0"/>
              </a:endParaRPr>
            </a:p>
          </p:txBody>
        </p:sp>
      </p:grpSp>
      <p:grpSp>
        <p:nvGrpSpPr>
          <p:cNvPr id="82" name="Group 4">
            <a:extLst>
              <a:ext uri="{FF2B5EF4-FFF2-40B4-BE49-F238E27FC236}">
                <a16:creationId xmlns:a16="http://schemas.microsoft.com/office/drawing/2014/main" id="{ADBBAFAC-EFC8-406D-9239-E6171045AE02}"/>
              </a:ext>
            </a:extLst>
          </p:cNvPr>
          <p:cNvGrpSpPr>
            <a:grpSpLocks noChangeAspect="1"/>
          </p:cNvGrpSpPr>
          <p:nvPr userDrawn="1"/>
        </p:nvGrpSpPr>
        <p:grpSpPr bwMode="auto">
          <a:xfrm>
            <a:off x="10364788" y="5237163"/>
            <a:ext cx="1225550" cy="1435100"/>
            <a:chOff x="6529" y="3125"/>
            <a:chExt cx="772" cy="904"/>
          </a:xfrm>
        </p:grpSpPr>
        <p:sp>
          <p:nvSpPr>
            <p:cNvPr id="83" name="Freeform 5">
              <a:extLst>
                <a:ext uri="{FF2B5EF4-FFF2-40B4-BE49-F238E27FC236}">
                  <a16:creationId xmlns:a16="http://schemas.microsoft.com/office/drawing/2014/main" id="{F0428361-A7ED-49BF-907E-0F69467BD73E}"/>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sp>
          <p:nvSpPr>
            <p:cNvPr id="84" name="Freeform 6">
              <a:extLst>
                <a:ext uri="{FF2B5EF4-FFF2-40B4-BE49-F238E27FC236}">
                  <a16:creationId xmlns:a16="http://schemas.microsoft.com/office/drawing/2014/main" id="{66E882DC-4558-48FA-8930-355A79C326C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endParaRPr>
            </a:p>
          </p:txBody>
        </p:sp>
      </p:grpSp>
    </p:spTree>
    <p:extLst>
      <p:ext uri="{BB962C8B-B14F-4D97-AF65-F5344CB8AC3E}">
        <p14:creationId xmlns:p14="http://schemas.microsoft.com/office/powerpoint/2010/main" val="11157452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etter question with picture">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835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713" y="946151"/>
            <a:ext cx="4848024" cy="3933825"/>
          </a:xfrm>
          <a:prstGeom prst="rect">
            <a:avLst/>
          </a:prstGeom>
        </p:spPr>
      </p:pic>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65227" y="2234904"/>
            <a:ext cx="4000436" cy="860400"/>
          </a:xfrm>
          <a:prstGeom prst="rect">
            <a:avLst/>
          </a:prstGeom>
        </p:spPr>
        <p:txBody>
          <a:bodyPr/>
          <a:lstStyle>
            <a:lvl1pPr>
              <a:defRPr sz="3000" b="0">
                <a:solidFill>
                  <a:schemeClr val="tx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65419" y="3276904"/>
            <a:ext cx="4020628" cy="645742"/>
          </a:xfrm>
          <a:prstGeom prst="rect">
            <a:avLst/>
          </a:prstGeom>
        </p:spPr>
        <p:txBody>
          <a:bodyPr/>
          <a:lstStyle>
            <a:lvl1pPr marL="0" indent="0" algn="l">
              <a:buNone/>
              <a:defRPr sz="1600">
                <a:solidFill>
                  <a:schemeClr val="tx1"/>
                </a:solidFill>
                <a:latin typeface="Arial" panose="020B0604020202020204" pitchFamily="34"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214" name="Group 213">
            <a:extLst>
              <a:ext uri="{FF2B5EF4-FFF2-40B4-BE49-F238E27FC236}">
                <a16:creationId xmlns:a16="http://schemas.microsoft.com/office/drawing/2014/main" id="{5342E118-6F1D-4C46-956E-4CCCBCAA7952}"/>
              </a:ext>
            </a:extLst>
          </p:cNvPr>
          <p:cNvGrpSpPr/>
          <p:nvPr userDrawn="1"/>
        </p:nvGrpSpPr>
        <p:grpSpPr>
          <a:xfrm>
            <a:off x="609713" y="6044643"/>
            <a:ext cx="3878023" cy="570195"/>
            <a:chOff x="498115" y="5951018"/>
            <a:chExt cx="3878023" cy="570195"/>
          </a:xfrm>
        </p:grpSpPr>
        <p:sp>
          <p:nvSpPr>
            <p:cNvPr id="215" name="Rectangle 214">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6"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7"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8"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19"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0"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1"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2"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3"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4"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5"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6"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7"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8"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9"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0"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1"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2"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3"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4"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5"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6"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7"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8"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9"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0"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1"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2"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3"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4"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5"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6"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7"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8"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9"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0"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1"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2"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3"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4"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5"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6"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7"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8"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9"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0"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1"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2"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5"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6"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7"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8"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9"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0"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1"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2"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3"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4"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5"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6"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7"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8"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9"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0"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1"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2"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grpSp>
      <p:grpSp>
        <p:nvGrpSpPr>
          <p:cNvPr id="79" name="Group 4">
            <a:extLst>
              <a:ext uri="{FF2B5EF4-FFF2-40B4-BE49-F238E27FC236}">
                <a16:creationId xmlns:a16="http://schemas.microsoft.com/office/drawing/2014/main" id="{306D2B51-C994-490B-B122-E8E4D67B09C7}"/>
              </a:ext>
            </a:extLst>
          </p:cNvPr>
          <p:cNvGrpSpPr>
            <a:grpSpLocks noChangeAspect="1"/>
          </p:cNvGrpSpPr>
          <p:nvPr userDrawn="1"/>
        </p:nvGrpSpPr>
        <p:grpSpPr bwMode="auto">
          <a:xfrm>
            <a:off x="10364788" y="5233988"/>
            <a:ext cx="1225550" cy="1435100"/>
            <a:chOff x="6529" y="3125"/>
            <a:chExt cx="772" cy="904"/>
          </a:xfrm>
        </p:grpSpPr>
        <p:sp>
          <p:nvSpPr>
            <p:cNvPr id="80" name="Freeform 5">
              <a:extLst>
                <a:ext uri="{FF2B5EF4-FFF2-40B4-BE49-F238E27FC236}">
                  <a16:creationId xmlns:a16="http://schemas.microsoft.com/office/drawing/2014/main" id="{0FA63D7A-C2BE-4AC6-B729-0C5A51D7AFC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81" name="Freeform 6">
              <a:extLst>
                <a:ext uri="{FF2B5EF4-FFF2-40B4-BE49-F238E27FC236}">
                  <a16:creationId xmlns:a16="http://schemas.microsoft.com/office/drawing/2014/main" id="{EF8CE585-0EDE-4681-94B4-2EF7794F98A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Arial" panose="020B0604020202020204" pitchFamily="34" charset="0"/>
              </a:endParaRPr>
            </a:p>
          </p:txBody>
        </p:sp>
      </p:grpSp>
    </p:spTree>
    <p:extLst>
      <p:ext uri="{BB962C8B-B14F-4D97-AF65-F5344CB8AC3E}">
        <p14:creationId xmlns:p14="http://schemas.microsoft.com/office/powerpoint/2010/main" val="358066668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tandard slide -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9" y="1128396"/>
            <a:ext cx="10980896" cy="5027930"/>
          </a:xfrm>
          <a:prstGeom prst="rect">
            <a:avLst/>
          </a:prstGeom>
        </p:spPr>
        <p:txBody>
          <a:bodyPr vert="horz" lIns="0" tIns="0" rIns="0" bIns="0" rtlCol="0" anchor="t" anchorCtr="0">
            <a:noAutofit/>
          </a:bodyPr>
          <a:lstStyle>
            <a:lvl1pPr marL="356616" indent="-356616">
              <a:buClr>
                <a:schemeClr val="tx2"/>
              </a:buClr>
              <a:buSzPct val="80000"/>
              <a:buFont typeface="Arial" panose="020B0604020202020204" pitchFamily="34" charset="0"/>
              <a:buChar char="►"/>
              <a:defRPr/>
            </a:lvl1pPr>
            <a:lvl2pPr marL="713232" indent="-356616">
              <a:buClr>
                <a:schemeClr val="tx2"/>
              </a:buClr>
              <a:buSzPct val="80000"/>
              <a:buFont typeface="Arial" panose="020B0604020202020204" pitchFamily="34" charset="0"/>
              <a:buChar char="►"/>
              <a:defRPr/>
            </a:lvl2pPr>
            <a:lvl3pPr marL="1069848" indent="-356616">
              <a:buClr>
                <a:schemeClr val="tx2"/>
              </a:buClr>
              <a:buSzPct val="80000"/>
              <a:buFont typeface="Arial" panose="020B0604020202020204" pitchFamily="34" charset="0"/>
              <a:buChar char="►"/>
              <a:defRPr/>
            </a:lvl3pPr>
            <a:lvl4pPr marL="1426464" indent="-356616">
              <a:buClr>
                <a:schemeClr val="tx2"/>
              </a:buClr>
              <a:buSzPct val="80000"/>
              <a:buFont typeface="Arial" panose="020B0604020202020204" pitchFamily="34" charset="0"/>
              <a:buChar char="►"/>
              <a:defRPr/>
            </a:lvl4pPr>
            <a:lvl5pPr marL="1783080" indent="-356616">
              <a:buClr>
                <a:schemeClr val="tx2"/>
              </a:buClr>
              <a:buSzPct val="8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031011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9" y="1125538"/>
            <a:ext cx="10960606" cy="502793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7" name="Footer Placeholder 6"/>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77252225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ard slide -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8" y="1137920"/>
            <a:ext cx="10978515" cy="5027930"/>
          </a:xfrm>
          <a:prstGeom prst="rect">
            <a:avLst/>
          </a:prstGeom>
        </p:spPr>
        <p:txBody>
          <a:bodyPr vert="horz" lIns="0" tIns="0" rIns="0" bIns="0" rtlCol="0" anchor="t" anchorCtr="0">
            <a:noAutofit/>
          </a:bodyPr>
          <a:lstStyle>
            <a:lvl1pPr marL="356616" indent="-356616">
              <a:buClr>
                <a:schemeClr val="tx2"/>
              </a:buClr>
              <a:buSzPct val="80000"/>
              <a:buFont typeface="Arial" panose="020B0604020202020204" pitchFamily="34" charset="0"/>
              <a:buChar char="►"/>
              <a:defRPr/>
            </a:lvl1pPr>
            <a:lvl2pPr marL="713232" indent="-356616">
              <a:buClr>
                <a:schemeClr val="tx2"/>
              </a:buClr>
              <a:buSzPct val="80000"/>
              <a:buFont typeface="Arial" panose="020B0604020202020204" pitchFamily="34" charset="0"/>
              <a:buChar char="►"/>
              <a:defRPr/>
            </a:lvl2pPr>
            <a:lvl3pPr marL="1069848" indent="-356616">
              <a:buClr>
                <a:schemeClr val="tx2"/>
              </a:buClr>
              <a:buSzPct val="80000"/>
              <a:buFont typeface="Arial" panose="020B0604020202020204" pitchFamily="34" charset="0"/>
              <a:buChar char="►"/>
              <a:defRPr/>
            </a:lvl3pPr>
            <a:lvl4pPr marL="1426464" indent="-356616">
              <a:buClr>
                <a:schemeClr val="tx2"/>
              </a:buClr>
              <a:buSzPct val="80000"/>
              <a:buFont typeface="Arial" panose="020B0604020202020204" pitchFamily="34" charset="0"/>
              <a:buChar char="►"/>
              <a:defRPr/>
            </a:lvl4pPr>
            <a:lvl5pPr marL="1783080" indent="-356616">
              <a:buClr>
                <a:schemeClr val="tx2"/>
              </a:buClr>
              <a:buSzPct val="8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27832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10980000" cy="502793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7" name="Footer Placeholder 6"/>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646078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6" name="Footer Placeholder 5"/>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54570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with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BDCEF-C73D-4F3B-A34C-8A33448993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25" r="12880" b="19705"/>
          <a:stretch/>
        </p:blipFill>
        <p:spPr>
          <a:xfrm>
            <a:off x="0"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0" y="668641"/>
            <a:ext cx="4199969" cy="3050885"/>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783076" y="1644812"/>
            <a:ext cx="3837718" cy="868533"/>
          </a:xfrm>
        </p:spPr>
        <p:txBody>
          <a:bodyPr/>
          <a:lstStyle>
            <a:lvl1pPr>
              <a:defRPr sz="3000" b="0">
                <a:solidFill>
                  <a:schemeClr val="tx1"/>
                </a:solidFill>
                <a:latin typeface="Arial" panose="020B0604020202020204" pitchFamily="34"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783077" y="2884537"/>
            <a:ext cx="3837717" cy="463797"/>
          </a:xfrm>
        </p:spPr>
        <p:txBody>
          <a:bodyPr/>
          <a:lstStyle>
            <a:lvl1pPr marL="0" indent="0" algn="l">
              <a:spcAft>
                <a:spcPts val="1200"/>
              </a:spcAft>
              <a:buNone/>
              <a:defRPr sz="1600">
                <a:solidFill>
                  <a:schemeClr val="tx1"/>
                </a:solidFill>
                <a:latin typeface="Arial" panose="020B0604020202020204" pitchFamily="34"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sp>
        <p:nvSpPr>
          <p:cNvPr id="9" name="TextBox 8"/>
          <p:cNvSpPr txBox="1"/>
          <p:nvPr userDrawn="1"/>
        </p:nvSpPr>
        <p:spPr>
          <a:xfrm>
            <a:off x="-2793856" y="0"/>
            <a:ext cx="2603356" cy="1438649"/>
          </a:xfrm>
          <a:prstGeom prst="rect">
            <a:avLst/>
          </a:prstGeom>
          <a:solidFill>
            <a:schemeClr val="tx2"/>
          </a:solidFill>
        </p:spPr>
        <p:txBody>
          <a:bodyPr wrap="square" lIns="72000" tIns="72000" rIns="72000" bIns="36000" rtlCol="0">
            <a:spAutoFit/>
          </a:bodyPr>
          <a:lstStyle/>
          <a:p>
            <a:pPr>
              <a:lnSpc>
                <a:spcPct val="85000"/>
              </a:lnSpc>
              <a:spcAft>
                <a:spcPts val="600"/>
              </a:spcAft>
              <a:buClr>
                <a:schemeClr val="accent2"/>
              </a:buClr>
              <a:buSzPct val="70000"/>
            </a:pPr>
            <a:r>
              <a:rPr lang="en-US" sz="1200" b="1" noProof="0" dirty="0">
                <a:latin typeface="Arial" panose="020B0604020202020204" pitchFamily="34" charset="0"/>
              </a:rPr>
              <a:t>DARK THEME X LIGHT THEME</a:t>
            </a:r>
          </a:p>
          <a:p>
            <a:pPr>
              <a:lnSpc>
                <a:spcPct val="85000"/>
              </a:lnSpc>
              <a:spcAft>
                <a:spcPts val="600"/>
              </a:spcAft>
              <a:buClr>
                <a:schemeClr val="accent2"/>
              </a:buClr>
              <a:buSzPct val="70000"/>
            </a:pPr>
            <a:r>
              <a:rPr lang="en-US" sz="1200" noProof="0" dirty="0">
                <a:latin typeface="Arial" panose="020B0604020202020204" pitchFamily="34" charset="0"/>
              </a:rPr>
              <a:t>With one click you can change color theme of the presentation (colors for the background, graphics, text, highlights and other elements).</a:t>
            </a:r>
          </a:p>
          <a:p>
            <a:pPr>
              <a:lnSpc>
                <a:spcPct val="85000"/>
              </a:lnSpc>
              <a:spcAft>
                <a:spcPts val="600"/>
              </a:spcAft>
              <a:buClr>
                <a:schemeClr val="accent2"/>
              </a:buClr>
              <a:buSzPct val="70000"/>
            </a:pPr>
            <a:r>
              <a:rPr lang="en-US" sz="1200" noProof="0" dirty="0">
                <a:latin typeface="Arial" panose="020B0604020202020204" pitchFamily="34" charset="0"/>
              </a:rPr>
              <a:t>Ribbon „EY Templates“ </a:t>
            </a:r>
            <a:r>
              <a:rPr lang="en-US" sz="1200" noProof="0" dirty="0">
                <a:latin typeface="Arial" panose="020B0604020202020204" pitchFamily="34" charset="0"/>
                <a:sym typeface="Wingdings" panose="05000000000000000000" pitchFamily="2" charset="2"/>
              </a:rPr>
              <a:t> Themes</a:t>
            </a:r>
            <a:endParaRPr lang="en-US" sz="1200" noProof="0" dirty="0">
              <a:latin typeface="Arial" panose="020B0604020202020204" pitchFamily="34" charset="0"/>
            </a:endParaRPr>
          </a:p>
          <a:p>
            <a:pPr>
              <a:lnSpc>
                <a:spcPct val="85000"/>
              </a:lnSpc>
              <a:spcAft>
                <a:spcPts val="600"/>
              </a:spcAft>
              <a:buClr>
                <a:schemeClr val="accent2"/>
              </a:buClr>
              <a:buSzPct val="70000"/>
            </a:pPr>
            <a:endParaRPr lang="en-US" sz="1200" noProof="0" dirty="0">
              <a:solidFill>
                <a:schemeClr val="bg1"/>
              </a:solidFill>
              <a:latin typeface="Arial" panose="020B0604020202020204" pitchFamily="34" charset="0"/>
            </a:endParaRPr>
          </a:p>
        </p:txBody>
      </p:sp>
      <p:pic>
        <p:nvPicPr>
          <p:cNvPr id="10" name="Picture 9"/>
          <p:cNvPicPr>
            <a:picLocks noChangeAspect="1"/>
          </p:cNvPicPr>
          <p:nvPr userDrawn="1"/>
        </p:nvPicPr>
        <p:blipFill rotWithShape="1">
          <a:blip r:embed="rId3"/>
          <a:srcRect r="77955" b="75999"/>
          <a:stretch/>
        </p:blipFill>
        <p:spPr>
          <a:xfrm>
            <a:off x="-2725666" y="1314450"/>
            <a:ext cx="2350053" cy="1439154"/>
          </a:xfrm>
          <a:prstGeom prst="rect">
            <a:avLst/>
          </a:prstGeom>
        </p:spPr>
      </p:pic>
      <p:grpSp>
        <p:nvGrpSpPr>
          <p:cNvPr id="14" name="Group 4">
            <a:extLst>
              <a:ext uri="{FF2B5EF4-FFF2-40B4-BE49-F238E27FC236}">
                <a16:creationId xmlns:a16="http://schemas.microsoft.com/office/drawing/2014/main" id="{00778A91-BC42-49E4-8BA6-E9799F7BC95B}"/>
              </a:ext>
            </a:extLst>
          </p:cNvPr>
          <p:cNvGrpSpPr>
            <a:grpSpLocks noChangeAspect="1"/>
          </p:cNvGrpSpPr>
          <p:nvPr userDrawn="1"/>
        </p:nvGrpSpPr>
        <p:grpSpPr bwMode="auto">
          <a:xfrm>
            <a:off x="10364788" y="5233988"/>
            <a:ext cx="1225550" cy="1435100"/>
            <a:chOff x="6529" y="3125"/>
            <a:chExt cx="772" cy="904"/>
          </a:xfrm>
        </p:grpSpPr>
        <p:sp>
          <p:nvSpPr>
            <p:cNvPr id="15" name="Freeform 5">
              <a:extLst>
                <a:ext uri="{FF2B5EF4-FFF2-40B4-BE49-F238E27FC236}">
                  <a16:creationId xmlns:a16="http://schemas.microsoft.com/office/drawing/2014/main" id="{90D69D42-6A3C-48F8-93E6-C7DC9797FEB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 name="Freeform 6">
              <a:extLst>
                <a:ext uri="{FF2B5EF4-FFF2-40B4-BE49-F238E27FC236}">
                  <a16:creationId xmlns:a16="http://schemas.microsoft.com/office/drawing/2014/main" id="{2362EE14-F06B-4A19-A628-F9F7FA97A84D}"/>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18150370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 pictur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21690"/>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8" name="Footer Placeholder 7"/>
          <p:cNvSpPr>
            <a:spLocks noGrp="1"/>
          </p:cNvSpPr>
          <p:nvPr>
            <p:ph type="ftr" sz="quarter" idx="14"/>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450013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 picture on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8" name="Footer Placeholder 7"/>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271089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8" name="Footer Placeholder 7"/>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954644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9641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9641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8" name="Footer Placeholder 7"/>
          <p:cNvSpPr>
            <a:spLocks noGrp="1"/>
          </p:cNvSpPr>
          <p:nvPr>
            <p:ph type="ftr" sz="quarter" idx="14"/>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596641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latin typeface="Arial" panose="020B0604020202020204" pitchFamily="34" charset="0"/>
            </a:endParaRPr>
          </a:p>
        </p:txBody>
      </p:sp>
      <p:sp>
        <p:nvSpPr>
          <p:cNvPr id="7" name="Footer Placeholder 6"/>
          <p:cNvSpPr>
            <a:spLocks noGrp="1"/>
          </p:cNvSpPr>
          <p:nvPr>
            <p:ph type="ftr" sz="quarter" idx="19"/>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2525441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s slide - centre">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2E2E38"/>
                </a:solidFill>
                <a:latin typeface="Arial" panose="020B0604020202020204" pitchFamily="34" charset="0"/>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solidFill>
                  <a:srgbClr val="2E2E38"/>
                </a:solidFill>
                <a:latin typeface="Arial" panose="020B0604020202020204" pitchFamily="34" charset="0"/>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a:solidFill>
                  <a:schemeClr val="tx2"/>
                </a:solidFill>
                <a:latin typeface="Georgia" panose="02040502050405020303" pitchFamily="18" charset="0"/>
              </a:rPr>
              <a:t>“ </a:t>
            </a:r>
          </a:p>
        </p:txBody>
      </p:sp>
      <p:sp>
        <p:nvSpPr>
          <p:cNvPr id="2" name="Footer Placeholder 1"/>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048991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s slide - left sid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607702" y="2517622"/>
            <a:ext cx="5292000" cy="1800000"/>
          </a:xfrm>
        </p:spPr>
        <p:txBody>
          <a:bodyPr lIns="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607702" y="4642068"/>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Arial" panose="020B0604020202020204" pitchFamily="34" charset="0"/>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607702" y="4980745"/>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Arial" panose="020B0604020202020204" pitchFamily="34" charset="0"/>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
        <p:nvSpPr>
          <p:cNvPr id="2" name="Footer Placeholder 1"/>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4221737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a:t>Video</a:t>
            </a:r>
          </a:p>
        </p:txBody>
      </p:sp>
      <p:sp>
        <p:nvSpPr>
          <p:cNvPr id="6" name="Footer Placeholder 5"/>
          <p:cNvSpPr>
            <a:spLocks noGrp="1"/>
          </p:cNvSpPr>
          <p:nvPr>
            <p:ph type="ftr" sz="quarter" idx="11"/>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192157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hapter Slide with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4826525" y="0"/>
            <a:ext cx="7371826"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1475715" y="2918173"/>
            <a:ext cx="3350809" cy="1055708"/>
          </a:xfrm>
        </p:spPr>
        <p:txBody>
          <a:bodyPr rIns="72000" anchor="ctr"/>
          <a:lstStyle>
            <a:lvl1pPr marL="0" indent="0" algn="r">
              <a:buNone/>
              <a:defRPr sz="3000"/>
            </a:lvl1pPr>
          </a:lstStyle>
          <a:p>
            <a:pPr lvl="0"/>
            <a:r>
              <a:rPr lang="en-IN" dirty="0"/>
              <a:t>Chapter Title</a:t>
            </a:r>
          </a:p>
          <a:p>
            <a:pPr lvl="0"/>
            <a:r>
              <a:rPr lang="en-IN" dirty="0"/>
              <a:t>EY Interstate Light</a:t>
            </a:r>
          </a:p>
        </p:txBody>
      </p:sp>
      <p:sp>
        <p:nvSpPr>
          <p:cNvPr id="6" name="Footer Placeholder 5"/>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980022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Slide with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90550"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90550" y="3840384"/>
            <a:ext cx="4537959" cy="1055708"/>
          </a:xfrm>
        </p:spPr>
        <p:txBody>
          <a:bodyPr/>
          <a:lstStyle>
            <a:lvl1pPr marL="0" indent="0">
              <a:buNone/>
              <a:defRPr sz="1600"/>
            </a:lvl1pPr>
          </a:lstStyle>
          <a:p>
            <a:pPr lvl="0"/>
            <a:r>
              <a:rPr lang="en-IN" dirty="0"/>
              <a:t>text</a:t>
            </a:r>
          </a:p>
        </p:txBody>
      </p:sp>
      <p:sp>
        <p:nvSpPr>
          <p:cNvPr id="6" name="Footer Placeholder 5"/>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67862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etter question">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609713" y="6044643"/>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grpSp>
      <p:sp>
        <p:nvSpPr>
          <p:cNvPr id="18" name="Title 1"/>
          <p:cNvSpPr>
            <a:spLocks noGrp="1"/>
          </p:cNvSpPr>
          <p:nvPr userDrawn="1">
            <p:ph type="ctrTitle"/>
          </p:nvPr>
        </p:nvSpPr>
        <p:spPr>
          <a:xfrm>
            <a:off x="1046064" y="2360065"/>
            <a:ext cx="4783882" cy="860400"/>
          </a:xfrm>
          <a:prstGeom prst="rect">
            <a:avLst/>
          </a:prstGeom>
        </p:spPr>
        <p:txBody>
          <a:bodyPr/>
          <a:lstStyle>
            <a:lvl1pPr>
              <a:defRPr sz="3000" b="0">
                <a:solidFill>
                  <a:schemeClr val="bg1"/>
                </a:solidFill>
                <a:latin typeface="Arial" panose="020B0604020202020204" pitchFamily="34" charset="0"/>
                <a:cs typeface="Arial" pitchFamily="34" charset="0"/>
              </a:defRPr>
            </a:lvl1pPr>
          </a:lstStyle>
          <a:p>
            <a:r>
              <a:rPr lang="en-US"/>
              <a:t>Click to edit Master title style</a:t>
            </a:r>
            <a:endParaRPr lang="en-GB" dirty="0"/>
          </a:p>
        </p:txBody>
      </p:sp>
      <p:sp>
        <p:nvSpPr>
          <p:cNvPr id="19" name="Subtitle 2"/>
          <p:cNvSpPr>
            <a:spLocks noGrp="1"/>
          </p:cNvSpPr>
          <p:nvPr userDrawn="1">
            <p:ph type="subTitle" idx="1"/>
          </p:nvPr>
        </p:nvSpPr>
        <p:spPr>
          <a:xfrm>
            <a:off x="1046256" y="3402065"/>
            <a:ext cx="4808028" cy="645742"/>
          </a:xfrm>
          <a:prstGeom prst="rect">
            <a:avLst/>
          </a:prstGeom>
        </p:spPr>
        <p:txBody>
          <a:bodyPr/>
          <a:lstStyle>
            <a:lvl1pPr marL="0" indent="0" algn="l">
              <a:buNone/>
              <a:defRPr sz="1600">
                <a:solidFill>
                  <a:schemeClr val="bg1"/>
                </a:solidFill>
                <a:latin typeface="Arial" panose="020B0604020202020204" pitchFamily="34"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590550" y="925394"/>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sp>
        <p:nvSpPr>
          <p:cNvPr id="4" name="Freeform: Shape 3">
            <a:extLst>
              <a:ext uri="{FF2B5EF4-FFF2-40B4-BE49-F238E27FC236}">
                <a16:creationId xmlns:a16="http://schemas.microsoft.com/office/drawing/2014/main" id="{15324C54-B75E-4AC0-90C2-FA558C7716F7}"/>
              </a:ext>
            </a:extLst>
          </p:cNvPr>
          <p:cNvSpPr/>
          <p:nvPr/>
        </p:nvSpPr>
        <p:spPr>
          <a:xfrm>
            <a:off x="590550" y="4223491"/>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sp>
        <p:nvSpPr>
          <p:cNvPr id="5" name="Freeform: Shape 4">
            <a:extLst>
              <a:ext uri="{FF2B5EF4-FFF2-40B4-BE49-F238E27FC236}">
                <a16:creationId xmlns:a16="http://schemas.microsoft.com/office/drawing/2014/main" id="{CAA95478-C099-485F-AD95-A617656C6C7C}"/>
              </a:ext>
            </a:extLst>
          </p:cNvPr>
          <p:cNvSpPr/>
          <p:nvPr/>
        </p:nvSpPr>
        <p:spPr>
          <a:xfrm>
            <a:off x="875881" y="4223491"/>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sp>
        <p:nvSpPr>
          <p:cNvPr id="6" name="Freeform: Shape 5">
            <a:extLst>
              <a:ext uri="{FF2B5EF4-FFF2-40B4-BE49-F238E27FC236}">
                <a16:creationId xmlns:a16="http://schemas.microsoft.com/office/drawing/2014/main" id="{D65680A1-86D1-44C2-AA38-0DF5735F1F26}"/>
              </a:ext>
            </a:extLst>
          </p:cNvPr>
          <p:cNvSpPr/>
          <p:nvPr/>
        </p:nvSpPr>
        <p:spPr>
          <a:xfrm>
            <a:off x="1161094" y="4223491"/>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latin typeface="Arial" panose="020B0604020202020204" pitchFamily="34" charset="0"/>
            </a:endParaRPr>
          </a:p>
        </p:txBody>
      </p:sp>
      <p:grpSp>
        <p:nvGrpSpPr>
          <p:cNvPr id="78" name="Group 4">
            <a:extLst>
              <a:ext uri="{FF2B5EF4-FFF2-40B4-BE49-F238E27FC236}">
                <a16:creationId xmlns:a16="http://schemas.microsoft.com/office/drawing/2014/main" id="{7026C100-C6C3-4BBC-8889-DF3C308D25E2}"/>
              </a:ext>
            </a:extLst>
          </p:cNvPr>
          <p:cNvGrpSpPr>
            <a:grpSpLocks noChangeAspect="1"/>
          </p:cNvGrpSpPr>
          <p:nvPr userDrawn="1"/>
        </p:nvGrpSpPr>
        <p:grpSpPr bwMode="auto">
          <a:xfrm>
            <a:off x="10364788" y="5237163"/>
            <a:ext cx="1225550" cy="1435100"/>
            <a:chOff x="6529" y="3125"/>
            <a:chExt cx="772" cy="904"/>
          </a:xfrm>
        </p:grpSpPr>
        <p:sp>
          <p:nvSpPr>
            <p:cNvPr id="79" name="Freeform 5">
              <a:extLst>
                <a:ext uri="{FF2B5EF4-FFF2-40B4-BE49-F238E27FC236}">
                  <a16:creationId xmlns:a16="http://schemas.microsoft.com/office/drawing/2014/main" id="{5DAB704E-A744-4FFB-B1AC-89E6622FA2B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80" name="Freeform 6">
              <a:extLst>
                <a:ext uri="{FF2B5EF4-FFF2-40B4-BE49-F238E27FC236}">
                  <a16:creationId xmlns:a16="http://schemas.microsoft.com/office/drawing/2014/main" id="{7E6F8A41-2269-49CE-97FC-7AB15AFED431}"/>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306219230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 Chapter slide">
    <p:spTree>
      <p:nvGrpSpPr>
        <p:cNvPr id="1" name=""/>
        <p:cNvGrpSpPr/>
        <p:nvPr/>
      </p:nvGrpSpPr>
      <p:grpSpPr>
        <a:xfrm>
          <a:off x="0" y="0"/>
          <a:ext cx="0" cy="0"/>
          <a:chOff x="0" y="0"/>
          <a:chExt cx="0" cy="0"/>
        </a:xfrm>
      </p:grpSpPr>
      <p:sp>
        <p:nvSpPr>
          <p:cNvPr id="5" name="Freeform 6"/>
          <p:cNvSpPr>
            <a:spLocks/>
          </p:cNvSpPr>
          <p:nvPr userDrawn="1"/>
        </p:nvSpPr>
        <p:spPr bwMode="gray">
          <a:xfrm>
            <a:off x="0" y="-1"/>
            <a:ext cx="60991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a:solidFill>
                <a:schemeClr val="bg1"/>
              </a:solidFill>
              <a:latin typeface="Arial" panose="020B0604020202020204" pitchFamily="34" charset="0"/>
            </a:endParaRPr>
          </a:p>
        </p:txBody>
      </p:sp>
      <p:sp>
        <p:nvSpPr>
          <p:cNvPr id="8" name="Text Placeholder 7"/>
          <p:cNvSpPr>
            <a:spLocks noGrp="1"/>
          </p:cNvSpPr>
          <p:nvPr>
            <p:ph type="body" sz="quarter" idx="13"/>
          </p:nvPr>
        </p:nvSpPr>
        <p:spPr>
          <a:xfrm>
            <a:off x="605963" y="908050"/>
            <a:ext cx="4703762" cy="1624012"/>
          </a:xfrm>
        </p:spPr>
        <p:txBody>
          <a:bodyPr/>
          <a:lstStyle>
            <a:lvl1pPr marL="0" indent="0">
              <a:buNone/>
              <a:defRPr sz="3000"/>
            </a:lvl1pPr>
          </a:lstStyle>
          <a:p>
            <a:pPr lvl="0"/>
            <a:r>
              <a:rPr lang="en-US" dirty="0"/>
              <a:t>Click to edit Master text styles</a:t>
            </a:r>
          </a:p>
        </p:txBody>
      </p:sp>
      <p:sp>
        <p:nvSpPr>
          <p:cNvPr id="9" name="Footer Placeholder 8"/>
          <p:cNvSpPr>
            <a:spLocks noGrp="1"/>
          </p:cNvSpPr>
          <p:nvPr>
            <p:ph type="ftr" sz="quarter" idx="14"/>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2404079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 Chapter slide - tranparency">
    <p:spTree>
      <p:nvGrpSpPr>
        <p:cNvPr id="1" name=""/>
        <p:cNvGrpSpPr/>
        <p:nvPr/>
      </p:nvGrpSpPr>
      <p:grpSpPr>
        <a:xfrm>
          <a:off x="0" y="0"/>
          <a:ext cx="0" cy="0"/>
          <a:chOff x="0" y="0"/>
          <a:chExt cx="0" cy="0"/>
        </a:xfrm>
      </p:grpSpPr>
      <p:sp>
        <p:nvSpPr>
          <p:cNvPr id="8" name="Freeform 6"/>
          <p:cNvSpPr>
            <a:spLocks/>
          </p:cNvSpPr>
          <p:nvPr userDrawn="1"/>
        </p:nvSpPr>
        <p:spPr bwMode="gray">
          <a:xfrm>
            <a:off x="-1" y="0"/>
            <a:ext cx="6099176"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a:solidFill>
                <a:schemeClr val="bg1"/>
              </a:solidFill>
              <a:latin typeface="Arial" panose="020B0604020202020204" pitchFamily="34" charset="0"/>
            </a:endParaRPr>
          </a:p>
        </p:txBody>
      </p:sp>
      <p:sp>
        <p:nvSpPr>
          <p:cNvPr id="7" name="Text Placeholder 6"/>
          <p:cNvSpPr>
            <a:spLocks noGrp="1"/>
          </p:cNvSpPr>
          <p:nvPr>
            <p:ph type="body" sz="quarter" idx="13"/>
          </p:nvPr>
        </p:nvSpPr>
        <p:spPr>
          <a:xfrm>
            <a:off x="602125" y="908050"/>
            <a:ext cx="4787900" cy="1536700"/>
          </a:xfrm>
        </p:spPr>
        <p:txBody>
          <a:bodyPr/>
          <a:lstStyle>
            <a:lvl1pPr marL="0" indent="0">
              <a:buNone/>
              <a:defRPr sz="3000">
                <a:solidFill>
                  <a:schemeClr val="bg2"/>
                </a:solidFill>
              </a:defRPr>
            </a:lvl1pPr>
          </a:lstStyle>
          <a:p>
            <a:pPr lvl="0"/>
            <a:r>
              <a:rPr lang="en-US" dirty="0"/>
              <a:t>Click to edit Master text styles</a:t>
            </a:r>
          </a:p>
        </p:txBody>
      </p:sp>
      <p:sp>
        <p:nvSpPr>
          <p:cNvPr id="6" name="Footer Placeholder 5"/>
          <p:cNvSpPr>
            <a:spLocks noGrp="1"/>
          </p:cNvSpPr>
          <p:nvPr>
            <p:ph type="ftr" sz="quarter" idx="14"/>
          </p:nvPr>
        </p:nvSpPr>
        <p:spPr/>
        <p:txBody>
          <a:bodyPr/>
          <a:lstStyle/>
          <a:p>
            <a:r>
              <a:rPr lang="en-US"/>
              <a:t>Feasibility Study for integrated Social Innovation Initiative in Lithuania</a:t>
            </a:r>
          </a:p>
        </p:txBody>
      </p:sp>
    </p:spTree>
    <p:extLst>
      <p:ext uri="{BB962C8B-B14F-4D97-AF65-F5344CB8AC3E}">
        <p14:creationId xmlns:p14="http://schemas.microsoft.com/office/powerpoint/2010/main" val="247801222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pter slide no pict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49" y="2851522"/>
            <a:ext cx="5508625"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Arial" panose="020B0604020202020204" pitchFamily="34"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6" name="Footer Placeholder 5"/>
          <p:cNvSpPr>
            <a:spLocks noGrp="1"/>
          </p:cNvSpPr>
          <p:nvPr>
            <p:ph type="ftr" sz="quarter" idx="11"/>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629436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sclaimer ENG">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0786345C-4692-49DC-9423-6F32BC388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4" name="TextBox 3">
            <a:extLst>
              <a:ext uri="{FF2B5EF4-FFF2-40B4-BE49-F238E27FC236}">
                <a16:creationId xmlns:a16="http://schemas.microsoft.com/office/drawing/2014/main" id="{E5A11FCD-5480-4BC8-A994-57733B364E15}"/>
              </a:ext>
            </a:extLst>
          </p:cNvPr>
          <p:cNvSpPr txBox="1">
            <a:spLocks/>
          </p:cNvSpPr>
          <p:nvPr userDrawn="1"/>
        </p:nvSpPr>
        <p:spPr>
          <a:xfrm>
            <a:off x="590550" y="908050"/>
            <a:ext cx="3205138" cy="2660728"/>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EY  </a:t>
            </a:r>
            <a:r>
              <a:rPr kumimoji="0" lang="en-US" sz="1200" b="0"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  </a:t>
            </a:r>
            <a:r>
              <a:rPr lang="en-IN" sz="1200" kern="0" dirty="0">
                <a:solidFill>
                  <a:srgbClr val="FFE600"/>
                </a:solidFill>
                <a:latin typeface="Arial" panose="020B0604020202020204" pitchFamily="34" charset="0"/>
                <a:cs typeface="Arial" panose="020B0604020202020204" pitchFamily="34" charset="0"/>
              </a:rPr>
              <a:t>Building a better working world</a:t>
            </a:r>
            <a:endParaRPr kumimoji="0" lang="en-US" sz="1200" b="0"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buClr>
                <a:srgbClr val="FFD200"/>
              </a:buClr>
              <a:buSzPct val="70000"/>
              <a:defRPr/>
            </a:pPr>
            <a:r>
              <a:rPr lang="en-IN" sz="1100" kern="0" dirty="0">
                <a:solidFill>
                  <a:srgbClr val="FFFFFF"/>
                </a:solidFill>
                <a:latin typeface="Arial" panose="020B0604020202020204" pitchFamily="34" charset="0"/>
                <a:cs typeface="Arial" panose="020B0604020202020204" pitchFamily="34" charset="0"/>
              </a:rPr>
              <a:t>EY exists to build a better working world, helping </a:t>
            </a:r>
            <a:br>
              <a:rPr lang="cs-CZ" sz="1100" kern="0" dirty="0">
                <a:solidFill>
                  <a:srgbClr val="FFFFFF"/>
                </a:solidFill>
                <a:latin typeface="Arial" panose="020B0604020202020204" pitchFamily="34" charset="0"/>
                <a:cs typeface="Arial" panose="020B0604020202020204" pitchFamily="34" charset="0"/>
              </a:rPr>
            </a:br>
            <a:r>
              <a:rPr lang="en-IN" sz="1100" kern="0" dirty="0">
                <a:solidFill>
                  <a:srgbClr val="FFFFFF"/>
                </a:solidFill>
                <a:latin typeface="Arial" panose="020B0604020202020204" pitchFamily="34" charset="0"/>
                <a:cs typeface="Arial" panose="020B0604020202020204" pitchFamily="34" charset="0"/>
              </a:rPr>
              <a:t>to create long-term value for clients, people </a:t>
            </a:r>
            <a:br>
              <a:rPr lang="cs-CZ" sz="1100" kern="0" dirty="0">
                <a:solidFill>
                  <a:srgbClr val="FFFFFF"/>
                </a:solidFill>
                <a:latin typeface="Arial" panose="020B0604020202020204" pitchFamily="34" charset="0"/>
                <a:cs typeface="Arial" panose="020B0604020202020204" pitchFamily="34" charset="0"/>
              </a:rPr>
            </a:br>
            <a:r>
              <a:rPr lang="en-IN" sz="1100" kern="0" dirty="0">
                <a:solidFill>
                  <a:srgbClr val="FFFFFF"/>
                </a:solidFill>
                <a:latin typeface="Arial" panose="020B0604020202020204" pitchFamily="34" charset="0"/>
                <a:cs typeface="Arial" panose="020B0604020202020204" pitchFamily="34" charset="0"/>
              </a:rPr>
              <a:t>and society and build trust in the capital markets. </a:t>
            </a:r>
          </a:p>
          <a:p>
            <a:pPr lvl="0">
              <a:buClr>
                <a:srgbClr val="FFD200"/>
              </a:buClr>
              <a:buSzPct val="70000"/>
              <a:defRPr/>
            </a:pPr>
            <a:endParaRPr lang="en-IN" sz="1100" kern="0" dirty="0">
              <a:solidFill>
                <a:srgbClr val="FFFFFF"/>
              </a:solidFill>
              <a:latin typeface="Arial" panose="020B0604020202020204" pitchFamily="34" charset="0"/>
              <a:cs typeface="Arial" panose="020B0604020202020204" pitchFamily="34" charset="0"/>
            </a:endParaRPr>
          </a:p>
          <a:p>
            <a:pPr lvl="0">
              <a:buClr>
                <a:srgbClr val="FFD200"/>
              </a:buClr>
              <a:buSzPct val="70000"/>
              <a:defRPr/>
            </a:pPr>
            <a:r>
              <a:rPr lang="en-IN" sz="1100" kern="0" dirty="0">
                <a:solidFill>
                  <a:srgbClr val="FFFFFF"/>
                </a:solidFill>
                <a:latin typeface="Arial" panose="020B0604020202020204" pitchFamily="34" charset="0"/>
                <a:cs typeface="Arial" panose="020B0604020202020204" pitchFamily="34" charset="0"/>
              </a:rPr>
              <a:t>Enabled by data and technology, diverse EY teams in over 150 countries provide trust through assurance and help clients grow, transform </a:t>
            </a:r>
            <a:br>
              <a:rPr lang="cs-CZ" sz="1100" kern="0" dirty="0">
                <a:solidFill>
                  <a:srgbClr val="FFFFFF"/>
                </a:solidFill>
                <a:latin typeface="Arial" panose="020B0604020202020204" pitchFamily="34" charset="0"/>
                <a:cs typeface="Arial" panose="020B0604020202020204" pitchFamily="34" charset="0"/>
              </a:rPr>
            </a:br>
            <a:r>
              <a:rPr lang="en-IN" sz="1100" kern="0" dirty="0">
                <a:solidFill>
                  <a:srgbClr val="FFFFFF"/>
                </a:solidFill>
                <a:latin typeface="Arial" panose="020B0604020202020204" pitchFamily="34" charset="0"/>
                <a:cs typeface="Arial" panose="020B0604020202020204" pitchFamily="34" charset="0"/>
              </a:rPr>
              <a:t>and operate. </a:t>
            </a:r>
          </a:p>
          <a:p>
            <a:pPr lvl="0">
              <a:buClr>
                <a:srgbClr val="FFD200"/>
              </a:buClr>
              <a:buSzPct val="70000"/>
              <a:defRPr/>
            </a:pPr>
            <a:endParaRPr lang="en-IN" sz="1100" kern="0" dirty="0">
              <a:solidFill>
                <a:srgbClr val="FFFFFF"/>
              </a:solidFill>
              <a:latin typeface="Arial" panose="020B0604020202020204" pitchFamily="34" charset="0"/>
              <a:cs typeface="Arial" panose="020B0604020202020204" pitchFamily="34" charset="0"/>
            </a:endParaRPr>
          </a:p>
          <a:p>
            <a:pPr lvl="0">
              <a:buClr>
                <a:srgbClr val="FFD200"/>
              </a:buClr>
              <a:buSzPct val="70000"/>
              <a:defRPr/>
            </a:pPr>
            <a:r>
              <a:rPr lang="en-IN" sz="1100" kern="0" dirty="0">
                <a:solidFill>
                  <a:srgbClr val="FFFFFF"/>
                </a:solidFill>
                <a:latin typeface="Arial" panose="020B0604020202020204" pitchFamily="34" charset="0"/>
                <a:cs typeface="Arial" panose="020B0604020202020204" pitchFamily="34" charset="0"/>
              </a:rPr>
              <a:t>Working across assurance, consulting, law, strategy, tax and transactions, EY teams ask better questions to find new answers for the complex issues facing our world today.</a:t>
            </a:r>
          </a:p>
        </p:txBody>
      </p:sp>
      <p:sp>
        <p:nvSpPr>
          <p:cNvPr id="5" name="TextBox 4">
            <a:extLst>
              <a:ext uri="{FF2B5EF4-FFF2-40B4-BE49-F238E27FC236}">
                <a16:creationId xmlns:a16="http://schemas.microsoft.com/office/drawing/2014/main" id="{EE026FDF-62B9-4890-8736-0DBFCD4988EE}"/>
              </a:ext>
            </a:extLst>
          </p:cNvPr>
          <p:cNvSpPr txBox="1">
            <a:spLocks/>
          </p:cNvSpPr>
          <p:nvPr userDrawn="1"/>
        </p:nvSpPr>
        <p:spPr>
          <a:xfrm>
            <a:off x="8402662" y="908050"/>
            <a:ext cx="3205138" cy="2411942"/>
          </a:xfrm>
          <a:prstGeom prst="rect">
            <a:avLst/>
          </a:prstGeom>
          <a:noFill/>
        </p:spPr>
        <p:txBody>
          <a:bodyPr wrap="square" lIns="0" tIns="36576" rIns="0" bIns="0" rtlCol="0" anchor="t">
            <a:spAutoFit/>
          </a:bodyPr>
          <a:lstStyle/>
          <a:p>
            <a:pPr lvl="0">
              <a:buClr>
                <a:srgbClr val="FFD200"/>
              </a:buClr>
              <a:buSzPct val="70000"/>
              <a:defRPr/>
            </a:pPr>
            <a:r>
              <a:rPr lang="en-IN" sz="800" kern="0" dirty="0">
                <a:solidFill>
                  <a:srgbClr val="FFFFFF"/>
                </a:solidFill>
                <a:latin typeface="Arial" panose="020B0604020202020204" pitchFamily="34" charset="0"/>
                <a:cs typeface="Arial" panose="020B0604020202020204" pitchFamily="34" charset="0"/>
              </a:rPr>
              <a:t>EY refers to the global organization, and may refer to one or more, </a:t>
            </a:r>
            <a:br>
              <a:rPr lang="cs-CZ" sz="800" kern="0" dirty="0">
                <a:solidFill>
                  <a:srgbClr val="FFFFFF"/>
                </a:solidFill>
                <a:latin typeface="Arial" panose="020B0604020202020204" pitchFamily="34" charset="0"/>
                <a:cs typeface="Arial" panose="020B0604020202020204" pitchFamily="34" charset="0"/>
              </a:rPr>
            </a:br>
            <a:r>
              <a:rPr lang="en-IN" sz="800" kern="0" dirty="0">
                <a:solidFill>
                  <a:srgbClr val="FFFFFF"/>
                </a:solidFill>
                <a:latin typeface="Arial" panose="020B0604020202020204" pitchFamily="34" charset="0"/>
                <a:cs typeface="Arial" panose="020B0604020202020204" pitchFamily="34" charset="0"/>
              </a:rPr>
              <a:t>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IN" sz="800" kern="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ts val="101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Ernst &amp; Young, </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Ernst &amp; Young Audit, </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s.r.o.</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&amp; Y Valuations </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s.r.o. | EY </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Law</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advokátní kancelář, s.r.o.</a:t>
            </a:r>
            <a:b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Rights Reserved.</a:t>
            </a:r>
            <a:endPar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a:buClr>
                <a:srgbClr val="FFD200"/>
              </a:buClr>
              <a:buSzPct val="70000"/>
              <a:defRPr/>
            </a:pPr>
            <a:r>
              <a:rPr lang="en-US" sz="800" kern="0" dirty="0">
                <a:solidFill>
                  <a:srgbClr val="FFFFFF"/>
                </a:solidFill>
                <a:latin typeface="Arial" panose="020B0604020202020204" pitchFamily="34" charset="0"/>
                <a:cs typeface="Arial" panose="020B0604020202020204" pitchFamily="34" charset="0"/>
              </a:rPr>
              <a:t>This material has been prepared for general informational purposes only and is not intended to be relied upon as accounting, tax or other professional advice. Please refer to your advisors for specific advice.</a:t>
            </a:r>
            <a:endParaRPr lang="cs-CZ" sz="800" kern="0" dirty="0">
              <a:solidFill>
                <a:srgbClr val="FFFFFF"/>
              </a:solidFill>
              <a:latin typeface="Arial" panose="020B0604020202020204" pitchFamily="34" charset="0"/>
              <a:cs typeface="Arial" panose="020B0604020202020204" pitchFamily="34" charset="0"/>
            </a:endParaRPr>
          </a:p>
          <a:p>
            <a:pPr>
              <a:buClr>
                <a:srgbClr val="FFD200"/>
              </a:buClr>
              <a:buSzPct val="70000"/>
              <a:defRPr/>
            </a:pPr>
            <a:endParaRPr lang="en-IN" sz="700" kern="0" dirty="0">
              <a:solidFill>
                <a:srgbClr val="FFFFFF"/>
              </a:solidFill>
              <a:latin typeface="Arial" panose="020B0604020202020204" pitchFamily="34" charset="0"/>
              <a:cs typeface="Arial" panose="020B0604020202020204" pitchFamily="34" charset="0"/>
            </a:endParaRPr>
          </a:p>
          <a:p>
            <a:pPr lvl="0">
              <a:spcAft>
                <a:spcPts val="600"/>
              </a:spcAft>
              <a:buClr>
                <a:srgbClr val="FFD200"/>
              </a:buClr>
              <a:buSzPct val="70000"/>
              <a:defRPr/>
            </a:pPr>
            <a:r>
              <a:rPr lang="en-IN" sz="1100" kern="0" dirty="0">
                <a:solidFill>
                  <a:srgbClr val="FFFFFF"/>
                </a:solidFill>
                <a:latin typeface="Arial" panose="020B0604020202020204" pitchFamily="34" charset="0"/>
                <a:cs typeface="Arial" panose="020B0604020202020204" pitchFamily="34" charset="0"/>
              </a:rPr>
              <a:t>ey.com</a:t>
            </a:r>
          </a:p>
        </p:txBody>
      </p:sp>
    </p:spTree>
    <p:extLst>
      <p:ext uri="{BB962C8B-B14F-4D97-AF65-F5344CB8AC3E}">
        <p14:creationId xmlns:p14="http://schemas.microsoft.com/office/powerpoint/2010/main" val="388600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895650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948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Disclaimer CZ">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5" name="TextBox 4">
            <a:extLst>
              <a:ext uri="{FF2B5EF4-FFF2-40B4-BE49-F238E27FC236}">
                <a16:creationId xmlns:a16="http://schemas.microsoft.com/office/drawing/2014/main" id="{54FF1959-FB3E-4D6E-8DA4-A0365BB2751F}"/>
              </a:ext>
            </a:extLst>
          </p:cNvPr>
          <p:cNvSpPr txBox="1">
            <a:spLocks/>
          </p:cNvSpPr>
          <p:nvPr userDrawn="1"/>
        </p:nvSpPr>
        <p:spPr>
          <a:xfrm>
            <a:off x="590550" y="908050"/>
            <a:ext cx="3564261" cy="3006977"/>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EY  </a:t>
            </a:r>
            <a:r>
              <a:rPr kumimoji="0" lang="en-US" sz="1200" b="0"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  </a:t>
            </a:r>
            <a:r>
              <a:rPr lang="en-IN" sz="1200" kern="0" dirty="0">
                <a:solidFill>
                  <a:srgbClr val="FFE600"/>
                </a:solidFill>
                <a:latin typeface="Arial" panose="020B0604020202020204" pitchFamily="34" charset="0"/>
                <a:cs typeface="Arial" panose="020B0604020202020204" pitchFamily="34" charset="0"/>
              </a:rPr>
              <a:t>Building a better working world</a:t>
            </a:r>
            <a:endParaRPr kumimoji="0" lang="en-US" sz="1200" b="0"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buClr>
                <a:srgbClr val="FFD200"/>
              </a:buClr>
              <a:buSzPct val="70000"/>
              <a:defRPr/>
            </a:pPr>
            <a:r>
              <a:rPr lang="cs-CZ" sz="1100" kern="0" noProof="0" dirty="0">
                <a:solidFill>
                  <a:srgbClr val="FFFFFF"/>
                </a:solidFill>
                <a:latin typeface="Arial" panose="020B0604020202020204" pitchFamily="34" charset="0"/>
                <a:cs typeface="Arial" panose="020B0604020202020204" pitchFamily="34" charset="0"/>
              </a:rPr>
              <a:t>Smyslem EY je přispívat k tomu, aby svět fungoval lépe. Proto pomáháme klientům, našim zaměstnancům </a:t>
            </a:r>
            <a:br>
              <a:rPr lang="cs-CZ" sz="1100" kern="0" noProof="0" dirty="0">
                <a:solidFill>
                  <a:srgbClr val="FFFFFF"/>
                </a:solidFill>
                <a:latin typeface="Arial" panose="020B0604020202020204" pitchFamily="34" charset="0"/>
                <a:cs typeface="Arial" panose="020B0604020202020204" pitchFamily="34" charset="0"/>
              </a:rPr>
            </a:br>
            <a:r>
              <a:rPr lang="cs-CZ" sz="1100" kern="0" noProof="0" dirty="0">
                <a:solidFill>
                  <a:srgbClr val="FFFFFF"/>
                </a:solidFill>
                <a:latin typeface="Arial" panose="020B0604020202020204" pitchFamily="34" charset="0"/>
                <a:cs typeface="Arial" panose="020B0604020202020204" pitchFamily="34" charset="0"/>
              </a:rPr>
              <a:t>i širšímu společenství vytvářet dlouhodobé hodnoty </a:t>
            </a:r>
            <a:br>
              <a:rPr lang="cs-CZ" sz="1100" kern="0" noProof="0" dirty="0">
                <a:solidFill>
                  <a:srgbClr val="FFFFFF"/>
                </a:solidFill>
                <a:latin typeface="Arial" panose="020B0604020202020204" pitchFamily="34" charset="0"/>
                <a:cs typeface="Arial" panose="020B0604020202020204" pitchFamily="34" charset="0"/>
              </a:rPr>
            </a:br>
            <a:r>
              <a:rPr lang="cs-CZ" sz="1100" kern="0" noProof="0" dirty="0">
                <a:solidFill>
                  <a:srgbClr val="FFFFFF"/>
                </a:solidFill>
                <a:latin typeface="Arial" panose="020B0604020202020204" pitchFamily="34" charset="0"/>
                <a:cs typeface="Arial" panose="020B0604020202020204" pitchFamily="34" charset="0"/>
              </a:rPr>
              <a:t>a posilovat důvěru v kapitálové trhy. </a:t>
            </a:r>
          </a:p>
          <a:p>
            <a:pPr lvl="0">
              <a:buClr>
                <a:srgbClr val="FFD200"/>
              </a:buClr>
              <a:buSzPct val="70000"/>
              <a:defRPr/>
            </a:pPr>
            <a:endParaRPr lang="cs-CZ" sz="1100" kern="0" noProof="0" dirty="0">
              <a:solidFill>
                <a:srgbClr val="FFFFFF"/>
              </a:solidFill>
              <a:latin typeface="Arial" panose="020B0604020202020204" pitchFamily="34" charset="0"/>
              <a:cs typeface="Arial" panose="020B0604020202020204" pitchFamily="34" charset="0"/>
            </a:endParaRPr>
          </a:p>
          <a:p>
            <a:pPr lvl="0">
              <a:buClr>
                <a:srgbClr val="FFD200"/>
              </a:buClr>
              <a:buSzPct val="70000"/>
              <a:defRPr/>
            </a:pPr>
            <a:r>
              <a:rPr lang="cs-CZ" sz="1100" kern="0" noProof="0" dirty="0">
                <a:solidFill>
                  <a:srgbClr val="FFFFFF"/>
                </a:solidFill>
                <a:latin typeface="Arial" panose="020B0604020202020204" pitchFamily="34" charset="0"/>
                <a:cs typeface="Arial" panose="020B0604020202020204" pitchFamily="34" charset="0"/>
              </a:rPr>
              <a:t>Týmy odborníků EY, vybavené nejmodernějšími technologiemi, působí ve více než 150 zemích celého světa – provádějí audity a poskytují klientům širokou poradenskou podporu, která jim umožňuje růst, transformovat se a efektivně fungovat. </a:t>
            </a:r>
          </a:p>
          <a:p>
            <a:pPr lvl="0">
              <a:buClr>
                <a:srgbClr val="FFD200"/>
              </a:buClr>
              <a:buSzPct val="70000"/>
              <a:defRPr/>
            </a:pPr>
            <a:endParaRPr lang="cs-CZ" sz="1100" kern="0" noProof="0" dirty="0">
              <a:solidFill>
                <a:srgbClr val="FFFFFF"/>
              </a:solidFill>
              <a:latin typeface="Arial" panose="020B0604020202020204" pitchFamily="34" charset="0"/>
              <a:cs typeface="Arial" panose="020B0604020202020204" pitchFamily="34" charset="0"/>
            </a:endParaRPr>
          </a:p>
          <a:p>
            <a:pPr lvl="0">
              <a:buClr>
                <a:srgbClr val="FFD200"/>
              </a:buClr>
              <a:buSzPct val="70000"/>
              <a:defRPr/>
            </a:pPr>
            <a:r>
              <a:rPr lang="cs-CZ" sz="1100" kern="0" noProof="0" dirty="0">
                <a:solidFill>
                  <a:srgbClr val="FFFFFF"/>
                </a:solidFill>
                <a:latin typeface="Arial" panose="020B0604020202020204" pitchFamily="34" charset="0"/>
                <a:cs typeface="Arial" panose="020B0604020202020204" pitchFamily="34" charset="0"/>
              </a:rPr>
              <a:t>Naši auditoři, konzultanti, právní a daňoví poradci </a:t>
            </a:r>
            <a:br>
              <a:rPr lang="cs-CZ" sz="1100" kern="0" noProof="0" dirty="0">
                <a:solidFill>
                  <a:srgbClr val="FFFFFF"/>
                </a:solidFill>
                <a:latin typeface="Arial" panose="020B0604020202020204" pitchFamily="34" charset="0"/>
                <a:cs typeface="Arial" panose="020B0604020202020204" pitchFamily="34" charset="0"/>
              </a:rPr>
            </a:br>
            <a:r>
              <a:rPr lang="cs-CZ" sz="1100" kern="0" noProof="0" dirty="0">
                <a:solidFill>
                  <a:srgbClr val="FFFFFF"/>
                </a:solidFill>
                <a:latin typeface="Arial" panose="020B0604020202020204" pitchFamily="34" charset="0"/>
                <a:cs typeface="Arial" panose="020B0604020202020204" pitchFamily="34" charset="0"/>
              </a:rPr>
              <a:t>i odborníci na strategické a transakční poradenství </a:t>
            </a:r>
            <a:br>
              <a:rPr lang="cs-CZ" sz="1100" kern="0" noProof="0" dirty="0">
                <a:solidFill>
                  <a:srgbClr val="FFFFFF"/>
                </a:solidFill>
                <a:latin typeface="Arial" panose="020B0604020202020204" pitchFamily="34" charset="0"/>
                <a:cs typeface="Arial" panose="020B0604020202020204" pitchFamily="34" charset="0"/>
              </a:rPr>
            </a:br>
            <a:r>
              <a:rPr lang="cs-CZ" sz="1100" kern="0" noProof="0" dirty="0">
                <a:solidFill>
                  <a:srgbClr val="FFFFFF"/>
                </a:solidFill>
                <a:latin typeface="Arial" panose="020B0604020202020204" pitchFamily="34" charset="0"/>
                <a:cs typeface="Arial" panose="020B0604020202020204" pitchFamily="34" charset="0"/>
              </a:rPr>
              <a:t>si kladou ty správné otázky a dokážou najít ty správné odpovědi na složité problémy dnešního světa.</a:t>
            </a:r>
          </a:p>
        </p:txBody>
      </p:sp>
    </p:spTree>
    <p:extLst>
      <p:ext uri="{BB962C8B-B14F-4D97-AF65-F5344CB8AC3E}">
        <p14:creationId xmlns:p14="http://schemas.microsoft.com/office/powerpoint/2010/main" val="2479409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794" y="1122363"/>
            <a:ext cx="914876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794" y="3602038"/>
            <a:ext cx="9148763"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F5B58D-56A9-4A9B-8CCB-8C78B1DFAC6F}"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2174565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B58D-56A9-4A9B-8CCB-8C78B1DFAC6F}"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1186942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84" y="1709743"/>
            <a:ext cx="10521077"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2284" y="4589468"/>
            <a:ext cx="10521077"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F5B58D-56A9-4A9B-8CCB-8C78B1DFAC6F}"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289262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tter question with picture">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835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713" y="946151"/>
            <a:ext cx="4848024" cy="3933825"/>
          </a:xfrm>
          <a:prstGeom prst="rect">
            <a:avLst/>
          </a:prstGeom>
        </p:spPr>
      </p:pic>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65227" y="2234904"/>
            <a:ext cx="4000436" cy="860400"/>
          </a:xfrm>
          <a:prstGeom prst="rect">
            <a:avLst/>
          </a:prstGeom>
        </p:spPr>
        <p:txBody>
          <a:bodyPr/>
          <a:lstStyle>
            <a:lvl1pPr>
              <a:defRPr sz="3000" b="0">
                <a:solidFill>
                  <a:schemeClr val="bg1"/>
                </a:solidFill>
                <a:latin typeface="Arial" panose="020B0604020202020204" pitchFamily="34" charset="0"/>
                <a:cs typeface="Arial" pitchFamily="34" charset="0"/>
              </a:defRPr>
            </a:lvl1pPr>
          </a:lstStyle>
          <a:p>
            <a:r>
              <a:rPr lang="en-US"/>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65419" y="3276904"/>
            <a:ext cx="4020628" cy="645742"/>
          </a:xfrm>
          <a:prstGeom prst="rect">
            <a:avLst/>
          </a:prstGeom>
        </p:spPr>
        <p:txBody>
          <a:bodyPr/>
          <a:lstStyle>
            <a:lvl1pPr marL="0" indent="0" algn="l">
              <a:buNone/>
              <a:defRPr sz="1600">
                <a:solidFill>
                  <a:schemeClr val="bg1"/>
                </a:solidFill>
                <a:latin typeface="Arial" panose="020B0604020202020204" pitchFamily="34"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grpSp>
        <p:nvGrpSpPr>
          <p:cNvPr id="76" name="Group 75">
            <a:extLst>
              <a:ext uri="{FF2B5EF4-FFF2-40B4-BE49-F238E27FC236}">
                <a16:creationId xmlns:a16="http://schemas.microsoft.com/office/drawing/2014/main" id="{5342E118-6F1D-4C46-956E-4CCCBCAA7952}"/>
              </a:ext>
            </a:extLst>
          </p:cNvPr>
          <p:cNvGrpSpPr/>
          <p:nvPr userDrawn="1"/>
        </p:nvGrpSpPr>
        <p:grpSpPr>
          <a:xfrm>
            <a:off x="609713" y="6044643"/>
            <a:ext cx="3878023" cy="570195"/>
            <a:chOff x="498115" y="5951018"/>
            <a:chExt cx="3878023" cy="570195"/>
          </a:xfrm>
        </p:grpSpPr>
        <p:sp>
          <p:nvSpPr>
            <p:cNvPr id="77" name="Rectangle 76">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78"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79"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80"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1"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6"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7"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8"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89"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0"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1"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2"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3"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4"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5"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6"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7"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8"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99"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0"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1"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2"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3"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4"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5"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6"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7"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8"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09"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0"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1"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2"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3"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4"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5"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6"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7"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8"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19"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0"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1"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2"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3"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4"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5"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6"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7"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8"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29"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0"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1"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2"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3"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4"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5"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6"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7"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8"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39"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0"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1"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2"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3"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4"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5"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sp>
          <p:nvSpPr>
            <p:cNvPr id="146"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latin typeface="Arial" panose="020B0604020202020204" pitchFamily="34" charset="0"/>
              </a:endParaRPr>
            </a:p>
          </p:txBody>
        </p:sp>
      </p:grpSp>
      <p:grpSp>
        <p:nvGrpSpPr>
          <p:cNvPr id="82" name="Group 4">
            <a:extLst>
              <a:ext uri="{FF2B5EF4-FFF2-40B4-BE49-F238E27FC236}">
                <a16:creationId xmlns:a16="http://schemas.microsoft.com/office/drawing/2014/main" id="{87541797-EDD5-4EE8-88EC-432E697A8484}"/>
              </a:ext>
            </a:extLst>
          </p:cNvPr>
          <p:cNvGrpSpPr>
            <a:grpSpLocks noChangeAspect="1"/>
          </p:cNvGrpSpPr>
          <p:nvPr userDrawn="1"/>
        </p:nvGrpSpPr>
        <p:grpSpPr bwMode="auto">
          <a:xfrm>
            <a:off x="10364788" y="5237163"/>
            <a:ext cx="1225550" cy="1435100"/>
            <a:chOff x="6529" y="3125"/>
            <a:chExt cx="772" cy="904"/>
          </a:xfrm>
        </p:grpSpPr>
        <p:sp>
          <p:nvSpPr>
            <p:cNvPr id="83" name="Freeform 5">
              <a:extLst>
                <a:ext uri="{FF2B5EF4-FFF2-40B4-BE49-F238E27FC236}">
                  <a16:creationId xmlns:a16="http://schemas.microsoft.com/office/drawing/2014/main" id="{0CD67108-ADAF-439C-857E-5450AD0DFDB8}"/>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84" name="Freeform 6">
              <a:extLst>
                <a:ext uri="{FF2B5EF4-FFF2-40B4-BE49-F238E27FC236}">
                  <a16:creationId xmlns:a16="http://schemas.microsoft.com/office/drawing/2014/main" id="{E15F4AEE-04FC-4B0B-86D8-5041B5BF7CA1}"/>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149616778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636" y="1825625"/>
            <a:ext cx="515888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28" y="1825625"/>
            <a:ext cx="515888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F5B58D-56A9-4A9B-8CCB-8C78B1DFAC6F}"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606726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755" y="365129"/>
            <a:ext cx="10521077" cy="1325563"/>
          </a:xfrm>
        </p:spPr>
        <p:txBody>
          <a:bodyPr/>
          <a:lstStyle/>
          <a:p>
            <a:r>
              <a:rPr lang="en-US"/>
              <a:t>Click to edit Master title style</a:t>
            </a:r>
          </a:p>
        </p:txBody>
      </p:sp>
      <p:sp>
        <p:nvSpPr>
          <p:cNvPr id="3" name="Text Placeholder 2"/>
          <p:cNvSpPr>
            <a:spLocks noGrp="1"/>
          </p:cNvSpPr>
          <p:nvPr>
            <p:ph type="body" idx="1"/>
          </p:nvPr>
        </p:nvSpPr>
        <p:spPr>
          <a:xfrm>
            <a:off x="840757" y="1681163"/>
            <a:ext cx="5161003"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40757" y="2505075"/>
            <a:ext cx="516100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5415" y="1681163"/>
            <a:ext cx="51864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5415" y="2505075"/>
            <a:ext cx="51864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F5B58D-56A9-4A9B-8CCB-8C78B1DFAC6F}"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3688789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F5B58D-56A9-4A9B-8CCB-8C78B1DFAC6F}"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2636548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5B58D-56A9-4A9B-8CCB-8C78B1DFAC6F}"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2581499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758" y="457200"/>
            <a:ext cx="393481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6417" y="987430"/>
            <a:ext cx="61754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758" y="2057400"/>
            <a:ext cx="393481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F5B58D-56A9-4A9B-8CCB-8C78B1DFAC6F}"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33965840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758" y="457200"/>
            <a:ext cx="393481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6417" y="987430"/>
            <a:ext cx="6175415"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40758" y="2057400"/>
            <a:ext cx="393481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F5B58D-56A9-4A9B-8CCB-8C78B1DFAC6F}"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964596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B58D-56A9-4A9B-8CCB-8C78B1DFAC6F}"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26442564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446" y="365125"/>
            <a:ext cx="263026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640" y="365125"/>
            <a:ext cx="7687502"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B58D-56A9-4A9B-8CCB-8C78B1DFAC6F}"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BB72D-52FF-4217-9670-FF0FC1A09F06}" type="slidenum">
              <a:rPr lang="en-US" smtClean="0"/>
              <a:t>‹#›</a:t>
            </a:fld>
            <a:endParaRPr lang="en-US"/>
          </a:p>
        </p:txBody>
      </p:sp>
    </p:spTree>
    <p:extLst>
      <p:ext uri="{BB962C8B-B14F-4D97-AF65-F5344CB8AC3E}">
        <p14:creationId xmlns:p14="http://schemas.microsoft.com/office/powerpoint/2010/main" val="1764933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D69287-1A7E-4B9F-8377-199A5714B4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661" b="15740"/>
          <a:stretch/>
        </p:blipFill>
        <p:spPr>
          <a:xfrm>
            <a:off x="0"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ndParaRPr>
          </a:p>
        </p:txBody>
      </p:sp>
      <p:sp>
        <p:nvSpPr>
          <p:cNvPr id="11" name="Title 1"/>
          <p:cNvSpPr>
            <a:spLocks noGrp="1"/>
          </p:cNvSpPr>
          <p:nvPr>
            <p:ph type="ctrTitle"/>
          </p:nvPr>
        </p:nvSpPr>
        <p:spPr>
          <a:xfrm>
            <a:off x="867940" y="1545909"/>
            <a:ext cx="3508635" cy="979702"/>
          </a:xfrm>
        </p:spPr>
        <p:txBody>
          <a:bodyPr/>
          <a:lstStyle>
            <a:lvl1pPr>
              <a:defRPr sz="2999"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40" y="3223528"/>
            <a:ext cx="3508635" cy="775869"/>
          </a:xfrm>
        </p:spPr>
        <p:txBody>
          <a:bodyPr/>
          <a:lstStyle>
            <a:lvl1pPr marL="0" indent="0" algn="l">
              <a:spcAft>
                <a:spcPts val="1199"/>
              </a:spcAft>
              <a:buNone/>
              <a:defRPr sz="1599">
                <a:solidFill>
                  <a:schemeClr val="bg1"/>
                </a:solidFill>
                <a:latin typeface="Arial" panose="020B0604020202020204" pitchFamily="34"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8" name="Group 4">
            <a:extLst>
              <a:ext uri="{FF2B5EF4-FFF2-40B4-BE49-F238E27FC236}">
                <a16:creationId xmlns:a16="http://schemas.microsoft.com/office/drawing/2014/main" id="{FCE58100-61A2-4649-8264-6E202B2592B8}"/>
              </a:ext>
            </a:extLst>
          </p:cNvPr>
          <p:cNvGrpSpPr>
            <a:grpSpLocks noChangeAspect="1"/>
          </p:cNvGrpSpPr>
          <p:nvPr userDrawn="1"/>
        </p:nvGrpSpPr>
        <p:grpSpPr bwMode="auto">
          <a:xfrm>
            <a:off x="10364788" y="5022851"/>
            <a:ext cx="1225550" cy="1435100"/>
            <a:chOff x="6529" y="3125"/>
            <a:chExt cx="772" cy="904"/>
          </a:xfrm>
        </p:grpSpPr>
        <p:sp>
          <p:nvSpPr>
            <p:cNvPr id="9" name="Freeform 5">
              <a:extLst>
                <a:ext uri="{FF2B5EF4-FFF2-40B4-BE49-F238E27FC236}">
                  <a16:creationId xmlns:a16="http://schemas.microsoft.com/office/drawing/2014/main" id="{C1CA16BD-20A7-44DE-8410-7802C8DE8190}"/>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10" name="Freeform 6">
              <a:extLst>
                <a:ext uri="{FF2B5EF4-FFF2-40B4-BE49-F238E27FC236}">
                  <a16:creationId xmlns:a16="http://schemas.microsoft.com/office/drawing/2014/main" id="{384052ED-49B4-4341-9CBB-3E53CC4AA56A}"/>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grpSp>
    </p:spTree>
    <p:extLst>
      <p:ext uri="{BB962C8B-B14F-4D97-AF65-F5344CB8AC3E}">
        <p14:creationId xmlns:p14="http://schemas.microsoft.com/office/powerpoint/2010/main" val="352280245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Cover slide with auth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3A2B1-B404-41B1-8686-6E354A7A02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06" b="7806"/>
          <a:stretch/>
        </p:blipFill>
        <p:spPr>
          <a:xfrm flipH="1">
            <a:off x="0" y="0"/>
            <a:ext cx="12198350" cy="6858000"/>
          </a:xfrm>
          <a:prstGeom prst="rect">
            <a:avLst/>
          </a:prstGeom>
        </p:spPr>
      </p:pic>
      <p:sp>
        <p:nvSpPr>
          <p:cNvPr id="11" name="Title 1"/>
          <p:cNvSpPr>
            <a:spLocks noGrp="1"/>
          </p:cNvSpPr>
          <p:nvPr>
            <p:ph type="ctrTitle"/>
          </p:nvPr>
        </p:nvSpPr>
        <p:spPr>
          <a:xfrm>
            <a:off x="867940" y="2066609"/>
            <a:ext cx="4328932" cy="979702"/>
          </a:xfrm>
        </p:spPr>
        <p:txBody>
          <a:bodyPr/>
          <a:lstStyle>
            <a:lvl1pPr>
              <a:defRPr sz="2999"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40" y="3158547"/>
            <a:ext cx="4328932" cy="1046323"/>
          </a:xfrm>
        </p:spPr>
        <p:txBody>
          <a:bodyPr/>
          <a:lstStyle>
            <a:lvl1pPr marL="0" indent="0" algn="l">
              <a:spcAft>
                <a:spcPts val="1199"/>
              </a:spcAft>
              <a:buNone/>
              <a:defRPr sz="1599">
                <a:solidFill>
                  <a:schemeClr val="bg1"/>
                </a:solidFill>
                <a:latin typeface="Arial" panose="020B0604020202020204" pitchFamily="34"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9" name="Group 4">
            <a:extLst>
              <a:ext uri="{FF2B5EF4-FFF2-40B4-BE49-F238E27FC236}">
                <a16:creationId xmlns:a16="http://schemas.microsoft.com/office/drawing/2014/main" id="{6488CE4F-3634-4EF8-96EA-B60448D7A6B0}"/>
              </a:ext>
            </a:extLst>
          </p:cNvPr>
          <p:cNvGrpSpPr>
            <a:grpSpLocks noChangeAspect="1"/>
          </p:cNvGrpSpPr>
          <p:nvPr userDrawn="1"/>
        </p:nvGrpSpPr>
        <p:grpSpPr bwMode="auto">
          <a:xfrm>
            <a:off x="10382249" y="4712738"/>
            <a:ext cx="1225550" cy="1435100"/>
            <a:chOff x="6529" y="3125"/>
            <a:chExt cx="772" cy="904"/>
          </a:xfrm>
        </p:grpSpPr>
        <p:sp>
          <p:nvSpPr>
            <p:cNvPr id="20" name="Freeform 5">
              <a:extLst>
                <a:ext uri="{FF2B5EF4-FFF2-40B4-BE49-F238E27FC236}">
                  <a16:creationId xmlns:a16="http://schemas.microsoft.com/office/drawing/2014/main" id="{4C93758F-5AA1-48B2-A450-38BB7BA7171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21" name="Freeform 6">
              <a:extLst>
                <a:ext uri="{FF2B5EF4-FFF2-40B4-BE49-F238E27FC236}">
                  <a16:creationId xmlns:a16="http://schemas.microsoft.com/office/drawing/2014/main" id="{A9F68325-3C35-43DB-A572-DB52033348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grpSp>
      <p:sp>
        <p:nvSpPr>
          <p:cNvPr id="22" name="Freeform 56">
            <a:extLst>
              <a:ext uri="{FF2B5EF4-FFF2-40B4-BE49-F238E27FC236}">
                <a16:creationId xmlns:a16="http://schemas.microsoft.com/office/drawing/2014/main" id="{8858C5B3-7275-4EE7-B029-F2A7B35E4D16}"/>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ndParaRPr>
          </a:p>
        </p:txBody>
      </p:sp>
    </p:spTree>
    <p:extLst>
      <p:ext uri="{BB962C8B-B14F-4D97-AF65-F5344CB8AC3E}">
        <p14:creationId xmlns:p14="http://schemas.microsoft.com/office/powerpoint/2010/main" val="29359468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slide - bullets">
    <p:spTree>
      <p:nvGrpSpPr>
        <p:cNvPr id="1" name=""/>
        <p:cNvGrpSpPr/>
        <p:nvPr/>
      </p:nvGrpSpPr>
      <p:grpSpPr>
        <a:xfrm>
          <a:off x="0" y="0"/>
          <a:ext cx="0" cy="0"/>
          <a:chOff x="0" y="0"/>
          <a:chExt cx="0" cy="0"/>
        </a:xfrm>
      </p:grpSpPr>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918" y="1137920"/>
            <a:ext cx="10978515" cy="502793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p:cNvSpPr>
            <a:spLocks noGrp="1"/>
          </p:cNvSpPr>
          <p:nvPr>
            <p:ph type="ftr" sz="quarter" idx="10"/>
          </p:nvPr>
        </p:nvSpPr>
        <p:spPr/>
        <p:txBody>
          <a:bodyPr/>
          <a:lstStyle/>
          <a:p>
            <a:r>
              <a:rPr lang="en-US" dirty="0"/>
              <a:t>Feasibility Study for integrated Social Innovation Initiative in Lithuania</a:t>
            </a:r>
          </a:p>
        </p:txBody>
      </p:sp>
      <p:sp>
        <p:nvSpPr>
          <p:cNvPr id="4" name="Title 3"/>
          <p:cNvSpPr>
            <a:spLocks noGrp="1"/>
          </p:cNvSpPr>
          <p:nvPr>
            <p:ph type="title"/>
          </p:nvPr>
        </p:nvSpPr>
        <p:spPr/>
        <p:txBody>
          <a:bodyPr/>
          <a:lstStyle/>
          <a:p>
            <a:r>
              <a:rPr lang="en-US"/>
              <a:t>Click to edit Master title style</a:t>
            </a:r>
            <a:endParaRPr lang="cs-CZ"/>
          </a:p>
        </p:txBody>
      </p:sp>
    </p:spTree>
    <p:extLst>
      <p:ext uri="{BB962C8B-B14F-4D97-AF65-F5344CB8AC3E}">
        <p14:creationId xmlns:p14="http://schemas.microsoft.com/office/powerpoint/2010/main" val="9993965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 slide with auth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3A2B1-B404-41B1-8686-6E354A7A02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80"/>
          <a:stretch/>
        </p:blipFill>
        <p:spPr>
          <a:xfrm flipH="1">
            <a:off x="0" y="0"/>
            <a:ext cx="12198350" cy="6858000"/>
          </a:xfrm>
          <a:prstGeom prst="rect">
            <a:avLst/>
          </a:prstGeom>
        </p:spPr>
      </p:pic>
      <p:sp>
        <p:nvSpPr>
          <p:cNvPr id="11" name="Title 1"/>
          <p:cNvSpPr>
            <a:spLocks noGrp="1"/>
          </p:cNvSpPr>
          <p:nvPr>
            <p:ph type="ctrTitle"/>
          </p:nvPr>
        </p:nvSpPr>
        <p:spPr>
          <a:xfrm>
            <a:off x="867940" y="2066609"/>
            <a:ext cx="4328932" cy="979702"/>
          </a:xfrm>
        </p:spPr>
        <p:txBody>
          <a:bodyPr/>
          <a:lstStyle>
            <a:lvl1pPr>
              <a:defRPr sz="2999"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40" y="3158547"/>
            <a:ext cx="4328932" cy="1046323"/>
          </a:xfrm>
        </p:spPr>
        <p:txBody>
          <a:bodyPr/>
          <a:lstStyle>
            <a:lvl1pPr marL="0" indent="0" algn="l">
              <a:spcAft>
                <a:spcPts val="1199"/>
              </a:spcAft>
              <a:buNone/>
              <a:defRPr sz="1599">
                <a:solidFill>
                  <a:schemeClr val="bg1"/>
                </a:solidFill>
                <a:latin typeface="Arial" panose="020B0604020202020204" pitchFamily="34"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9" name="Group 4">
            <a:extLst>
              <a:ext uri="{FF2B5EF4-FFF2-40B4-BE49-F238E27FC236}">
                <a16:creationId xmlns:a16="http://schemas.microsoft.com/office/drawing/2014/main" id="{6488CE4F-3634-4EF8-96EA-B60448D7A6B0}"/>
              </a:ext>
            </a:extLst>
          </p:cNvPr>
          <p:cNvGrpSpPr>
            <a:grpSpLocks noChangeAspect="1"/>
          </p:cNvGrpSpPr>
          <p:nvPr userDrawn="1"/>
        </p:nvGrpSpPr>
        <p:grpSpPr bwMode="auto">
          <a:xfrm>
            <a:off x="10382249" y="4712738"/>
            <a:ext cx="1225550" cy="1435100"/>
            <a:chOff x="6529" y="3125"/>
            <a:chExt cx="772" cy="904"/>
          </a:xfrm>
        </p:grpSpPr>
        <p:sp>
          <p:nvSpPr>
            <p:cNvPr id="20" name="Freeform 5">
              <a:extLst>
                <a:ext uri="{FF2B5EF4-FFF2-40B4-BE49-F238E27FC236}">
                  <a16:creationId xmlns:a16="http://schemas.microsoft.com/office/drawing/2014/main" id="{4C93758F-5AA1-48B2-A450-38BB7BA7171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21" name="Freeform 6">
              <a:extLst>
                <a:ext uri="{FF2B5EF4-FFF2-40B4-BE49-F238E27FC236}">
                  <a16:creationId xmlns:a16="http://schemas.microsoft.com/office/drawing/2014/main" id="{A9F68325-3C35-43DB-A572-DB52033348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grpSp>
      <p:sp>
        <p:nvSpPr>
          <p:cNvPr id="22" name="Freeform 56">
            <a:extLst>
              <a:ext uri="{FF2B5EF4-FFF2-40B4-BE49-F238E27FC236}">
                <a16:creationId xmlns:a16="http://schemas.microsoft.com/office/drawing/2014/main" id="{8858C5B3-7275-4EE7-B029-F2A7B35E4D16}"/>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ndParaRPr>
          </a:p>
        </p:txBody>
      </p:sp>
    </p:spTree>
    <p:extLst>
      <p:ext uri="{BB962C8B-B14F-4D97-AF65-F5344CB8AC3E}">
        <p14:creationId xmlns:p14="http://schemas.microsoft.com/office/powerpoint/2010/main" val="356415957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Cover slide with auth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3A2B1-B404-41B1-8686-6E354A7A02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925" b="7925"/>
          <a:stretch/>
        </p:blipFill>
        <p:spPr>
          <a:xfrm flipH="1">
            <a:off x="0" y="0"/>
            <a:ext cx="12198350" cy="6858000"/>
          </a:xfrm>
          <a:prstGeom prst="rect">
            <a:avLst/>
          </a:prstGeom>
        </p:spPr>
      </p:pic>
      <p:sp>
        <p:nvSpPr>
          <p:cNvPr id="11" name="Title 1"/>
          <p:cNvSpPr>
            <a:spLocks noGrp="1"/>
          </p:cNvSpPr>
          <p:nvPr>
            <p:ph type="ctrTitle"/>
          </p:nvPr>
        </p:nvSpPr>
        <p:spPr>
          <a:xfrm>
            <a:off x="867940" y="2066609"/>
            <a:ext cx="4328932" cy="979702"/>
          </a:xfrm>
        </p:spPr>
        <p:txBody>
          <a:bodyPr/>
          <a:lstStyle>
            <a:lvl1pPr>
              <a:defRPr sz="2999"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40" y="3158547"/>
            <a:ext cx="4328932" cy="1046323"/>
          </a:xfrm>
        </p:spPr>
        <p:txBody>
          <a:bodyPr/>
          <a:lstStyle>
            <a:lvl1pPr marL="0" indent="0" algn="l">
              <a:spcAft>
                <a:spcPts val="1199"/>
              </a:spcAft>
              <a:buNone/>
              <a:defRPr sz="1599">
                <a:solidFill>
                  <a:schemeClr val="bg1"/>
                </a:solidFill>
                <a:latin typeface="Arial" panose="020B0604020202020204" pitchFamily="34"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9" name="Group 4">
            <a:extLst>
              <a:ext uri="{FF2B5EF4-FFF2-40B4-BE49-F238E27FC236}">
                <a16:creationId xmlns:a16="http://schemas.microsoft.com/office/drawing/2014/main" id="{6488CE4F-3634-4EF8-96EA-B60448D7A6B0}"/>
              </a:ext>
            </a:extLst>
          </p:cNvPr>
          <p:cNvGrpSpPr>
            <a:grpSpLocks noChangeAspect="1"/>
          </p:cNvGrpSpPr>
          <p:nvPr userDrawn="1"/>
        </p:nvGrpSpPr>
        <p:grpSpPr bwMode="auto">
          <a:xfrm>
            <a:off x="10382249" y="4712738"/>
            <a:ext cx="1225550" cy="1435100"/>
            <a:chOff x="6529" y="3125"/>
            <a:chExt cx="772" cy="904"/>
          </a:xfrm>
        </p:grpSpPr>
        <p:sp>
          <p:nvSpPr>
            <p:cNvPr id="20" name="Freeform 5">
              <a:extLst>
                <a:ext uri="{FF2B5EF4-FFF2-40B4-BE49-F238E27FC236}">
                  <a16:creationId xmlns:a16="http://schemas.microsoft.com/office/drawing/2014/main" id="{4C93758F-5AA1-48B2-A450-38BB7BA7171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21" name="Freeform 6">
              <a:extLst>
                <a:ext uri="{FF2B5EF4-FFF2-40B4-BE49-F238E27FC236}">
                  <a16:creationId xmlns:a16="http://schemas.microsoft.com/office/drawing/2014/main" id="{A9F68325-3C35-43DB-A572-DB52033348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grpSp>
      <p:sp>
        <p:nvSpPr>
          <p:cNvPr id="22" name="Freeform 56">
            <a:extLst>
              <a:ext uri="{FF2B5EF4-FFF2-40B4-BE49-F238E27FC236}">
                <a16:creationId xmlns:a16="http://schemas.microsoft.com/office/drawing/2014/main" id="{8858C5B3-7275-4EE7-B029-F2A7B35E4D16}"/>
              </a:ext>
            </a:extLst>
          </p:cNvPr>
          <p:cNvSpPr/>
          <p:nvPr userDrawn="1"/>
        </p:nvSpPr>
        <p:spPr>
          <a:xfrm>
            <a:off x="590550" y="387350"/>
            <a:ext cx="3996140" cy="3752850"/>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ndParaRPr>
          </a:p>
        </p:txBody>
      </p:sp>
    </p:spTree>
    <p:extLst>
      <p:ext uri="{BB962C8B-B14F-4D97-AF65-F5344CB8AC3E}">
        <p14:creationId xmlns:p14="http://schemas.microsoft.com/office/powerpoint/2010/main" val="4225009030"/>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 slide with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BDCEF-C73D-4F3B-A34C-8A33448993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25" r="12880" b="19705"/>
          <a:stretch/>
        </p:blipFill>
        <p:spPr>
          <a:xfrm>
            <a:off x="0"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1" y="668643"/>
            <a:ext cx="4199969" cy="3050885"/>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ndParaRPr>
          </a:p>
        </p:txBody>
      </p:sp>
      <p:sp>
        <p:nvSpPr>
          <p:cNvPr id="11" name="Title 1"/>
          <p:cNvSpPr>
            <a:spLocks noGrp="1"/>
          </p:cNvSpPr>
          <p:nvPr>
            <p:ph type="ctrTitle"/>
          </p:nvPr>
        </p:nvSpPr>
        <p:spPr>
          <a:xfrm>
            <a:off x="783076" y="1644814"/>
            <a:ext cx="3837718" cy="868533"/>
          </a:xfrm>
        </p:spPr>
        <p:txBody>
          <a:bodyPr/>
          <a:lstStyle>
            <a:lvl1pPr>
              <a:defRPr sz="2999"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83078" y="2884539"/>
            <a:ext cx="3837717" cy="463797"/>
          </a:xfrm>
        </p:spPr>
        <p:txBody>
          <a:bodyPr/>
          <a:lstStyle>
            <a:lvl1pPr marL="0" indent="0" algn="l">
              <a:spcAft>
                <a:spcPts val="1199"/>
              </a:spcAft>
              <a:buNone/>
              <a:defRPr sz="1599">
                <a:solidFill>
                  <a:schemeClr val="bg1"/>
                </a:solidFill>
                <a:latin typeface="Arial" panose="020B0604020202020204" pitchFamily="34"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00778A91-BC42-49E4-8BA6-E9799F7BC95B}"/>
              </a:ext>
            </a:extLst>
          </p:cNvPr>
          <p:cNvGrpSpPr>
            <a:grpSpLocks noChangeAspect="1"/>
          </p:cNvGrpSpPr>
          <p:nvPr userDrawn="1"/>
        </p:nvGrpSpPr>
        <p:grpSpPr bwMode="auto">
          <a:xfrm>
            <a:off x="10364788" y="5237163"/>
            <a:ext cx="1225550" cy="1435100"/>
            <a:chOff x="6529" y="3125"/>
            <a:chExt cx="772" cy="904"/>
          </a:xfrm>
        </p:grpSpPr>
        <p:sp>
          <p:nvSpPr>
            <p:cNvPr id="15" name="Freeform 5">
              <a:extLst>
                <a:ext uri="{FF2B5EF4-FFF2-40B4-BE49-F238E27FC236}">
                  <a16:creationId xmlns:a16="http://schemas.microsoft.com/office/drawing/2014/main" id="{90D69D42-6A3C-48F8-93E6-C7DC9797FEB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17" name="Freeform 6">
              <a:extLst>
                <a:ext uri="{FF2B5EF4-FFF2-40B4-BE49-F238E27FC236}">
                  <a16:creationId xmlns:a16="http://schemas.microsoft.com/office/drawing/2014/main" id="{2362EE14-F06B-4A19-A628-F9F7FA97A84D}"/>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grpSp>
    </p:spTree>
    <p:extLst>
      <p:ext uri="{BB962C8B-B14F-4D97-AF65-F5344CB8AC3E}">
        <p14:creationId xmlns:p14="http://schemas.microsoft.com/office/powerpoint/2010/main" val="314757146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etter question">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599128" y="6056784"/>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grpSp>
      <p:sp>
        <p:nvSpPr>
          <p:cNvPr id="18" name="Title 1"/>
          <p:cNvSpPr>
            <a:spLocks noGrp="1"/>
          </p:cNvSpPr>
          <p:nvPr userDrawn="1">
            <p:ph type="ctrTitle"/>
          </p:nvPr>
        </p:nvSpPr>
        <p:spPr>
          <a:xfrm>
            <a:off x="1033027" y="2326062"/>
            <a:ext cx="4783882" cy="860400"/>
          </a:xfrm>
          <a:prstGeom prst="rect">
            <a:avLst/>
          </a:prstGeom>
        </p:spPr>
        <p:txBody>
          <a:bodyPr/>
          <a:lstStyle>
            <a:lvl1pPr>
              <a:defRPr sz="2999"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1033219" y="3368062"/>
            <a:ext cx="4808028" cy="645742"/>
          </a:xfrm>
          <a:prstGeom prst="rect">
            <a:avLst/>
          </a:prstGeom>
        </p:spPr>
        <p:txBody>
          <a:bodyPr/>
          <a:lstStyle>
            <a:lvl1pPr marL="0" indent="0" algn="l">
              <a:buNone/>
              <a:defRPr sz="1599">
                <a:solidFill>
                  <a:schemeClr val="bg1"/>
                </a:solidFill>
                <a:latin typeface="Arial" panose="020B0604020202020204" pitchFamily="34"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577514" y="891391"/>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latin typeface="Arial" panose="020B0604020202020204" pitchFamily="34" charset="0"/>
            </a:endParaRPr>
          </a:p>
        </p:txBody>
      </p:sp>
      <p:sp>
        <p:nvSpPr>
          <p:cNvPr id="4" name="Freeform: Shape 3">
            <a:extLst>
              <a:ext uri="{FF2B5EF4-FFF2-40B4-BE49-F238E27FC236}">
                <a16:creationId xmlns:a16="http://schemas.microsoft.com/office/drawing/2014/main" id="{15324C54-B75E-4AC0-90C2-FA558C7716F7}"/>
              </a:ext>
            </a:extLst>
          </p:cNvPr>
          <p:cNvSpPr/>
          <p:nvPr/>
        </p:nvSpPr>
        <p:spPr>
          <a:xfrm>
            <a:off x="577514" y="4189490"/>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latin typeface="Arial" panose="020B0604020202020204" pitchFamily="34" charset="0"/>
            </a:endParaRPr>
          </a:p>
        </p:txBody>
      </p:sp>
      <p:sp>
        <p:nvSpPr>
          <p:cNvPr id="5" name="Freeform: Shape 4">
            <a:extLst>
              <a:ext uri="{FF2B5EF4-FFF2-40B4-BE49-F238E27FC236}">
                <a16:creationId xmlns:a16="http://schemas.microsoft.com/office/drawing/2014/main" id="{CAA95478-C099-485F-AD95-A617656C6C7C}"/>
              </a:ext>
            </a:extLst>
          </p:cNvPr>
          <p:cNvSpPr/>
          <p:nvPr/>
        </p:nvSpPr>
        <p:spPr>
          <a:xfrm>
            <a:off x="862844" y="4189490"/>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latin typeface="Arial" panose="020B0604020202020204" pitchFamily="34" charset="0"/>
            </a:endParaRPr>
          </a:p>
        </p:txBody>
      </p:sp>
      <p:sp>
        <p:nvSpPr>
          <p:cNvPr id="6" name="Freeform: Shape 5">
            <a:extLst>
              <a:ext uri="{FF2B5EF4-FFF2-40B4-BE49-F238E27FC236}">
                <a16:creationId xmlns:a16="http://schemas.microsoft.com/office/drawing/2014/main" id="{D65680A1-86D1-44C2-AA38-0DF5735F1F26}"/>
              </a:ext>
            </a:extLst>
          </p:cNvPr>
          <p:cNvSpPr/>
          <p:nvPr/>
        </p:nvSpPr>
        <p:spPr>
          <a:xfrm>
            <a:off x="1148058" y="4189490"/>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latin typeface="Arial" panose="020B0604020202020204" pitchFamily="34" charset="0"/>
            </a:endParaRPr>
          </a:p>
        </p:txBody>
      </p:sp>
      <p:grpSp>
        <p:nvGrpSpPr>
          <p:cNvPr id="78" name="Group 4">
            <a:extLst>
              <a:ext uri="{FF2B5EF4-FFF2-40B4-BE49-F238E27FC236}">
                <a16:creationId xmlns:a16="http://schemas.microsoft.com/office/drawing/2014/main" id="{4D1D8EA3-1CBC-4724-85B3-0E9ED132704E}"/>
              </a:ext>
            </a:extLst>
          </p:cNvPr>
          <p:cNvGrpSpPr>
            <a:grpSpLocks noChangeAspect="1"/>
          </p:cNvGrpSpPr>
          <p:nvPr userDrawn="1"/>
        </p:nvGrpSpPr>
        <p:grpSpPr bwMode="auto">
          <a:xfrm>
            <a:off x="10364788" y="5233988"/>
            <a:ext cx="1225550" cy="1435100"/>
            <a:chOff x="6529" y="3125"/>
            <a:chExt cx="772" cy="904"/>
          </a:xfrm>
        </p:grpSpPr>
        <p:sp>
          <p:nvSpPr>
            <p:cNvPr id="82" name="Freeform 5">
              <a:extLst>
                <a:ext uri="{FF2B5EF4-FFF2-40B4-BE49-F238E27FC236}">
                  <a16:creationId xmlns:a16="http://schemas.microsoft.com/office/drawing/2014/main" id="{14BD8FB8-C5C8-4CF3-AEE1-2E30582D05D8}"/>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83" name="Freeform 6">
              <a:extLst>
                <a:ext uri="{FF2B5EF4-FFF2-40B4-BE49-F238E27FC236}">
                  <a16:creationId xmlns:a16="http://schemas.microsoft.com/office/drawing/2014/main" id="{EB1B096C-77A9-4533-B25F-4ED3E90158C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grpSp>
    </p:spTree>
    <p:extLst>
      <p:ext uri="{BB962C8B-B14F-4D97-AF65-F5344CB8AC3E}">
        <p14:creationId xmlns:p14="http://schemas.microsoft.com/office/powerpoint/2010/main" val="226956702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etter question_2">
    <p:spTree>
      <p:nvGrpSpPr>
        <p:cNvPr id="1" name=""/>
        <p:cNvGrpSpPr/>
        <p:nvPr/>
      </p:nvGrpSpPr>
      <p:grpSpPr>
        <a:xfrm>
          <a:off x="0" y="0"/>
          <a:ext cx="0" cy="0"/>
          <a:chOff x="0" y="0"/>
          <a:chExt cx="0" cy="0"/>
        </a:xfrm>
      </p:grpSpPr>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46064" y="2208100"/>
            <a:ext cx="4000436" cy="860400"/>
          </a:xfrm>
          <a:prstGeom prst="rect">
            <a:avLst/>
          </a:prstGeom>
        </p:spPr>
        <p:txBody>
          <a:bodyPr/>
          <a:lstStyle>
            <a:lvl1pPr>
              <a:defRPr sz="2999" b="0">
                <a:solidFill>
                  <a:schemeClr val="bg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46256" y="3250100"/>
            <a:ext cx="4020628" cy="645742"/>
          </a:xfrm>
          <a:prstGeom prst="rect">
            <a:avLst/>
          </a:prstGeom>
        </p:spPr>
        <p:txBody>
          <a:bodyPr/>
          <a:lstStyle>
            <a:lvl1pPr marL="0" indent="0" algn="l">
              <a:buNone/>
              <a:defRPr sz="1599">
                <a:solidFill>
                  <a:schemeClr val="bg1"/>
                </a:solidFill>
                <a:latin typeface="Arial" panose="020B0604020202020204" pitchFamily="34"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590551" y="925831"/>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a:latin typeface="Arial" panose="020B0604020202020204" pitchFamily="34" charset="0"/>
              </a:endParaRPr>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latin typeface="Arial" panose="020B0604020202020204" pitchFamily="34" charset="0"/>
              </a:endParaRPr>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latin typeface="Arial" panose="020B0604020202020204" pitchFamily="34" charset="0"/>
              </a:endParaRPr>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latin typeface="Arial" panose="020B0604020202020204" pitchFamily="34" charset="0"/>
              </a:endParaRPr>
            </a:p>
          </p:txBody>
        </p:sp>
      </p:grpSp>
      <p:grpSp>
        <p:nvGrpSpPr>
          <p:cNvPr id="88" name="Group 87">
            <a:extLst>
              <a:ext uri="{FF2B5EF4-FFF2-40B4-BE49-F238E27FC236}">
                <a16:creationId xmlns:a16="http://schemas.microsoft.com/office/drawing/2014/main" id="{5342E118-6F1D-4C46-956E-4CCCBCAA7952}"/>
              </a:ext>
            </a:extLst>
          </p:cNvPr>
          <p:cNvGrpSpPr/>
          <p:nvPr userDrawn="1"/>
        </p:nvGrpSpPr>
        <p:grpSpPr>
          <a:xfrm>
            <a:off x="599128" y="6056784"/>
            <a:ext cx="3878023" cy="570195"/>
            <a:chOff x="498115" y="5951018"/>
            <a:chExt cx="3878023" cy="570195"/>
          </a:xfrm>
        </p:grpSpPr>
        <p:sp>
          <p:nvSpPr>
            <p:cNvPr id="89" name="Rectangle 88">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90"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91"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92"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93"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94"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95"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96"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97"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98"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99"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0"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1"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2"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3"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4"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5"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6"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7"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8"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09"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0"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1"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2"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3"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4"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5"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6"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7"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8"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19"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0"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1"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2"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3"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4"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5"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6"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7"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8"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29"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0"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1"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2"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3"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4"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5"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6"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7"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8"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39"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0"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1"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2"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3"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4"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5"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6"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7"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8"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49"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50"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51"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52"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53"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sp>
          <p:nvSpPr>
            <p:cNvPr id="154"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latin typeface="Arial" panose="020B0604020202020204" pitchFamily="34" charset="0"/>
              </a:endParaRPr>
            </a:p>
          </p:txBody>
        </p:sp>
      </p:grpSp>
      <p:grpSp>
        <p:nvGrpSpPr>
          <p:cNvPr id="82" name="Group 4">
            <a:extLst>
              <a:ext uri="{FF2B5EF4-FFF2-40B4-BE49-F238E27FC236}">
                <a16:creationId xmlns:a16="http://schemas.microsoft.com/office/drawing/2014/main" id="{ADBBAFAC-EFC8-406D-9239-E6171045AE02}"/>
              </a:ext>
            </a:extLst>
          </p:cNvPr>
          <p:cNvGrpSpPr>
            <a:grpSpLocks noChangeAspect="1"/>
          </p:cNvGrpSpPr>
          <p:nvPr userDrawn="1"/>
        </p:nvGrpSpPr>
        <p:grpSpPr bwMode="auto">
          <a:xfrm>
            <a:off x="10364788" y="5237163"/>
            <a:ext cx="1225550" cy="1435100"/>
            <a:chOff x="6529" y="3125"/>
            <a:chExt cx="772" cy="904"/>
          </a:xfrm>
        </p:grpSpPr>
        <p:sp>
          <p:nvSpPr>
            <p:cNvPr id="83" name="Freeform 5">
              <a:extLst>
                <a:ext uri="{FF2B5EF4-FFF2-40B4-BE49-F238E27FC236}">
                  <a16:creationId xmlns:a16="http://schemas.microsoft.com/office/drawing/2014/main" id="{F0428361-A7ED-49BF-907E-0F69467BD73E}"/>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sp>
          <p:nvSpPr>
            <p:cNvPr id="84" name="Freeform 6">
              <a:extLst>
                <a:ext uri="{FF2B5EF4-FFF2-40B4-BE49-F238E27FC236}">
                  <a16:creationId xmlns:a16="http://schemas.microsoft.com/office/drawing/2014/main" id="{66E882DC-4558-48FA-8930-355A79C326C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Arial" panose="020B0604020202020204" pitchFamily="34" charset="0"/>
              </a:endParaRPr>
            </a:p>
          </p:txBody>
        </p:sp>
      </p:grpSp>
    </p:spTree>
    <p:extLst>
      <p:ext uri="{BB962C8B-B14F-4D97-AF65-F5344CB8AC3E}">
        <p14:creationId xmlns:p14="http://schemas.microsoft.com/office/powerpoint/2010/main" val="48519544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etter question with picture">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835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713" y="946153"/>
            <a:ext cx="4848024" cy="3933825"/>
          </a:xfrm>
          <a:prstGeom prst="rect">
            <a:avLst/>
          </a:prstGeom>
        </p:spPr>
      </p:pic>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65227" y="2234904"/>
            <a:ext cx="4000436" cy="860400"/>
          </a:xfrm>
          <a:prstGeom prst="rect">
            <a:avLst/>
          </a:prstGeom>
        </p:spPr>
        <p:txBody>
          <a:bodyPr/>
          <a:lstStyle>
            <a:lvl1pPr>
              <a:defRPr sz="2999" b="0">
                <a:solidFill>
                  <a:schemeClr val="tx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65419" y="3276904"/>
            <a:ext cx="4020628" cy="645742"/>
          </a:xfrm>
          <a:prstGeom prst="rect">
            <a:avLst/>
          </a:prstGeom>
        </p:spPr>
        <p:txBody>
          <a:bodyPr/>
          <a:lstStyle>
            <a:lvl1pPr marL="0" indent="0" algn="l">
              <a:buNone/>
              <a:defRPr sz="1599">
                <a:solidFill>
                  <a:schemeClr val="tx1"/>
                </a:solidFill>
                <a:latin typeface="Arial" panose="020B0604020202020204" pitchFamily="34"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214" name="Group 213">
            <a:extLst>
              <a:ext uri="{FF2B5EF4-FFF2-40B4-BE49-F238E27FC236}">
                <a16:creationId xmlns:a16="http://schemas.microsoft.com/office/drawing/2014/main" id="{5342E118-6F1D-4C46-956E-4CCCBCAA7952}"/>
              </a:ext>
            </a:extLst>
          </p:cNvPr>
          <p:cNvGrpSpPr/>
          <p:nvPr userDrawn="1"/>
        </p:nvGrpSpPr>
        <p:grpSpPr>
          <a:xfrm>
            <a:off x="609713" y="6044645"/>
            <a:ext cx="3878023" cy="570195"/>
            <a:chOff x="498115" y="5951018"/>
            <a:chExt cx="3878023" cy="570195"/>
          </a:xfrm>
        </p:grpSpPr>
        <p:sp>
          <p:nvSpPr>
            <p:cNvPr id="215" name="Rectangle 214">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6"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7"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8"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19"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0"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1"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2"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3"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4"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5"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6"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7"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8"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9"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0"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1"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2"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3"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4"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5"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6"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7"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8"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9"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0"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1"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2"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3"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4"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5"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6"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7"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8"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9"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0"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1"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2"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3"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4"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5"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6"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7"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8"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9"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0"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1"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2"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5"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6"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7"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8"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9"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0"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1"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2"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3"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4"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5"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6"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7"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8"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9"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0"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1"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2"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grpSp>
      <p:grpSp>
        <p:nvGrpSpPr>
          <p:cNvPr id="79" name="Group 4">
            <a:extLst>
              <a:ext uri="{FF2B5EF4-FFF2-40B4-BE49-F238E27FC236}">
                <a16:creationId xmlns:a16="http://schemas.microsoft.com/office/drawing/2014/main" id="{306D2B51-C994-490B-B122-E8E4D67B09C7}"/>
              </a:ext>
            </a:extLst>
          </p:cNvPr>
          <p:cNvGrpSpPr>
            <a:grpSpLocks noChangeAspect="1"/>
          </p:cNvGrpSpPr>
          <p:nvPr userDrawn="1"/>
        </p:nvGrpSpPr>
        <p:grpSpPr bwMode="auto">
          <a:xfrm>
            <a:off x="10364788" y="5233988"/>
            <a:ext cx="1225550" cy="1435100"/>
            <a:chOff x="6529" y="3125"/>
            <a:chExt cx="772" cy="904"/>
          </a:xfrm>
        </p:grpSpPr>
        <p:sp>
          <p:nvSpPr>
            <p:cNvPr id="80" name="Freeform 5">
              <a:extLst>
                <a:ext uri="{FF2B5EF4-FFF2-40B4-BE49-F238E27FC236}">
                  <a16:creationId xmlns:a16="http://schemas.microsoft.com/office/drawing/2014/main" id="{0FA63D7A-C2BE-4AC6-B729-0C5A51D7AFC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81" name="Freeform 6">
              <a:extLst>
                <a:ext uri="{FF2B5EF4-FFF2-40B4-BE49-F238E27FC236}">
                  <a16:creationId xmlns:a16="http://schemas.microsoft.com/office/drawing/2014/main" id="{EF8CE585-0EDE-4681-94B4-2EF7794F98A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grpSp>
    </p:spTree>
    <p:extLst>
      <p:ext uri="{BB962C8B-B14F-4D97-AF65-F5344CB8AC3E}">
        <p14:creationId xmlns:p14="http://schemas.microsoft.com/office/powerpoint/2010/main" val="24173029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etter question with picture">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835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713" y="946153"/>
            <a:ext cx="4848024" cy="3933825"/>
          </a:xfrm>
          <a:prstGeom prst="rect">
            <a:avLst/>
          </a:prstGeom>
        </p:spPr>
      </p:pic>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65227" y="2234904"/>
            <a:ext cx="4000436" cy="860400"/>
          </a:xfrm>
          <a:prstGeom prst="rect">
            <a:avLst/>
          </a:prstGeom>
        </p:spPr>
        <p:txBody>
          <a:bodyPr/>
          <a:lstStyle>
            <a:lvl1pPr>
              <a:defRPr sz="2999" b="0">
                <a:solidFill>
                  <a:schemeClr val="tx1"/>
                </a:solidFill>
                <a:latin typeface="Arial" panose="020B0604020202020204" pitchFamily="34"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65419" y="3276904"/>
            <a:ext cx="4020628" cy="645742"/>
          </a:xfrm>
          <a:prstGeom prst="rect">
            <a:avLst/>
          </a:prstGeom>
        </p:spPr>
        <p:txBody>
          <a:bodyPr/>
          <a:lstStyle>
            <a:lvl1pPr marL="0" indent="0" algn="l">
              <a:buNone/>
              <a:defRPr sz="1599">
                <a:solidFill>
                  <a:schemeClr val="tx1"/>
                </a:solidFill>
                <a:latin typeface="Arial" panose="020B0604020202020204" pitchFamily="34"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214" name="Group 213">
            <a:extLst>
              <a:ext uri="{FF2B5EF4-FFF2-40B4-BE49-F238E27FC236}">
                <a16:creationId xmlns:a16="http://schemas.microsoft.com/office/drawing/2014/main" id="{5342E118-6F1D-4C46-956E-4CCCBCAA7952}"/>
              </a:ext>
            </a:extLst>
          </p:cNvPr>
          <p:cNvGrpSpPr/>
          <p:nvPr userDrawn="1"/>
        </p:nvGrpSpPr>
        <p:grpSpPr>
          <a:xfrm>
            <a:off x="609713" y="6044645"/>
            <a:ext cx="3878023" cy="570195"/>
            <a:chOff x="498115" y="5951018"/>
            <a:chExt cx="3878023" cy="570195"/>
          </a:xfrm>
        </p:grpSpPr>
        <p:sp>
          <p:nvSpPr>
            <p:cNvPr id="215" name="Rectangle 214">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6"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7"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218"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19"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0"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1"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2"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3"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4"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5"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6"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7"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8"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29"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0"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1"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2"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3"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4"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5"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6"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7"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8"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39"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0"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1"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2"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3"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4"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5"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6"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7"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8"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49"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0"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1"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2"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3"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4"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5"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6"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7"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8"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59"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0"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1"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2"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5"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6"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7"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8"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69"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0"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1"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2"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3"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4"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5"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6"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7"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8"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79"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0"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1"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282"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prstClr val="white"/>
                </a:solidFill>
                <a:effectLst/>
                <a:uLnTx/>
                <a:uFillTx/>
                <a:latin typeface="Arial" panose="020B0604020202020204" pitchFamily="34" charset="0"/>
              </a:endParaRPr>
            </a:p>
          </p:txBody>
        </p:sp>
      </p:grpSp>
      <p:grpSp>
        <p:nvGrpSpPr>
          <p:cNvPr id="79" name="Group 4">
            <a:extLst>
              <a:ext uri="{FF2B5EF4-FFF2-40B4-BE49-F238E27FC236}">
                <a16:creationId xmlns:a16="http://schemas.microsoft.com/office/drawing/2014/main" id="{306D2B51-C994-490B-B122-E8E4D67B09C7}"/>
              </a:ext>
            </a:extLst>
          </p:cNvPr>
          <p:cNvGrpSpPr>
            <a:grpSpLocks noChangeAspect="1"/>
          </p:cNvGrpSpPr>
          <p:nvPr userDrawn="1"/>
        </p:nvGrpSpPr>
        <p:grpSpPr bwMode="auto">
          <a:xfrm>
            <a:off x="10364788" y="5233988"/>
            <a:ext cx="1225550" cy="1435100"/>
            <a:chOff x="6529" y="3125"/>
            <a:chExt cx="772" cy="904"/>
          </a:xfrm>
        </p:grpSpPr>
        <p:sp>
          <p:nvSpPr>
            <p:cNvPr id="80" name="Freeform 5">
              <a:extLst>
                <a:ext uri="{FF2B5EF4-FFF2-40B4-BE49-F238E27FC236}">
                  <a16:creationId xmlns:a16="http://schemas.microsoft.com/office/drawing/2014/main" id="{0FA63D7A-C2BE-4AC6-B729-0C5A51D7AFC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sp>
          <p:nvSpPr>
            <p:cNvPr id="81" name="Freeform 6">
              <a:extLst>
                <a:ext uri="{FF2B5EF4-FFF2-40B4-BE49-F238E27FC236}">
                  <a16:creationId xmlns:a16="http://schemas.microsoft.com/office/drawing/2014/main" id="{EF8CE585-0EDE-4681-94B4-2EF7794F98A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a:ln>
                  <a:noFill/>
                </a:ln>
                <a:solidFill>
                  <a:srgbClr val="2E2E38"/>
                </a:solidFill>
                <a:effectLst/>
                <a:uLnTx/>
                <a:uFillTx/>
                <a:latin typeface="Arial" panose="020B0604020202020204" pitchFamily="34" charset="0"/>
              </a:endParaRPr>
            </a:p>
          </p:txBody>
        </p:sp>
      </p:grpSp>
    </p:spTree>
    <p:extLst>
      <p:ext uri="{BB962C8B-B14F-4D97-AF65-F5344CB8AC3E}">
        <p14:creationId xmlns:p14="http://schemas.microsoft.com/office/powerpoint/2010/main" val="2444307483"/>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tandard slide -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9" y="294200"/>
            <a:ext cx="10978515"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9" y="1128396"/>
            <a:ext cx="10980896" cy="5027930"/>
          </a:xfrm>
          <a:prstGeom prst="rect">
            <a:avLst/>
          </a:prstGeom>
        </p:spPr>
        <p:txBody>
          <a:bodyPr vert="horz" lIns="0" tIns="0" rIns="0" bIns="0" rtlCol="0" anchor="t" anchorCtr="0">
            <a:noAutofit/>
          </a:bodyPr>
          <a:lstStyle>
            <a:lvl1pPr marL="356438" indent="-356438">
              <a:buClr>
                <a:schemeClr val="tx2"/>
              </a:buClr>
              <a:buSzPct val="80000"/>
              <a:buFont typeface="Arial" panose="020B0604020202020204" pitchFamily="34" charset="0"/>
              <a:buChar char="►"/>
              <a:defRPr/>
            </a:lvl1pPr>
            <a:lvl2pPr marL="712875" indent="-356438">
              <a:buClr>
                <a:schemeClr val="tx2"/>
              </a:buClr>
              <a:buSzPct val="80000"/>
              <a:buFont typeface="Arial" panose="020B0604020202020204" pitchFamily="34" charset="0"/>
              <a:buChar char="►"/>
              <a:defRPr/>
            </a:lvl2pPr>
            <a:lvl3pPr marL="1069313" indent="-356438">
              <a:buClr>
                <a:schemeClr val="tx2"/>
              </a:buClr>
              <a:buSzPct val="80000"/>
              <a:buFont typeface="Arial" panose="020B0604020202020204" pitchFamily="34" charset="0"/>
              <a:buChar char="►"/>
              <a:defRPr/>
            </a:lvl3pPr>
            <a:lvl4pPr marL="1425751" indent="-356438">
              <a:buClr>
                <a:schemeClr val="tx2"/>
              </a:buClr>
              <a:buSzPct val="80000"/>
              <a:buFont typeface="Arial" panose="020B0604020202020204" pitchFamily="34" charset="0"/>
              <a:buChar char="►"/>
              <a:defRPr/>
            </a:lvl4pPr>
            <a:lvl5pPr marL="1782188" indent="-356438">
              <a:buClr>
                <a:schemeClr val="tx2"/>
              </a:buClr>
              <a:buSzPct val="8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528934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9"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9" y="1125538"/>
            <a:ext cx="10960606" cy="502793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7" name="Footer Placeholder 6"/>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493806516"/>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ndard slide -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9" y="294200"/>
            <a:ext cx="10978515"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9" y="1137920"/>
            <a:ext cx="10978515" cy="5027930"/>
          </a:xfrm>
          <a:prstGeom prst="rect">
            <a:avLst/>
          </a:prstGeom>
        </p:spPr>
        <p:txBody>
          <a:bodyPr vert="horz" lIns="0" tIns="0" rIns="0" bIns="0" rtlCol="0" anchor="t" anchorCtr="0">
            <a:noAutofit/>
          </a:bodyPr>
          <a:lstStyle>
            <a:lvl1pPr marL="356438" indent="-356438">
              <a:buClr>
                <a:schemeClr val="tx2"/>
              </a:buClr>
              <a:buSzPct val="80000"/>
              <a:buFont typeface="Arial" panose="020B0604020202020204" pitchFamily="34" charset="0"/>
              <a:buChar char="►"/>
              <a:defRPr/>
            </a:lvl1pPr>
            <a:lvl2pPr marL="712875" indent="-356438">
              <a:buClr>
                <a:schemeClr val="tx2"/>
              </a:buClr>
              <a:buSzPct val="80000"/>
              <a:buFont typeface="Arial" panose="020B0604020202020204" pitchFamily="34" charset="0"/>
              <a:buChar char="►"/>
              <a:defRPr/>
            </a:lvl2pPr>
            <a:lvl3pPr marL="1069313" indent="-356438">
              <a:buClr>
                <a:schemeClr val="tx2"/>
              </a:buClr>
              <a:buSzPct val="80000"/>
              <a:buFont typeface="Arial" panose="020B0604020202020204" pitchFamily="34" charset="0"/>
              <a:buChar char="►"/>
              <a:defRPr/>
            </a:lvl3pPr>
            <a:lvl4pPr marL="1425751" indent="-356438">
              <a:buClr>
                <a:schemeClr val="tx2"/>
              </a:buClr>
              <a:buSzPct val="80000"/>
              <a:buFont typeface="Arial" panose="020B0604020202020204" pitchFamily="34" charset="0"/>
              <a:buChar char="►"/>
              <a:defRPr/>
            </a:lvl4pPr>
            <a:lvl5pPr marL="1782188" indent="-356438">
              <a:buClr>
                <a:schemeClr val="tx2"/>
              </a:buClr>
              <a:buSzPct val="8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21750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10980000" cy="502793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7" name="Footer Placeholder 6"/>
          <p:cNvSpPr>
            <a:spLocks noGrp="1"/>
          </p:cNvSpPr>
          <p:nvPr>
            <p:ph type="ftr" sz="quarter" idx="10"/>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2534576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9"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10980000" cy="502793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7" name="Footer Placeholder 6"/>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020063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9" y="294200"/>
            <a:ext cx="10978515"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6" name="Footer Placeholder 5"/>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9693168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ide - pictur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1" y="1"/>
            <a:ext cx="3999231" cy="6156104"/>
          </a:xfrm>
        </p:spPr>
        <p:txBody>
          <a:bodyPr/>
          <a:lstStyle/>
          <a:p>
            <a:endParaRPr lang="en-IN"/>
          </a:p>
        </p:txBody>
      </p:sp>
      <p:sp>
        <p:nvSpPr>
          <p:cNvPr id="2" name="Title 1"/>
          <p:cNvSpPr>
            <a:spLocks noGrp="1"/>
          </p:cNvSpPr>
          <p:nvPr>
            <p:ph type="title"/>
          </p:nvPr>
        </p:nvSpPr>
        <p:spPr>
          <a:xfrm>
            <a:off x="609919" y="294200"/>
            <a:ext cx="7444422"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9" y="2311401"/>
            <a:ext cx="3580117"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4" y="2311403"/>
            <a:ext cx="3580117"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4" y="4221690"/>
            <a:ext cx="3580117"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9"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8" name="Footer Placeholder 7"/>
          <p:cNvSpPr>
            <a:spLocks noGrp="1"/>
          </p:cNvSpPr>
          <p:nvPr>
            <p:ph type="ftr" sz="quarter" idx="14"/>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6252076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lide - picture on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2"/>
            <a:ext cx="2384460" cy="6857999"/>
          </a:xfrm>
        </p:spPr>
        <p:txBody>
          <a:bodyPr/>
          <a:lstStyle/>
          <a:p>
            <a:endParaRPr lang="en-IN"/>
          </a:p>
        </p:txBody>
      </p:sp>
      <p:sp>
        <p:nvSpPr>
          <p:cNvPr id="2" name="Title 1"/>
          <p:cNvSpPr>
            <a:spLocks noGrp="1"/>
          </p:cNvSpPr>
          <p:nvPr>
            <p:ph type="title"/>
          </p:nvPr>
        </p:nvSpPr>
        <p:spPr>
          <a:xfrm>
            <a:off x="2695294" y="294200"/>
            <a:ext cx="8892000"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3" y="1137923"/>
            <a:ext cx="2768600"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8" name="Footer Placeholder 7"/>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137090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609919"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20"/>
            <a:ext cx="5387605" cy="5027931"/>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9" y="1137920"/>
            <a:ext cx="5387605" cy="5027931"/>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8" name="Footer Placeholder 7"/>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882722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9641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9641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9"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8" name="Footer Placeholder 7"/>
          <p:cNvSpPr>
            <a:spLocks noGrp="1"/>
          </p:cNvSpPr>
          <p:nvPr>
            <p:ph type="ftr" sz="quarter" idx="14"/>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26183389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609919"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2"/>
            <a:ext cx="4957505"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2" y="3813288"/>
            <a:ext cx="3089275"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2" y="4055931"/>
            <a:ext cx="3089275" cy="180000"/>
          </a:xfrm>
        </p:spPr>
        <p:txBody>
          <a:bodyPr/>
          <a:lstStyle>
            <a:lvl1pPr marL="0" indent="0">
              <a:buNone/>
              <a:defRPr sz="1199">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8" y="3578084"/>
            <a:ext cx="778959"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2"/>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5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latin typeface="Arial" panose="020B0604020202020204" pitchFamily="34" charset="0"/>
            </a:endParaRPr>
          </a:p>
        </p:txBody>
      </p:sp>
      <p:sp>
        <p:nvSpPr>
          <p:cNvPr id="7" name="Footer Placeholder 6"/>
          <p:cNvSpPr>
            <a:spLocks noGrp="1"/>
          </p:cNvSpPr>
          <p:nvPr>
            <p:ph type="ftr" sz="quarter" idx="19"/>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663881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s slide - centre">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6" y="2060235"/>
            <a:ext cx="5292000"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6" y="5506678"/>
            <a:ext cx="5292000" cy="316838"/>
          </a:xfrm>
        </p:spPr>
        <p:txBody>
          <a:bodyPr lIns="0" tIns="0" rIns="0" bIns="0">
            <a:noAutofit/>
          </a:bodyPr>
          <a:lstStyle>
            <a:lvl1pPr marL="0" indent="0" algn="ctr">
              <a:buNone/>
              <a:defRPr lang="en-US" sz="1599" dirty="0" smtClean="0">
                <a:solidFill>
                  <a:srgbClr val="2E2E38"/>
                </a:solidFill>
                <a:latin typeface="Arial" panose="020B0604020202020204" pitchFamily="34" charset="0"/>
              </a:defRPr>
            </a:lvl1pPr>
          </a:lstStyle>
          <a:p>
            <a:pPr marL="356438" lvl="0" indent="-356438"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6" y="5818717"/>
            <a:ext cx="5292000" cy="316838"/>
          </a:xfrm>
        </p:spPr>
        <p:txBody>
          <a:bodyPr vert="horz" lIns="0" tIns="0" rIns="0" bIns="0" rtlCol="0" anchor="t" anchorCtr="0">
            <a:noAutofit/>
          </a:bodyPr>
          <a:lstStyle>
            <a:lvl1pPr marL="0" indent="0" algn="ctr">
              <a:buNone/>
              <a:defRPr lang="en-US" sz="1599" dirty="0" smtClean="0">
                <a:solidFill>
                  <a:srgbClr val="2E2E38"/>
                </a:solidFill>
                <a:latin typeface="Arial" panose="020B0604020202020204" pitchFamily="34" charset="0"/>
              </a:defRPr>
            </a:lvl1pPr>
          </a:lstStyle>
          <a:p>
            <a:pPr marL="356438" lvl="0" indent="-356438"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2" y="979789"/>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a:solidFill>
                  <a:schemeClr val="tx2"/>
                </a:solidFill>
                <a:latin typeface="Georgia" panose="02040502050405020303" pitchFamily="18" charset="0"/>
              </a:rPr>
              <a:t>“ </a:t>
            </a:r>
          </a:p>
        </p:txBody>
      </p:sp>
      <p:sp>
        <p:nvSpPr>
          <p:cNvPr id="2" name="Footer Placeholder 1"/>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5571776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s slide - left sid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607703" y="2517622"/>
            <a:ext cx="5292000" cy="1800000"/>
          </a:xfrm>
        </p:spPr>
        <p:txBody>
          <a:bodyPr lIns="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607703" y="4642068"/>
            <a:ext cx="5292000" cy="316838"/>
          </a:xfrm>
        </p:spPr>
        <p:txBody>
          <a:bodyPr lIns="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Arial" panose="020B0604020202020204" pitchFamily="34" charset="0"/>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607703" y="4980745"/>
            <a:ext cx="5292000" cy="316838"/>
          </a:xfrm>
        </p:spPr>
        <p:txBody>
          <a:bodyPr lIns="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Arial" panose="020B0604020202020204" pitchFamily="34" charset="0"/>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Job Title</a:t>
            </a:r>
          </a:p>
        </p:txBody>
      </p:sp>
      <p:sp>
        <p:nvSpPr>
          <p:cNvPr id="2" name="Footer Placeholder 1"/>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42145949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a:t>Video</a:t>
            </a:r>
          </a:p>
        </p:txBody>
      </p:sp>
      <p:sp>
        <p:nvSpPr>
          <p:cNvPr id="6" name="Footer Placeholder 5"/>
          <p:cNvSpPr>
            <a:spLocks noGrp="1"/>
          </p:cNvSpPr>
          <p:nvPr>
            <p:ph type="ftr" sz="quarter" idx="11"/>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559721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Arial" panose="020B0604020202020204" pitchFamily="34" charset="0"/>
            </a:endParaRPr>
          </a:p>
        </p:txBody>
      </p:sp>
      <p:sp>
        <p:nvSpPr>
          <p:cNvPr id="6" name="Footer Placeholder 5"/>
          <p:cNvSpPr>
            <a:spLocks noGrp="1"/>
          </p:cNvSpPr>
          <p:nvPr>
            <p:ph type="ftr" sz="quarter" idx="10"/>
          </p:nvPr>
        </p:nvSpPr>
        <p:spPr/>
        <p:txBody>
          <a:bodyPr/>
          <a:lstStyle/>
          <a:p>
            <a:r>
              <a:rPr lang="en-US" dirty="0"/>
              <a:t>Feasibility Study for integrated Social Innovation Initiative in Lithuania</a:t>
            </a:r>
          </a:p>
        </p:txBody>
      </p:sp>
    </p:spTree>
    <p:extLst>
      <p:ext uri="{BB962C8B-B14F-4D97-AF65-F5344CB8AC3E}">
        <p14:creationId xmlns:p14="http://schemas.microsoft.com/office/powerpoint/2010/main" val="13655470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hapter Slide with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4826525" y="0"/>
            <a:ext cx="7371826"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1475716" y="2918173"/>
            <a:ext cx="3350809" cy="1055708"/>
          </a:xfrm>
        </p:spPr>
        <p:txBody>
          <a:bodyPr rIns="72000" anchor="ctr"/>
          <a:lstStyle>
            <a:lvl1pPr marL="0" indent="0" algn="r">
              <a:buNone/>
              <a:defRPr sz="2999"/>
            </a:lvl1pPr>
          </a:lstStyle>
          <a:p>
            <a:pPr lvl="0"/>
            <a:r>
              <a:rPr lang="en-IN" dirty="0"/>
              <a:t>Chapter Title</a:t>
            </a:r>
          </a:p>
          <a:p>
            <a:pPr lvl="0"/>
            <a:r>
              <a:rPr lang="en-IN" dirty="0"/>
              <a:t>EY Interstate Light</a:t>
            </a:r>
          </a:p>
        </p:txBody>
      </p:sp>
      <p:sp>
        <p:nvSpPr>
          <p:cNvPr id="6" name="Footer Placeholder 5"/>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0264266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pter Slide with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90551" y="2578743"/>
            <a:ext cx="4537959" cy="1055708"/>
          </a:xfrm>
        </p:spPr>
        <p:txBody>
          <a:bodyPr/>
          <a:lstStyle>
            <a:lvl1pPr marL="0" indent="0">
              <a:buNone/>
              <a:defRPr sz="299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90551" y="3840384"/>
            <a:ext cx="4537959" cy="1055708"/>
          </a:xfrm>
        </p:spPr>
        <p:txBody>
          <a:bodyPr/>
          <a:lstStyle>
            <a:lvl1pPr marL="0" indent="0">
              <a:buNone/>
              <a:defRPr sz="1599"/>
            </a:lvl1pPr>
          </a:lstStyle>
          <a:p>
            <a:pPr lvl="0"/>
            <a:r>
              <a:rPr lang="en-IN" dirty="0"/>
              <a:t>text</a:t>
            </a:r>
          </a:p>
        </p:txBody>
      </p:sp>
      <p:sp>
        <p:nvSpPr>
          <p:cNvPr id="6" name="Footer Placeholder 5"/>
          <p:cNvSpPr>
            <a:spLocks noGrp="1"/>
          </p:cNvSpPr>
          <p:nvPr>
            <p:ph type="ftr" sz="quarter" idx="13"/>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14426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 Chapter slide">
    <p:spTree>
      <p:nvGrpSpPr>
        <p:cNvPr id="1" name=""/>
        <p:cNvGrpSpPr/>
        <p:nvPr/>
      </p:nvGrpSpPr>
      <p:grpSpPr>
        <a:xfrm>
          <a:off x="0" y="0"/>
          <a:ext cx="0" cy="0"/>
          <a:chOff x="0" y="0"/>
          <a:chExt cx="0" cy="0"/>
        </a:xfrm>
      </p:grpSpPr>
      <p:sp>
        <p:nvSpPr>
          <p:cNvPr id="5" name="Freeform 6"/>
          <p:cNvSpPr>
            <a:spLocks/>
          </p:cNvSpPr>
          <p:nvPr userDrawn="1"/>
        </p:nvSpPr>
        <p:spPr bwMode="gray">
          <a:xfrm>
            <a:off x="0" y="-1"/>
            <a:ext cx="60991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392" tIns="45696" rIns="91392" bIns="45696" numCol="1" anchor="t" anchorCtr="0" compatLnSpc="1">
            <a:prstTxWarp prst="textNoShape">
              <a:avLst/>
            </a:prstTxWarp>
          </a:bodyPr>
          <a:lstStyle/>
          <a:p>
            <a:endParaRPr lang="en-GB" sz="1799">
              <a:solidFill>
                <a:schemeClr val="bg1"/>
              </a:solidFill>
              <a:latin typeface="Arial" panose="020B0604020202020204" pitchFamily="34" charset="0"/>
            </a:endParaRPr>
          </a:p>
        </p:txBody>
      </p:sp>
      <p:sp>
        <p:nvSpPr>
          <p:cNvPr id="8" name="Text Placeholder 7"/>
          <p:cNvSpPr>
            <a:spLocks noGrp="1"/>
          </p:cNvSpPr>
          <p:nvPr>
            <p:ph type="body" sz="quarter" idx="13"/>
          </p:nvPr>
        </p:nvSpPr>
        <p:spPr>
          <a:xfrm>
            <a:off x="605964" y="908050"/>
            <a:ext cx="4703762" cy="1624012"/>
          </a:xfrm>
        </p:spPr>
        <p:txBody>
          <a:bodyPr/>
          <a:lstStyle>
            <a:lvl1pPr marL="0" indent="0">
              <a:buNone/>
              <a:defRPr sz="2999"/>
            </a:lvl1pPr>
          </a:lstStyle>
          <a:p>
            <a:pPr lvl="0"/>
            <a:r>
              <a:rPr lang="en-US" dirty="0"/>
              <a:t>Click to edit Master text styles</a:t>
            </a:r>
          </a:p>
        </p:txBody>
      </p:sp>
      <p:sp>
        <p:nvSpPr>
          <p:cNvPr id="9" name="Footer Placeholder 8"/>
          <p:cNvSpPr>
            <a:spLocks noGrp="1"/>
          </p:cNvSpPr>
          <p:nvPr>
            <p:ph type="ftr" sz="quarter" idx="14"/>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12713613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 Chapter slide - tranparency">
    <p:spTree>
      <p:nvGrpSpPr>
        <p:cNvPr id="1" name=""/>
        <p:cNvGrpSpPr/>
        <p:nvPr/>
      </p:nvGrpSpPr>
      <p:grpSpPr>
        <a:xfrm>
          <a:off x="0" y="0"/>
          <a:ext cx="0" cy="0"/>
          <a:chOff x="0" y="0"/>
          <a:chExt cx="0" cy="0"/>
        </a:xfrm>
      </p:grpSpPr>
      <p:sp>
        <p:nvSpPr>
          <p:cNvPr id="8" name="Freeform 6"/>
          <p:cNvSpPr>
            <a:spLocks/>
          </p:cNvSpPr>
          <p:nvPr userDrawn="1"/>
        </p:nvSpPr>
        <p:spPr bwMode="gray">
          <a:xfrm>
            <a:off x="-1" y="0"/>
            <a:ext cx="6099176"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392" tIns="45696" rIns="91392" bIns="45696" numCol="1" anchor="t" anchorCtr="0" compatLnSpc="1">
            <a:prstTxWarp prst="textNoShape">
              <a:avLst/>
            </a:prstTxWarp>
          </a:bodyPr>
          <a:lstStyle/>
          <a:p>
            <a:endParaRPr lang="en-GB" sz="1799">
              <a:solidFill>
                <a:schemeClr val="bg1"/>
              </a:solidFill>
              <a:latin typeface="Arial" panose="020B0604020202020204" pitchFamily="34" charset="0"/>
            </a:endParaRPr>
          </a:p>
        </p:txBody>
      </p:sp>
      <p:sp>
        <p:nvSpPr>
          <p:cNvPr id="7" name="Text Placeholder 6"/>
          <p:cNvSpPr>
            <a:spLocks noGrp="1"/>
          </p:cNvSpPr>
          <p:nvPr>
            <p:ph type="body" sz="quarter" idx="13"/>
          </p:nvPr>
        </p:nvSpPr>
        <p:spPr>
          <a:xfrm>
            <a:off x="602125" y="908050"/>
            <a:ext cx="4787900" cy="1536700"/>
          </a:xfrm>
        </p:spPr>
        <p:txBody>
          <a:bodyPr/>
          <a:lstStyle>
            <a:lvl1pPr marL="0" indent="0">
              <a:buNone/>
              <a:defRPr sz="2999">
                <a:solidFill>
                  <a:schemeClr val="bg2"/>
                </a:solidFill>
              </a:defRPr>
            </a:lvl1pPr>
          </a:lstStyle>
          <a:p>
            <a:pPr lvl="0"/>
            <a:r>
              <a:rPr lang="en-US" dirty="0"/>
              <a:t>Click to edit Master text styles</a:t>
            </a:r>
          </a:p>
        </p:txBody>
      </p:sp>
      <p:sp>
        <p:nvSpPr>
          <p:cNvPr id="6" name="Footer Placeholder 5"/>
          <p:cNvSpPr>
            <a:spLocks noGrp="1"/>
          </p:cNvSpPr>
          <p:nvPr>
            <p:ph type="ftr" sz="quarter" idx="14"/>
          </p:nvPr>
        </p:nvSpPr>
        <p:spPr/>
        <p:txBody>
          <a:bodyPr/>
          <a:lstStyle/>
          <a:p>
            <a:r>
              <a:rPr lang="en-US"/>
              <a:t>Feasibility Study for integrated Social Innovation Initiative in Lithuania</a:t>
            </a:r>
          </a:p>
        </p:txBody>
      </p:sp>
    </p:spTree>
    <p:extLst>
      <p:ext uri="{BB962C8B-B14F-4D97-AF65-F5344CB8AC3E}">
        <p14:creationId xmlns:p14="http://schemas.microsoft.com/office/powerpoint/2010/main" val="47256141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pter slide no pict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50" y="2851522"/>
            <a:ext cx="550862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Arial" panose="020B0604020202020204" pitchFamily="34"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
        <p:nvSpPr>
          <p:cNvPr id="6" name="Footer Placeholder 5"/>
          <p:cNvSpPr>
            <a:spLocks noGrp="1"/>
          </p:cNvSpPr>
          <p:nvPr>
            <p:ph type="ftr" sz="quarter" idx="11"/>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096713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sclaimer ENG">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0786345C-4692-49DC-9423-6F32BC388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4" y="0"/>
            <a:ext cx="12192005" cy="6858000"/>
          </a:xfrm>
          <a:prstGeom prst="rect">
            <a:avLst/>
          </a:prstGeom>
        </p:spPr>
      </p:pic>
      <p:sp>
        <p:nvSpPr>
          <p:cNvPr id="4" name="TextBox 3">
            <a:extLst>
              <a:ext uri="{FF2B5EF4-FFF2-40B4-BE49-F238E27FC236}">
                <a16:creationId xmlns:a16="http://schemas.microsoft.com/office/drawing/2014/main" id="{E5A11FCD-5480-4BC8-A994-57733B364E15}"/>
              </a:ext>
            </a:extLst>
          </p:cNvPr>
          <p:cNvSpPr txBox="1">
            <a:spLocks/>
          </p:cNvSpPr>
          <p:nvPr userDrawn="1"/>
        </p:nvSpPr>
        <p:spPr>
          <a:xfrm>
            <a:off x="590550" y="908050"/>
            <a:ext cx="3205138" cy="2660728"/>
          </a:xfrm>
          <a:prstGeom prst="rect">
            <a:avLst/>
          </a:prstGeom>
          <a:noFill/>
        </p:spPr>
        <p:txBody>
          <a:bodyPr wrap="square" lIns="0" tIns="36557" rIns="0" bIns="0" rtlCol="0" anchor="t">
            <a:spAutoFit/>
          </a:bodyPr>
          <a:lstStyle/>
          <a:p>
            <a:pPr lvl="0">
              <a:spcAft>
                <a:spcPts val="600"/>
              </a:spcAft>
              <a:buClr>
                <a:srgbClr val="FFD200"/>
              </a:buClr>
              <a:buSzPct val="70000"/>
              <a:defRPr/>
            </a:pPr>
            <a:r>
              <a:rPr kumimoji="0" lang="en-US" sz="1199" b="1"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EY  </a:t>
            </a:r>
            <a:r>
              <a:rPr kumimoji="0" lang="en-US" sz="1199" b="0"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  </a:t>
            </a:r>
            <a:r>
              <a:rPr lang="en-IN" sz="1199" kern="0" dirty="0">
                <a:solidFill>
                  <a:srgbClr val="FFE600"/>
                </a:solidFill>
                <a:latin typeface="Arial" panose="020B0604020202020204" pitchFamily="34" charset="0"/>
                <a:cs typeface="Arial" panose="020B0604020202020204" pitchFamily="34" charset="0"/>
              </a:rPr>
              <a:t>Building a better working world</a:t>
            </a:r>
            <a:endParaRPr kumimoji="0" lang="en-US" sz="1199" b="0" i="0" u="none" strike="noStrike" kern="0" cap="none" spc="0" normalizeH="0" baseline="0" noProof="0" dirty="0">
              <a:ln>
                <a:noFill/>
              </a:ln>
              <a:solidFill>
                <a:srgbClr val="FFE600"/>
              </a:solidFill>
              <a:effectLst/>
              <a:uLnTx/>
              <a:uFillTx/>
              <a:latin typeface="Arial" panose="020B0604020202020204" pitchFamily="34" charset="0"/>
              <a:cs typeface="Arial" panose="020B0604020202020204" pitchFamily="34" charset="0"/>
            </a:endParaRPr>
          </a:p>
          <a:p>
            <a:pPr marL="0" marR="0" lvl="0" indent="0" defTabSz="913943" eaLnBrk="1" fontAlgn="auto" latinLnBrk="0" hangingPunct="1">
              <a:lnSpc>
                <a:spcPct val="100000"/>
              </a:lnSpc>
              <a:spcBef>
                <a:spcPts val="0"/>
              </a:spcBef>
              <a:spcAft>
                <a:spcPts val="0"/>
              </a:spcAft>
              <a:buClr>
                <a:srgbClr val="FFD200"/>
              </a:buClr>
              <a:buSzPct val="70000"/>
              <a:buFontTx/>
              <a:buNone/>
              <a:tabLst/>
              <a:defRPr/>
            </a:pPr>
            <a:endParaRPr kumimoji="0" lang="en-US" sz="1099"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buClr>
                <a:srgbClr val="FFD200"/>
              </a:buClr>
              <a:buSzPct val="70000"/>
              <a:defRPr/>
            </a:pPr>
            <a:r>
              <a:rPr lang="en-IN" sz="1099" kern="0" dirty="0">
                <a:solidFill>
                  <a:srgbClr val="FFFFFF"/>
                </a:solidFill>
                <a:latin typeface="Arial" panose="020B0604020202020204" pitchFamily="34" charset="0"/>
                <a:cs typeface="Arial" panose="020B0604020202020204" pitchFamily="34" charset="0"/>
              </a:rPr>
              <a:t>EY exists to build a better working world, helping </a:t>
            </a:r>
            <a:br>
              <a:rPr lang="cs-CZ" sz="1099" kern="0" dirty="0">
                <a:solidFill>
                  <a:srgbClr val="FFFFFF"/>
                </a:solidFill>
                <a:latin typeface="Arial" panose="020B0604020202020204" pitchFamily="34" charset="0"/>
                <a:cs typeface="Arial" panose="020B0604020202020204" pitchFamily="34" charset="0"/>
              </a:rPr>
            </a:br>
            <a:r>
              <a:rPr lang="en-IN" sz="1099" kern="0" dirty="0">
                <a:solidFill>
                  <a:srgbClr val="FFFFFF"/>
                </a:solidFill>
                <a:latin typeface="Arial" panose="020B0604020202020204" pitchFamily="34" charset="0"/>
                <a:cs typeface="Arial" panose="020B0604020202020204" pitchFamily="34" charset="0"/>
              </a:rPr>
              <a:t>to create long-term value for clients, people </a:t>
            </a:r>
            <a:br>
              <a:rPr lang="cs-CZ" sz="1099" kern="0" dirty="0">
                <a:solidFill>
                  <a:srgbClr val="FFFFFF"/>
                </a:solidFill>
                <a:latin typeface="Arial" panose="020B0604020202020204" pitchFamily="34" charset="0"/>
                <a:cs typeface="Arial" panose="020B0604020202020204" pitchFamily="34" charset="0"/>
              </a:rPr>
            </a:br>
            <a:r>
              <a:rPr lang="en-IN" sz="1099" kern="0" dirty="0">
                <a:solidFill>
                  <a:srgbClr val="FFFFFF"/>
                </a:solidFill>
                <a:latin typeface="Arial" panose="020B0604020202020204" pitchFamily="34" charset="0"/>
                <a:cs typeface="Arial" panose="020B0604020202020204" pitchFamily="34" charset="0"/>
              </a:rPr>
              <a:t>and society and build trust in the capital markets. </a:t>
            </a:r>
          </a:p>
          <a:p>
            <a:pPr lvl="0">
              <a:buClr>
                <a:srgbClr val="FFD200"/>
              </a:buClr>
              <a:buSzPct val="70000"/>
              <a:defRPr/>
            </a:pPr>
            <a:endParaRPr lang="en-IN" sz="1099" kern="0" dirty="0">
              <a:solidFill>
                <a:srgbClr val="FFFFFF"/>
              </a:solidFill>
              <a:latin typeface="Arial" panose="020B0604020202020204" pitchFamily="34" charset="0"/>
              <a:cs typeface="Arial" panose="020B0604020202020204" pitchFamily="34" charset="0"/>
            </a:endParaRPr>
          </a:p>
          <a:p>
            <a:pPr lvl="0">
              <a:buClr>
                <a:srgbClr val="FFD200"/>
              </a:buClr>
              <a:buSzPct val="70000"/>
              <a:defRPr/>
            </a:pPr>
            <a:r>
              <a:rPr lang="en-IN" sz="1099" kern="0" dirty="0">
                <a:solidFill>
                  <a:srgbClr val="FFFFFF"/>
                </a:solidFill>
                <a:latin typeface="Arial" panose="020B0604020202020204" pitchFamily="34" charset="0"/>
                <a:cs typeface="Arial" panose="020B0604020202020204" pitchFamily="34" charset="0"/>
              </a:rPr>
              <a:t>Enabled by data and technology, diverse EY teams in over 150 countries provide trust through assurance and help clients grow, transform </a:t>
            </a:r>
            <a:br>
              <a:rPr lang="cs-CZ" sz="1099" kern="0" dirty="0">
                <a:solidFill>
                  <a:srgbClr val="FFFFFF"/>
                </a:solidFill>
                <a:latin typeface="Arial" panose="020B0604020202020204" pitchFamily="34" charset="0"/>
                <a:cs typeface="Arial" panose="020B0604020202020204" pitchFamily="34" charset="0"/>
              </a:rPr>
            </a:br>
            <a:r>
              <a:rPr lang="en-IN" sz="1099" kern="0" dirty="0">
                <a:solidFill>
                  <a:srgbClr val="FFFFFF"/>
                </a:solidFill>
                <a:latin typeface="Arial" panose="020B0604020202020204" pitchFamily="34" charset="0"/>
                <a:cs typeface="Arial" panose="020B0604020202020204" pitchFamily="34" charset="0"/>
              </a:rPr>
              <a:t>and operate. </a:t>
            </a:r>
          </a:p>
          <a:p>
            <a:pPr lvl="0">
              <a:buClr>
                <a:srgbClr val="FFD200"/>
              </a:buClr>
              <a:buSzPct val="70000"/>
              <a:defRPr/>
            </a:pPr>
            <a:endParaRPr lang="en-IN" sz="1099" kern="0" dirty="0">
              <a:solidFill>
                <a:srgbClr val="FFFFFF"/>
              </a:solidFill>
              <a:latin typeface="Arial" panose="020B0604020202020204" pitchFamily="34" charset="0"/>
              <a:cs typeface="Arial" panose="020B0604020202020204" pitchFamily="34" charset="0"/>
            </a:endParaRPr>
          </a:p>
          <a:p>
            <a:pPr lvl="0">
              <a:buClr>
                <a:srgbClr val="FFD200"/>
              </a:buClr>
              <a:buSzPct val="70000"/>
              <a:defRPr/>
            </a:pPr>
            <a:r>
              <a:rPr lang="en-IN" sz="1099" kern="0" dirty="0">
                <a:solidFill>
                  <a:srgbClr val="FFFFFF"/>
                </a:solidFill>
                <a:latin typeface="Arial" panose="020B0604020202020204" pitchFamily="34" charset="0"/>
                <a:cs typeface="Arial" panose="020B0604020202020204" pitchFamily="34" charset="0"/>
              </a:rPr>
              <a:t>Working across assurance, consulting, law, strategy, tax and transactions, EY teams ask better questions to find new answers for the complex issues facing our world today.</a:t>
            </a:r>
          </a:p>
        </p:txBody>
      </p:sp>
      <p:sp>
        <p:nvSpPr>
          <p:cNvPr id="5" name="TextBox 4">
            <a:extLst>
              <a:ext uri="{FF2B5EF4-FFF2-40B4-BE49-F238E27FC236}">
                <a16:creationId xmlns:a16="http://schemas.microsoft.com/office/drawing/2014/main" id="{EE026FDF-62B9-4890-8736-0DBFCD4988EE}"/>
              </a:ext>
            </a:extLst>
          </p:cNvPr>
          <p:cNvSpPr txBox="1">
            <a:spLocks/>
          </p:cNvSpPr>
          <p:nvPr userDrawn="1"/>
        </p:nvSpPr>
        <p:spPr>
          <a:xfrm>
            <a:off x="8402662" y="908050"/>
            <a:ext cx="3205138" cy="2411942"/>
          </a:xfrm>
          <a:prstGeom prst="rect">
            <a:avLst/>
          </a:prstGeom>
          <a:noFill/>
        </p:spPr>
        <p:txBody>
          <a:bodyPr wrap="square" lIns="0" tIns="36557" rIns="0" bIns="0" rtlCol="0" anchor="t">
            <a:spAutoFit/>
          </a:bodyPr>
          <a:lstStyle/>
          <a:p>
            <a:pPr lvl="0">
              <a:buClr>
                <a:srgbClr val="FFD200"/>
              </a:buClr>
              <a:buSzPct val="70000"/>
              <a:defRPr/>
            </a:pPr>
            <a:r>
              <a:rPr lang="en-IN" sz="800" kern="0" dirty="0">
                <a:solidFill>
                  <a:srgbClr val="FFFFFF"/>
                </a:solidFill>
                <a:latin typeface="Arial" panose="020B0604020202020204" pitchFamily="34" charset="0"/>
                <a:cs typeface="Arial" panose="020B0604020202020204" pitchFamily="34" charset="0"/>
              </a:rPr>
              <a:t>EY refers to the global organization, and may refer to one or more, </a:t>
            </a:r>
            <a:br>
              <a:rPr lang="cs-CZ" sz="800" kern="0" dirty="0">
                <a:solidFill>
                  <a:srgbClr val="FFFFFF"/>
                </a:solidFill>
                <a:latin typeface="Arial" panose="020B0604020202020204" pitchFamily="34" charset="0"/>
                <a:cs typeface="Arial" panose="020B0604020202020204" pitchFamily="34" charset="0"/>
              </a:rPr>
            </a:br>
            <a:r>
              <a:rPr lang="en-IN" sz="800" kern="0" dirty="0">
                <a:solidFill>
                  <a:srgbClr val="FFFFFF"/>
                </a:solidFill>
                <a:latin typeface="Arial" panose="020B0604020202020204" pitchFamily="34" charset="0"/>
                <a:cs typeface="Arial" panose="020B0604020202020204" pitchFamily="34" charset="0"/>
              </a:rPr>
              <a:t>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IN" sz="800" kern="0" dirty="0">
              <a:solidFill>
                <a:srgbClr val="FFFFFF"/>
              </a:solidFill>
              <a:latin typeface="Arial" panose="020B0604020202020204" pitchFamily="34" charset="0"/>
              <a:cs typeface="Arial" panose="020B0604020202020204" pitchFamily="34" charset="0"/>
            </a:endParaRPr>
          </a:p>
          <a:p>
            <a:pPr marL="0" marR="0" lvl="0" indent="0" algn="l" defTabSz="913943" rtl="0" eaLnBrk="1" fontAlgn="base" latinLnBrk="0" hangingPunct="1">
              <a:lnSpc>
                <a:spcPct val="100000"/>
              </a:lnSpc>
              <a:spcBef>
                <a:spcPct val="0"/>
              </a:spcBef>
              <a:spcAft>
                <a:spcPts val="1012"/>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Ernst &amp; Young, </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Ernst &amp; Young Audit, </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s.r.o.</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b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 &amp; Y Valuations </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s.r.o. | EY </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Law</a:t>
            </a:r>
            <a:r>
              <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advokátní kancelář, s.r.o.</a:t>
            </a:r>
            <a:b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Rights Reserved.</a:t>
            </a:r>
            <a:endParaRPr kumimoji="0" lang="cs-CZ"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a:buClr>
                <a:srgbClr val="FFD200"/>
              </a:buClr>
              <a:buSzPct val="70000"/>
              <a:defRPr/>
            </a:pPr>
            <a:r>
              <a:rPr lang="en-US" sz="800" kern="0" dirty="0">
                <a:solidFill>
                  <a:srgbClr val="FFFFFF"/>
                </a:solidFill>
                <a:latin typeface="Arial" panose="020B0604020202020204" pitchFamily="34" charset="0"/>
                <a:cs typeface="Arial" panose="020B0604020202020204" pitchFamily="34" charset="0"/>
              </a:rPr>
              <a:t>This material has been prepared for general informational purposes only and is not intended to be relied upon as accounting, tax or other professional advice. Please refer to your advisors for specific advice.</a:t>
            </a:r>
            <a:endParaRPr lang="cs-CZ" sz="800" kern="0" dirty="0">
              <a:solidFill>
                <a:srgbClr val="FFFFFF"/>
              </a:solidFill>
              <a:latin typeface="Arial" panose="020B0604020202020204" pitchFamily="34" charset="0"/>
              <a:cs typeface="Arial" panose="020B0604020202020204" pitchFamily="34" charset="0"/>
            </a:endParaRPr>
          </a:p>
          <a:p>
            <a:pPr>
              <a:buClr>
                <a:srgbClr val="FFD200"/>
              </a:buClr>
              <a:buSzPct val="70000"/>
              <a:defRPr/>
            </a:pPr>
            <a:endParaRPr lang="en-IN" sz="700" kern="0" dirty="0">
              <a:solidFill>
                <a:srgbClr val="FFFFFF"/>
              </a:solidFill>
              <a:latin typeface="Arial" panose="020B0604020202020204" pitchFamily="34" charset="0"/>
              <a:cs typeface="Arial" panose="020B0604020202020204" pitchFamily="34" charset="0"/>
            </a:endParaRPr>
          </a:p>
          <a:p>
            <a:pPr lvl="0">
              <a:spcAft>
                <a:spcPts val="600"/>
              </a:spcAft>
              <a:buClr>
                <a:srgbClr val="FFD200"/>
              </a:buClr>
              <a:buSzPct val="70000"/>
              <a:defRPr/>
            </a:pPr>
            <a:r>
              <a:rPr lang="en-IN" sz="1099" kern="0" dirty="0">
                <a:solidFill>
                  <a:srgbClr val="FFFFFF"/>
                </a:solidFill>
                <a:latin typeface="Arial" panose="020B0604020202020204" pitchFamily="34" charset="0"/>
                <a:cs typeface="Arial" panose="020B0604020202020204" pitchFamily="34" charset="0"/>
              </a:rPr>
              <a:t>ey.com</a:t>
            </a:r>
          </a:p>
        </p:txBody>
      </p:sp>
    </p:spTree>
    <p:extLst>
      <p:ext uri="{BB962C8B-B14F-4D97-AF65-F5344CB8AC3E}">
        <p14:creationId xmlns:p14="http://schemas.microsoft.com/office/powerpoint/2010/main" val="3462396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Feasibility Study for integrated Social Innovation Initiative in Lithuania</a:t>
            </a:r>
            <a:endParaRPr lang="en-IN"/>
          </a:p>
        </p:txBody>
      </p:sp>
    </p:spTree>
    <p:extLst>
      <p:ext uri="{BB962C8B-B14F-4D97-AF65-F5344CB8AC3E}">
        <p14:creationId xmlns:p14="http://schemas.microsoft.com/office/powerpoint/2010/main" val="31714712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49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image" Target="../media/image1.emf"/><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oleObject" Target="../embeddings/oleObject2.bin"/><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tags" Target="../tags/tag3.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image" Target="../media/image9.png"/><Relationship Id="rId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ags" Target="../tags/tag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6" Type="http://schemas.openxmlformats.org/officeDocument/2006/relationships/image" Target="../media/image15.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4.emf"/><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image" Target="../media/image1.emf"/><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oleObject" Target="../embeddings/oleObject4.bin"/><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tags" Target="../tags/tag5.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E183ADD-8A2C-4AC2-B042-6277A612D47F}"/>
              </a:ext>
            </a:extLst>
          </p:cNvPr>
          <p:cNvGraphicFramePr>
            <a:graphicFrameLocks noChangeAspect="1"/>
          </p:cNvGraphicFramePr>
          <p:nvPr userDrawn="1">
            <p:custDataLst>
              <p:tags r:id="rId28"/>
            </p:custDataLst>
            <p:extLst>
              <p:ext uri="{D42A27DB-BD31-4B8C-83A1-F6EECF244321}">
                <p14:modId xmlns:p14="http://schemas.microsoft.com/office/powerpoint/2010/main" val="2384575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592" imgH="595" progId="TCLayout.ActiveDocument.1">
                  <p:embed/>
                </p:oleObj>
              </mc:Choice>
              <mc:Fallback>
                <p:oleObj name="think-cell Slide" r:id="rId29" imgW="592" imgH="595" progId="TCLayout.ActiveDocument.1">
                  <p:embed/>
                  <p:pic>
                    <p:nvPicPr>
                      <p:cNvPr id="6" name="Object 5" hidden="1">
                        <a:extLst>
                          <a:ext uri="{FF2B5EF4-FFF2-40B4-BE49-F238E27FC236}">
                            <a16:creationId xmlns:a16="http://schemas.microsoft.com/office/drawing/2014/main" id="{AE183ADD-8A2C-4AC2-B042-6277A612D47F}"/>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918" y="1146754"/>
            <a:ext cx="10997882" cy="501909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167937" y="6223052"/>
            <a:ext cx="434658" cy="446036"/>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2678113" y="6489088"/>
            <a:ext cx="3086100" cy="180000"/>
          </a:xfrm>
          <a:prstGeom prst="rect">
            <a:avLst/>
          </a:prstGeom>
        </p:spPr>
        <p:txBody>
          <a:bodyPr vert="horz" lIns="0" tIns="0" rIns="0" bIns="0" rtlCol="0" anchor="b"/>
          <a:lstStyle>
            <a:lvl1pPr marL="0" algn="l" defTabSz="914400" rtl="0" eaLnBrk="1" latinLnBrk="0" hangingPunct="1">
              <a:defRPr lang="en-IN" sz="800" kern="1200" dirty="0">
                <a:solidFill>
                  <a:schemeClr val="bg1"/>
                </a:solidFill>
                <a:latin typeface="Arial" panose="020B0604020202020204" pitchFamily="34" charset="0"/>
                <a:ea typeface="+mn-ea"/>
                <a:cs typeface="+mn-cs"/>
              </a:defRPr>
            </a:lvl1pPr>
          </a:lstStyle>
          <a:p>
            <a:r>
              <a:rPr lang="en-US" dirty="0"/>
              <a:t>Feasibility Study for integrated Social Innovation Initiative in Lithuania</a:t>
            </a:r>
          </a:p>
        </p:txBody>
      </p:sp>
      <p:sp>
        <p:nvSpPr>
          <p:cNvPr id="5" name="TextBox 4"/>
          <p:cNvSpPr txBox="1"/>
          <p:nvPr userDrawn="1"/>
        </p:nvSpPr>
        <p:spPr>
          <a:xfrm>
            <a:off x="590550" y="6514430"/>
            <a:ext cx="914082"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chemeClr val="accent2"/>
              </a:buClr>
              <a:buSzPct val="70000"/>
              <a:buFont typeface="Arial" pitchFamily="34" charset="0"/>
              <a:buNone/>
              <a:tabLst/>
              <a:defRPr/>
            </a:pPr>
            <a:r>
              <a:rPr lang="en-US" sz="900" noProof="0" dirty="0">
                <a:solidFill>
                  <a:schemeClr val="bg1"/>
                </a:solidFill>
                <a:latin typeface="Arial" panose="020B0604020202020204" pitchFamily="34" charset="0"/>
                <a:cs typeface="Arial" panose="020B0604020202020204" pitchFamily="34" charset="0"/>
              </a:rPr>
              <a:t>Page </a:t>
            </a:r>
            <a:fld id="{86C67FB4-0A4C-4731-B369-00153E7EC6AB}" type="slidenum">
              <a:rPr lang="en-US" sz="900" noProof="0" smtClean="0">
                <a:solidFill>
                  <a:schemeClr val="bg1"/>
                </a:solidFill>
                <a:latin typeface="Arial" panose="020B0604020202020204" pitchFamily="34" charset="0"/>
                <a:cs typeface="Arial" panose="020B0604020202020204" pitchFamily="34" charset="0"/>
              </a:rPr>
              <a:t>‹#›</a:t>
            </a:fld>
            <a:endParaRPr lang="en-US" sz="900" noProof="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714218"/>
      </p:ext>
    </p:extLst>
  </p:cSld>
  <p:clrMap bg1="lt1" tx1="dk1" bg2="lt2" tx2="dk2" accent1="accent1" accent2="accent2" accent3="accent3" accent4="accent4" accent5="accent5" accent6="accent6" hlink="hlink" folHlink="folHlink"/>
  <p:sldLayoutIdLst>
    <p:sldLayoutId id="2147483946" r:id="rId1"/>
    <p:sldLayoutId id="2147483887" r:id="rId2"/>
    <p:sldLayoutId id="2147483984" r:id="rId3"/>
    <p:sldLayoutId id="2147483890" r:id="rId4"/>
    <p:sldLayoutId id="2147483825" r:id="rId5"/>
    <p:sldLayoutId id="2147483826" r:id="rId6"/>
    <p:sldLayoutId id="2147483827" r:id="rId7"/>
    <p:sldLayoutId id="2147483828" r:id="rId8"/>
    <p:sldLayoutId id="2147483875" r:id="rId9"/>
    <p:sldLayoutId id="2147483873" r:id="rId10"/>
    <p:sldLayoutId id="2147483872" r:id="rId11"/>
    <p:sldLayoutId id="2147483832" r:id="rId12"/>
    <p:sldLayoutId id="2147483833" r:id="rId13"/>
    <p:sldLayoutId id="2147483871" r:id="rId14"/>
    <p:sldLayoutId id="2147483923" r:id="rId15"/>
    <p:sldLayoutId id="2147483921" r:id="rId16"/>
    <p:sldLayoutId id="2147483874" r:id="rId17"/>
    <p:sldLayoutId id="2147483876" r:id="rId18"/>
    <p:sldLayoutId id="2147483836" r:id="rId19"/>
    <p:sldLayoutId id="2147483968" r:id="rId20"/>
    <p:sldLayoutId id="2147483877" r:id="rId21"/>
    <p:sldLayoutId id="2147483970" r:id="rId22"/>
    <p:sldLayoutId id="2147483969" r:id="rId23"/>
    <p:sldLayoutId id="2147483926" r:id="rId24"/>
    <p:sldLayoutId id="2147483837" r:id="rId25"/>
    <p:sldLayoutId id="2147483838" r:id="rId26"/>
  </p:sldLayoutIdLst>
  <p:hf sldNum="0" hdr="0" ftr="0" dt="0"/>
  <p:txStyles>
    <p:titleStyle>
      <a:lvl1pPr algn="l" defTabSz="914400" rtl="0" eaLnBrk="1" latinLnBrk="0" hangingPunct="1">
        <a:lnSpc>
          <a:spcPct val="85000"/>
        </a:lnSpc>
        <a:spcBef>
          <a:spcPct val="0"/>
        </a:spcBef>
        <a:buNone/>
        <a:defRPr sz="2400" b="0" kern="1200">
          <a:solidFill>
            <a:schemeClr val="bg1"/>
          </a:solidFill>
          <a:latin typeface="Arial" panose="020B0604020202020204" pitchFamily="34" charset="0"/>
          <a:ea typeface="+mj-ea"/>
          <a:cs typeface="Arial" pitchFamily="34" charset="0"/>
        </a:defRPr>
      </a:lvl1pPr>
    </p:titleStyle>
    <p:body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Arial" panose="020B0604020202020204" pitchFamily="34"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Arial" panose="020B0604020202020204" pitchFamily="34"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Arial" panose="020B0604020202020204" pitchFamily="34"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Arial" panose="020B0604020202020204" pitchFamily="34"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2" userDrawn="1">
          <p15:clr>
            <a:srgbClr val="F26B43"/>
          </p15:clr>
        </p15:guide>
        <p15:guide id="3" pos="372" userDrawn="1">
          <p15:clr>
            <a:srgbClr val="F26B43"/>
          </p15:clr>
        </p15:guide>
        <p15:guide id="4" pos="7312" userDrawn="1">
          <p15:clr>
            <a:srgbClr val="F26B43"/>
          </p15:clr>
        </p15:guide>
        <p15:guide id="5" orient="horz" pos="3884" userDrawn="1">
          <p15:clr>
            <a:srgbClr val="F26B43"/>
          </p15:clr>
        </p15:guide>
        <p15:guide id="6" orient="horz" pos="709" userDrawn="1">
          <p15:clr>
            <a:srgbClr val="F26B43"/>
          </p15:clr>
        </p15:guide>
        <p15:guide id="7" orient="horz" pos="572" userDrawn="1">
          <p15:clr>
            <a:srgbClr val="F26B43"/>
          </p15:clr>
        </p15:guide>
        <p15:guide id="8" orient="horz" pos="42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ABD85F2-101E-48DF-90AA-1AFBAB047887}"/>
              </a:ext>
            </a:extLst>
          </p:cNvPr>
          <p:cNvGraphicFramePr>
            <a:graphicFrameLocks noChangeAspect="1"/>
          </p:cNvGraphicFramePr>
          <p:nvPr userDrawn="1">
            <p:custDataLst>
              <p:tags r:id="rId32"/>
            </p:custDataLst>
            <p:extLst>
              <p:ext uri="{D42A27DB-BD31-4B8C-83A1-F6EECF244321}">
                <p14:modId xmlns:p14="http://schemas.microsoft.com/office/powerpoint/2010/main" val="1584362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592" imgH="595" progId="TCLayout.ActiveDocument.1">
                  <p:embed/>
                </p:oleObj>
              </mc:Choice>
              <mc:Fallback>
                <p:oleObj name="think-cell Slide" r:id="rId33" imgW="592" imgH="595" progId="TCLayout.ActiveDocument.1">
                  <p:embed/>
                  <p:pic>
                    <p:nvPicPr>
                      <p:cNvPr id="5" name="Object 4" hidden="1">
                        <a:extLst>
                          <a:ext uri="{FF2B5EF4-FFF2-40B4-BE49-F238E27FC236}">
                            <a16:creationId xmlns:a16="http://schemas.microsoft.com/office/drawing/2014/main" id="{2ABD85F2-101E-48DF-90AA-1AFBAB047887}"/>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97882" cy="502793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74678" y="6366040"/>
            <a:ext cx="288943" cy="296506"/>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2678112" y="6473108"/>
            <a:ext cx="4618037" cy="180000"/>
          </a:xfrm>
          <a:prstGeom prst="rect">
            <a:avLst/>
          </a:prstGeom>
        </p:spPr>
        <p:txBody>
          <a:bodyPr lIns="0" tIns="0" rIns="0" bIns="0" anchor="b"/>
          <a:lstStyle>
            <a:lvl1pPr marL="0" algn="l" defTabSz="914400" rtl="0" eaLnBrk="1" latinLnBrk="0" hangingPunct="1">
              <a:defRPr lang="en-US" sz="800" kern="1200" smtClean="0">
                <a:solidFill>
                  <a:schemeClr val="bg1"/>
                </a:solidFill>
                <a:latin typeface="Arial" panose="020B0604020202020204" pitchFamily="34" charset="0"/>
                <a:ea typeface="+mn-ea"/>
                <a:cs typeface="+mn-cs"/>
              </a:defRPr>
            </a:lvl1pPr>
          </a:lstStyle>
          <a:p>
            <a:r>
              <a:rPr lang="en-US" dirty="0"/>
              <a:t>Feasibility Study for integrated Social Innovation Initiative in Lithuania</a:t>
            </a:r>
            <a:endParaRPr lang="en-IN" dirty="0"/>
          </a:p>
        </p:txBody>
      </p:sp>
      <p:sp>
        <p:nvSpPr>
          <p:cNvPr id="10" name="TextBox 9"/>
          <p:cNvSpPr txBox="1"/>
          <p:nvPr userDrawn="1"/>
        </p:nvSpPr>
        <p:spPr>
          <a:xfrm>
            <a:off x="609918" y="6513513"/>
            <a:ext cx="914082"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chemeClr val="accent2"/>
              </a:buClr>
              <a:buSzPct val="70000"/>
              <a:buFont typeface="Arial" pitchFamily="34" charset="0"/>
              <a:buNone/>
              <a:tabLst/>
              <a:defRPr/>
            </a:pPr>
            <a:r>
              <a:rPr lang="cs-CZ" sz="900" noProof="0" dirty="0">
                <a:solidFill>
                  <a:schemeClr val="bg1"/>
                </a:solidFill>
                <a:latin typeface="Arial" panose="020B0604020202020204" pitchFamily="34" charset="0"/>
                <a:cs typeface="Arial" panose="020B0604020202020204" pitchFamily="34" charset="0"/>
              </a:rPr>
              <a:t>Strana</a:t>
            </a:r>
            <a:r>
              <a:rPr lang="en-US" sz="900" noProof="0" dirty="0">
                <a:solidFill>
                  <a:schemeClr val="bg1"/>
                </a:solidFill>
                <a:latin typeface="Arial" panose="020B0604020202020204" pitchFamily="34" charset="0"/>
                <a:cs typeface="Arial" panose="020B0604020202020204" pitchFamily="34" charset="0"/>
              </a:rPr>
              <a:t> </a:t>
            </a:r>
            <a:fld id="{86C67FB4-0A4C-4731-B369-00153E7EC6AB}" type="slidenum">
              <a:rPr lang="en-US" sz="900" noProof="0" smtClean="0">
                <a:solidFill>
                  <a:schemeClr val="bg1"/>
                </a:solidFill>
                <a:latin typeface="Arial" panose="020B0604020202020204" pitchFamily="34" charset="0"/>
                <a:cs typeface="Arial" panose="020B0604020202020204" pitchFamily="34" charset="0"/>
              </a:rPr>
              <a:t>‹#›</a:t>
            </a:fld>
            <a:endParaRPr lang="en-US" sz="900" noProof="0" dirty="0">
              <a:solidFill>
                <a:schemeClr val="bg1"/>
              </a:solidFill>
              <a:latin typeface="Arial" panose="020B0604020202020204" pitchFamily="34" charset="0"/>
              <a:cs typeface="Arial" panose="020B0604020202020204" pitchFamily="34" charset="0"/>
            </a:endParaRPr>
          </a:p>
        </p:txBody>
      </p:sp>
      <p:pic>
        <p:nvPicPr>
          <p:cNvPr id="4" name="Picture 2" descr="Adaptabilita s Paktem zaměstnanosti LK | web-pzlk-cz">
            <a:extLst>
              <a:ext uri="{FF2B5EF4-FFF2-40B4-BE49-F238E27FC236}">
                <a16:creationId xmlns:a16="http://schemas.microsoft.com/office/drawing/2014/main" id="{CE09F97A-621A-839A-2EC3-F46A96D1D0A7}"/>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9784080" y="194679"/>
            <a:ext cx="1915611" cy="57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010009"/>
      </p:ext>
    </p:extLst>
  </p:cSld>
  <p:clrMap bg1="lt1" tx1="dk1" bg2="lt2" tx2="dk2" accent1="accent1" accent2="accent2" accent3="accent3" accent4="accent4" accent5="accent5" accent6="accent6" hlink="hlink" folHlink="folHlink"/>
  <p:sldLayoutIdLst>
    <p:sldLayoutId id="2147483894" r:id="rId1"/>
    <p:sldLayoutId id="2147484006" r:id="rId2"/>
    <p:sldLayoutId id="2147483893" r:id="rId3"/>
    <p:sldLayoutId id="2147484007" r:id="rId4"/>
    <p:sldLayoutId id="2147483985" r:id="rId5"/>
    <p:sldLayoutId id="2147483895" r:id="rId6"/>
    <p:sldLayoutId id="2147483896" r:id="rId7"/>
    <p:sldLayoutId id="2147484041" r:id="rId8"/>
    <p:sldLayoutId id="2147483990" r:id="rId9"/>
    <p:sldLayoutId id="2147483991" r:id="rId10"/>
    <p:sldLayoutId id="2147483897" r:id="rId11"/>
    <p:sldLayoutId id="2147483901" r:id="rId12"/>
    <p:sldLayoutId id="2147483898" r:id="rId13"/>
    <p:sldLayoutId id="2147483899" r:id="rId14"/>
    <p:sldLayoutId id="2147483900" r:id="rId15"/>
    <p:sldLayoutId id="2147483909" r:id="rId16"/>
    <p:sldLayoutId id="2147483910" r:id="rId17"/>
    <p:sldLayoutId id="2147483905" r:id="rId18"/>
    <p:sldLayoutId id="2147483924" r:id="rId19"/>
    <p:sldLayoutId id="2147483922" r:id="rId20"/>
    <p:sldLayoutId id="2147483916" r:id="rId21"/>
    <p:sldLayoutId id="2147483992" r:id="rId22"/>
    <p:sldLayoutId id="2147483904" r:id="rId23"/>
    <p:sldLayoutId id="2147483912" r:id="rId24"/>
    <p:sldLayoutId id="2147483982" r:id="rId25"/>
    <p:sldLayoutId id="2147483903" r:id="rId26"/>
    <p:sldLayoutId id="2147483915" r:id="rId27"/>
    <p:sldLayoutId id="2147483906" r:id="rId28"/>
    <p:sldLayoutId id="2147483979" r:id="rId29"/>
    <p:sldLayoutId id="2147484046" r:id="rId30"/>
  </p:sldLayoutIdLst>
  <p:hf sldNum="0" hdr="0" ftr="0" dt="0"/>
  <p:txStyles>
    <p:titleStyle>
      <a:lvl1pPr algn="l" defTabSz="914400" rtl="0" eaLnBrk="1" latinLnBrk="0" hangingPunct="1">
        <a:lnSpc>
          <a:spcPct val="85000"/>
        </a:lnSpc>
        <a:spcBef>
          <a:spcPct val="0"/>
        </a:spcBef>
        <a:buNone/>
        <a:defRPr sz="2400" b="0" kern="1200">
          <a:solidFill>
            <a:schemeClr val="bg1"/>
          </a:solidFill>
          <a:latin typeface="Arial" panose="020B0604020202020204" pitchFamily="34" charset="0"/>
          <a:ea typeface="+mj-ea"/>
          <a:cs typeface="Arial" pitchFamily="34" charset="0"/>
        </a:defRPr>
      </a:lvl1pPr>
    </p:titleStyle>
    <p:body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Arial" panose="020B0604020202020204" pitchFamily="34"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Arial" panose="020B0604020202020204" pitchFamily="34"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Arial" panose="020B0604020202020204" pitchFamily="34"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Arial" panose="020B0604020202020204" pitchFamily="34"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2" userDrawn="1">
          <p15:clr>
            <a:srgbClr val="F26B43"/>
          </p15:clr>
        </p15:guide>
        <p15:guide id="3" orient="horz" pos="709" userDrawn="1">
          <p15:clr>
            <a:srgbClr val="F26B43"/>
          </p15:clr>
        </p15:guide>
        <p15:guide id="4" orient="horz" pos="2160" userDrawn="1">
          <p15:clr>
            <a:srgbClr val="F26B43"/>
          </p15:clr>
        </p15:guide>
        <p15:guide id="5" orient="horz" pos="3884" userDrawn="1">
          <p15:clr>
            <a:srgbClr val="F26B43"/>
          </p15:clr>
        </p15:guide>
        <p15:guide id="6" orient="horz" pos="4201" userDrawn="1">
          <p15:clr>
            <a:srgbClr val="F26B43"/>
          </p15:clr>
        </p15:guide>
        <p15:guide id="7" pos="372" userDrawn="1">
          <p15:clr>
            <a:srgbClr val="F26B43"/>
          </p15:clr>
        </p15:guide>
        <p15:guide id="8" pos="7312" userDrawn="1">
          <p15:clr>
            <a:srgbClr val="F26B43"/>
          </p15:clr>
        </p15:guide>
        <p15:guide id="9" pos="712" userDrawn="1">
          <p15:clr>
            <a:srgbClr val="F26B43"/>
          </p15:clr>
        </p15:guide>
        <p15:guide id="10" pos="39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53C7EA59-30AF-4C5E-83DD-EE8ADDB7F58B}"/>
              </a:ext>
            </a:extLst>
          </p:cNvPr>
          <p:cNvGraphicFramePr>
            <a:graphicFrameLocks noChangeAspect="1"/>
          </p:cNvGraphicFramePr>
          <p:nvPr userDrawn="1">
            <p:custDataLst>
              <p:tags r:id="rId13"/>
            </p:custDataLst>
            <p:extLst>
              <p:ext uri="{D42A27DB-BD31-4B8C-83A1-F6EECF244321}">
                <p14:modId xmlns:p14="http://schemas.microsoft.com/office/powerpoint/2010/main" val="357099334"/>
              </p:ext>
            </p:extLst>
          </p:nvPr>
        </p:nvGraphicFramePr>
        <p:xfrm>
          <a:off x="2119" y="1588"/>
          <a:ext cx="2118" cy="1588"/>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10" name="Objekt 9" hidden="1">
                        <a:extLst>
                          <a:ext uri="{FF2B5EF4-FFF2-40B4-BE49-F238E27FC236}">
                            <a16:creationId xmlns:a16="http://schemas.microsoft.com/office/drawing/2014/main" id="{53C7EA59-30AF-4C5E-83DD-EE8ADDB7F58B}"/>
                          </a:ext>
                        </a:extLst>
                      </p:cNvPr>
                      <p:cNvPicPr/>
                      <p:nvPr/>
                    </p:nvPicPr>
                    <p:blipFill>
                      <a:blip r:embed="rId15"/>
                      <a:stretch>
                        <a:fillRect/>
                      </a:stretch>
                    </p:blipFill>
                    <p:spPr>
                      <a:xfrm>
                        <a:off x="2119" y="1588"/>
                        <a:ext cx="2118" cy="1588"/>
                      </a:xfrm>
                      <a:prstGeom prst="rect">
                        <a:avLst/>
                      </a:prstGeom>
                    </p:spPr>
                  </p:pic>
                </p:oleObj>
              </mc:Fallback>
            </mc:AlternateContent>
          </a:graphicData>
        </a:graphic>
      </p:graphicFrame>
      <p:sp>
        <p:nvSpPr>
          <p:cNvPr id="2" name="Title Placeholder 1"/>
          <p:cNvSpPr>
            <a:spLocks noGrp="1"/>
          </p:cNvSpPr>
          <p:nvPr>
            <p:ph type="title"/>
          </p:nvPr>
        </p:nvSpPr>
        <p:spPr>
          <a:xfrm>
            <a:off x="838637" y="365129"/>
            <a:ext cx="1052107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637" y="1825625"/>
            <a:ext cx="1052107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636" y="6356355"/>
            <a:ext cx="27446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5B58D-56A9-4A9B-8CCB-8C78B1DFAC6F}" type="datetimeFigureOut">
              <a:rPr lang="en-US" smtClean="0"/>
              <a:t>10/10/2024</a:t>
            </a:fld>
            <a:endParaRPr lang="en-US" dirty="0"/>
          </a:p>
        </p:txBody>
      </p:sp>
      <p:sp>
        <p:nvSpPr>
          <p:cNvPr id="5" name="Footer Placeholder 4"/>
          <p:cNvSpPr>
            <a:spLocks noGrp="1"/>
          </p:cNvSpPr>
          <p:nvPr>
            <p:ph type="ftr" sz="quarter" idx="3"/>
          </p:nvPr>
        </p:nvSpPr>
        <p:spPr>
          <a:xfrm>
            <a:off x="4040704" y="6356355"/>
            <a:ext cx="411694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5085" y="6356355"/>
            <a:ext cx="27446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BB72D-52FF-4217-9670-FF0FC1A09F06}" type="slidenum">
              <a:rPr lang="en-US" smtClean="0"/>
              <a:t>‹#›</a:t>
            </a:fld>
            <a:endParaRPr lang="en-US" dirty="0"/>
          </a:p>
        </p:txBody>
      </p:sp>
      <p:cxnSp>
        <p:nvCxnSpPr>
          <p:cNvPr id="8" name="Straight Connector 7"/>
          <p:cNvCxnSpPr/>
          <p:nvPr userDrawn="1"/>
        </p:nvCxnSpPr>
        <p:spPr>
          <a:xfrm>
            <a:off x="838637" y="6343098"/>
            <a:ext cx="10521077"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8640" y="6125679"/>
            <a:ext cx="1636715" cy="372451"/>
          </a:xfrm>
          <a:prstGeom prst="rect">
            <a:avLst/>
          </a:prstGeom>
        </p:spPr>
      </p:pic>
    </p:spTree>
    <p:extLst>
      <p:ext uri="{BB962C8B-B14F-4D97-AF65-F5344CB8AC3E}">
        <p14:creationId xmlns:p14="http://schemas.microsoft.com/office/powerpoint/2010/main" val="200406177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ABD85F2-101E-48DF-90AA-1AFBAB047887}"/>
              </a:ext>
            </a:extLst>
          </p:cNvPr>
          <p:cNvGraphicFramePr>
            <a:graphicFrameLocks noChangeAspect="1"/>
          </p:cNvGraphicFramePr>
          <p:nvPr userDrawn="1">
            <p:custDataLst>
              <p:tags r:id="rId32"/>
            </p:custDataLst>
            <p:extLst>
              <p:ext uri="{D42A27DB-BD31-4B8C-83A1-F6EECF244321}">
                <p14:modId xmlns:p14="http://schemas.microsoft.com/office/powerpoint/2010/main" val="1584362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592" imgH="595" progId="TCLayout.ActiveDocument.1">
                  <p:embed/>
                </p:oleObj>
              </mc:Choice>
              <mc:Fallback>
                <p:oleObj name="think-cell Slide" r:id="rId33" imgW="592" imgH="595" progId="TCLayout.ActiveDocument.1">
                  <p:embed/>
                  <p:pic>
                    <p:nvPicPr>
                      <p:cNvPr id="5" name="Object 4" hidden="1">
                        <a:extLst>
                          <a:ext uri="{FF2B5EF4-FFF2-40B4-BE49-F238E27FC236}">
                            <a16:creationId xmlns:a16="http://schemas.microsoft.com/office/drawing/2014/main" id="{2ABD85F2-101E-48DF-90AA-1AFBAB047887}"/>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919"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97882" cy="502793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172788" y="6222688"/>
            <a:ext cx="435013" cy="44640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Arial" panose="020B0604020202020204" pitchFamily="34" charset="0"/>
              </a:endParaRPr>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Arial" panose="020B0604020202020204" pitchFamily="34" charset="0"/>
              </a:endParaRPr>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Arial" panose="020B0604020202020204" pitchFamily="34" charset="0"/>
              </a:endParaRPr>
            </a:p>
          </p:txBody>
        </p:sp>
      </p:gr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2678113" y="6473108"/>
            <a:ext cx="4618037" cy="180000"/>
          </a:xfrm>
          <a:prstGeom prst="rect">
            <a:avLst/>
          </a:prstGeom>
        </p:spPr>
        <p:txBody>
          <a:bodyPr lIns="0" tIns="0" rIns="0" bIns="0" anchor="b"/>
          <a:lstStyle>
            <a:lvl1pPr marL="0" algn="l" defTabSz="913943" rtl="0" eaLnBrk="1" latinLnBrk="0" hangingPunct="1">
              <a:defRPr lang="en-US" sz="800" kern="1200" smtClean="0">
                <a:solidFill>
                  <a:schemeClr val="bg1"/>
                </a:solidFill>
                <a:latin typeface="Arial" panose="020B0604020202020204" pitchFamily="34" charset="0"/>
                <a:ea typeface="+mn-ea"/>
                <a:cs typeface="+mn-cs"/>
              </a:defRPr>
            </a:lvl1pPr>
          </a:lstStyle>
          <a:p>
            <a:r>
              <a:rPr lang="en-US" dirty="0"/>
              <a:t>Feasibility Study for integrated Social Innovation Initiative in Lithuania</a:t>
            </a:r>
            <a:endParaRPr lang="en-IN" dirty="0"/>
          </a:p>
        </p:txBody>
      </p:sp>
      <p:sp>
        <p:nvSpPr>
          <p:cNvPr id="10" name="TextBox 9"/>
          <p:cNvSpPr txBox="1"/>
          <p:nvPr userDrawn="1"/>
        </p:nvSpPr>
        <p:spPr>
          <a:xfrm>
            <a:off x="609918" y="6513513"/>
            <a:ext cx="914082" cy="154658"/>
          </a:xfrm>
          <a:prstGeom prst="rect">
            <a:avLst/>
          </a:prstGeom>
          <a:noFill/>
        </p:spPr>
        <p:txBody>
          <a:bodyPr wrap="square" lIns="0" tIns="36557" rIns="0" bIns="0" rtlCol="0">
            <a:spAutoFit/>
          </a:bodyPr>
          <a:lstStyle/>
          <a:p>
            <a:pPr marL="0" marR="0" lvl="0" indent="0" algn="l" defTabSz="913943" rtl="0" eaLnBrk="1" fontAlgn="auto" latinLnBrk="0" hangingPunct="1">
              <a:lnSpc>
                <a:spcPct val="85000"/>
              </a:lnSpc>
              <a:spcBef>
                <a:spcPts val="0"/>
              </a:spcBef>
              <a:spcAft>
                <a:spcPts val="600"/>
              </a:spcAft>
              <a:buClr>
                <a:schemeClr val="accent2"/>
              </a:buClr>
              <a:buSzPct val="70000"/>
              <a:buFont typeface="Arial" pitchFamily="34" charset="0"/>
              <a:buNone/>
              <a:tabLst/>
              <a:defRPr/>
            </a:pPr>
            <a:r>
              <a:rPr lang="en-US" sz="900" noProof="0" dirty="0">
                <a:solidFill>
                  <a:schemeClr val="bg1"/>
                </a:solidFill>
                <a:latin typeface="Arial" panose="020B0604020202020204" pitchFamily="34" charset="0"/>
                <a:cs typeface="Arial" panose="020B0604020202020204" pitchFamily="34" charset="0"/>
              </a:rPr>
              <a:t>Page </a:t>
            </a:r>
            <a:fld id="{86C67FB4-0A4C-4731-B369-00153E7EC6AB}" type="slidenum">
              <a:rPr lang="en-US" sz="900" noProof="0" smtClean="0">
                <a:solidFill>
                  <a:schemeClr val="bg1"/>
                </a:solidFill>
                <a:latin typeface="Arial" panose="020B0604020202020204" pitchFamily="34" charset="0"/>
                <a:cs typeface="Arial" panose="020B0604020202020204" pitchFamily="34" charset="0"/>
              </a:rPr>
              <a:pPr marL="0" marR="0" lvl="0" indent="0" algn="l" defTabSz="913943" rtl="0" eaLnBrk="1" fontAlgn="auto" latinLnBrk="0" hangingPunct="1">
                <a:lnSpc>
                  <a:spcPct val="85000"/>
                </a:lnSpc>
                <a:spcBef>
                  <a:spcPts val="0"/>
                </a:spcBef>
                <a:spcAft>
                  <a:spcPts val="600"/>
                </a:spcAft>
                <a:buClr>
                  <a:schemeClr val="accent2"/>
                </a:buClr>
                <a:buSzPct val="70000"/>
                <a:buFont typeface="Arial" pitchFamily="34" charset="0"/>
                <a:buNone/>
                <a:tabLst/>
                <a:defRPr/>
              </a:pPr>
              <a:t>‹#›</a:t>
            </a:fld>
            <a:endParaRPr lang="en-US" sz="900" noProof="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0140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45" r:id="rId8"/>
    <p:sldLayoutId id="2147484016" r:id="rId9"/>
    <p:sldLayoutId id="2147484018" r:id="rId10"/>
    <p:sldLayoutId id="2147484019"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 id="2147484032" r:id="rId23"/>
    <p:sldLayoutId id="2147484033" r:id="rId24"/>
    <p:sldLayoutId id="2147484034" r:id="rId25"/>
    <p:sldLayoutId id="2147484035" r:id="rId26"/>
    <p:sldLayoutId id="2147484036" r:id="rId27"/>
    <p:sldLayoutId id="2147484037" r:id="rId28"/>
    <p:sldLayoutId id="2147484038" r:id="rId29"/>
    <p:sldLayoutId id="2147484039" r:id="rId30"/>
  </p:sldLayoutIdLst>
  <p:hf sldNum="0" hdr="0" ftr="0" dt="0"/>
  <p:txStyles>
    <p:titleStyle>
      <a:lvl1pPr algn="l" defTabSz="913943" rtl="0" eaLnBrk="1" latinLnBrk="0" hangingPunct="1">
        <a:lnSpc>
          <a:spcPct val="85000"/>
        </a:lnSpc>
        <a:spcBef>
          <a:spcPct val="0"/>
        </a:spcBef>
        <a:buNone/>
        <a:defRPr sz="2399" b="0" kern="1200">
          <a:solidFill>
            <a:schemeClr val="bg1"/>
          </a:solidFill>
          <a:latin typeface="Arial" panose="020B0604020202020204" pitchFamily="34" charset="0"/>
          <a:ea typeface="+mj-ea"/>
          <a:cs typeface="Arial" pitchFamily="34" charset="0"/>
        </a:defRPr>
      </a:lvl1pPr>
    </p:titleStyle>
    <p:bodyStyle>
      <a:lvl1pPr marL="356438" indent="-356438" algn="l" defTabSz="913943" rtl="0" eaLnBrk="1" latinLnBrk="0" hangingPunct="1">
        <a:spcBef>
          <a:spcPts val="0"/>
        </a:spcBef>
        <a:spcAft>
          <a:spcPts val="600"/>
        </a:spcAft>
        <a:buClr>
          <a:schemeClr val="tx2"/>
        </a:buClr>
        <a:buSzPct val="80000"/>
        <a:buFont typeface="Arial" panose="020B0604020202020204" pitchFamily="34" charset="0"/>
        <a:buChar char="►"/>
        <a:defRPr sz="1999" kern="1200">
          <a:solidFill>
            <a:schemeClr val="bg1"/>
          </a:solidFill>
          <a:latin typeface="Arial" panose="020B0604020202020204" pitchFamily="34" charset="0"/>
          <a:ea typeface="+mn-ea"/>
          <a:cs typeface="+mn-cs"/>
        </a:defRPr>
      </a:lvl1pPr>
      <a:lvl2pPr marL="712875" indent="-356438" algn="l" defTabSz="913943" rtl="0" eaLnBrk="1" latinLnBrk="0" hangingPunct="1">
        <a:spcBef>
          <a:spcPts val="0"/>
        </a:spcBef>
        <a:spcAft>
          <a:spcPts val="600"/>
        </a:spcAft>
        <a:buClr>
          <a:schemeClr val="tx2"/>
        </a:buClr>
        <a:buSzPct val="80000"/>
        <a:buFont typeface="Arial" panose="020B0604020202020204" pitchFamily="34" charset="0"/>
        <a:buChar char="►"/>
        <a:defRPr sz="1799" kern="1200">
          <a:solidFill>
            <a:schemeClr val="bg1"/>
          </a:solidFill>
          <a:latin typeface="Arial" panose="020B0604020202020204" pitchFamily="34" charset="0"/>
          <a:ea typeface="+mn-ea"/>
          <a:cs typeface="+mn-cs"/>
        </a:defRPr>
      </a:lvl2pPr>
      <a:lvl3pPr marL="1069313" indent="-356438" algn="l" defTabSz="913943" rtl="0" eaLnBrk="1" latinLnBrk="0" hangingPunct="1">
        <a:spcBef>
          <a:spcPts val="0"/>
        </a:spcBef>
        <a:spcAft>
          <a:spcPts val="600"/>
        </a:spcAft>
        <a:buClr>
          <a:schemeClr val="tx2"/>
        </a:buClr>
        <a:buSzPct val="80000"/>
        <a:buFont typeface="Arial" panose="020B0604020202020204" pitchFamily="34" charset="0"/>
        <a:buChar char="►"/>
        <a:defRPr sz="1599" kern="1200">
          <a:solidFill>
            <a:schemeClr val="bg1"/>
          </a:solidFill>
          <a:latin typeface="Arial" panose="020B0604020202020204" pitchFamily="34" charset="0"/>
          <a:ea typeface="+mn-ea"/>
          <a:cs typeface="+mn-cs"/>
        </a:defRPr>
      </a:lvl3pPr>
      <a:lvl4pPr marL="1425751" indent="-356438" algn="l" defTabSz="913943" rtl="0" eaLnBrk="1" latinLnBrk="0" hangingPunct="1">
        <a:spcBef>
          <a:spcPts val="0"/>
        </a:spcBef>
        <a:spcAft>
          <a:spcPts val="600"/>
        </a:spcAft>
        <a:buClr>
          <a:schemeClr val="tx2"/>
        </a:buClr>
        <a:buSzPct val="80000"/>
        <a:buFont typeface="Arial" panose="020B0604020202020204" pitchFamily="34" charset="0"/>
        <a:buChar char="►"/>
        <a:defRPr sz="1399" kern="1200">
          <a:solidFill>
            <a:schemeClr val="bg1"/>
          </a:solidFill>
          <a:latin typeface="Arial" panose="020B0604020202020204" pitchFamily="34" charset="0"/>
          <a:ea typeface="+mn-ea"/>
          <a:cs typeface="+mn-cs"/>
        </a:defRPr>
      </a:lvl4pPr>
      <a:lvl5pPr marL="1782188" indent="-356438" algn="l" defTabSz="913943" rtl="0" eaLnBrk="1" latinLnBrk="0" hangingPunct="1">
        <a:spcBef>
          <a:spcPts val="0"/>
        </a:spcBef>
        <a:spcAft>
          <a:spcPts val="600"/>
        </a:spcAft>
        <a:buClr>
          <a:schemeClr val="tx2"/>
        </a:buClr>
        <a:buSzPct val="80000"/>
        <a:buFont typeface="Arial" panose="020B0604020202020204" pitchFamily="34" charset="0"/>
        <a:buChar char="►"/>
        <a:defRPr sz="1199" kern="1200">
          <a:solidFill>
            <a:schemeClr val="bg1"/>
          </a:solidFill>
          <a:latin typeface="Arial" panose="020B0604020202020204" pitchFamily="34"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3842">
          <p15:clr>
            <a:srgbClr val="F26B43"/>
          </p15:clr>
        </p15:guide>
        <p15:guide id="3" orient="horz" pos="709">
          <p15:clr>
            <a:srgbClr val="F26B43"/>
          </p15:clr>
        </p15:guide>
        <p15:guide id="4" orient="horz" pos="2160">
          <p15:clr>
            <a:srgbClr val="F26B43"/>
          </p15:clr>
        </p15:guide>
        <p15:guide id="5" orient="horz" pos="3884">
          <p15:clr>
            <a:srgbClr val="F26B43"/>
          </p15:clr>
        </p15:guide>
        <p15:guide id="6" orient="horz" pos="4201">
          <p15:clr>
            <a:srgbClr val="F26B43"/>
          </p15:clr>
        </p15:guide>
        <p15:guide id="7" pos="372">
          <p15:clr>
            <a:srgbClr val="F26B43"/>
          </p15:clr>
        </p15:guide>
        <p15:guide id="8" pos="7312">
          <p15:clr>
            <a:srgbClr val="F26B43"/>
          </p15:clr>
        </p15:guide>
        <p15:guide id="9" pos="712">
          <p15:clr>
            <a:srgbClr val="F26B43"/>
          </p15:clr>
        </p15:guide>
        <p15:guide id="10" pos="39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39.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25.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35.sv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7.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39.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25.svg"/><Relationship Id="rId10" Type="http://schemas.openxmlformats.org/officeDocument/2006/relationships/image" Target="../media/image46.png"/><Relationship Id="rId4" Type="http://schemas.openxmlformats.org/officeDocument/2006/relationships/image" Target="../media/image24.png"/><Relationship Id="rId9" Type="http://schemas.openxmlformats.org/officeDocument/2006/relationships/image" Target="../media/image45.sv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9.xml"/><Relationship Id="rId1" Type="http://schemas.openxmlformats.org/officeDocument/2006/relationships/tags" Target="../tags/tag7.xml"/><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9.xml"/><Relationship Id="rId1" Type="http://schemas.openxmlformats.org/officeDocument/2006/relationships/tags" Target="../tags/tag8.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microsoft.com/office/2018/10/relationships/comments" Target="../comments/modernComment_220_95D77CE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C9_E13FEF7F.xml"/><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1.xml"/><Relationship Id="rId7" Type="http://schemas.openxmlformats.org/officeDocument/2006/relationships/image" Target="../media/image56.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5.png"/><Relationship Id="rId5" Type="http://schemas.openxmlformats.org/officeDocument/2006/relationships/slideLayout" Target="../slideLayouts/slideLayout39.xml"/><Relationship Id="rId4" Type="http://schemas.openxmlformats.org/officeDocument/2006/relationships/tags" Target="../tags/tag12.xml"/><Relationship Id="rId9"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6.xml"/><Relationship Id="rId5" Type="http://schemas.openxmlformats.org/officeDocument/2006/relationships/slideLayout" Target="../slideLayouts/slideLayout39.xml"/><Relationship Id="rId4" Type="http://schemas.openxmlformats.org/officeDocument/2006/relationships/tags" Target="../tags/tag16.xml"/></Relationships>
</file>

<file path=ppt/slides/_rels/slide3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9.svg"/><Relationship Id="rId11" Type="http://schemas.openxmlformats.org/officeDocument/2006/relationships/image" Target="../media/image65.svg"/><Relationship Id="rId5" Type="http://schemas.openxmlformats.org/officeDocument/2006/relationships/image" Target="../media/image28.png"/><Relationship Id="rId10" Type="http://schemas.openxmlformats.org/officeDocument/2006/relationships/image" Target="../media/image64.svg"/><Relationship Id="rId4" Type="http://schemas.openxmlformats.org/officeDocument/2006/relationships/image" Target="../media/image60.sv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F9BE9EFC-3E8D-4A83-BAD5-F32AFDA70C1E}"/>
              </a:ext>
            </a:extLst>
          </p:cNvPr>
          <p:cNvSpPr txBox="1">
            <a:spLocks/>
          </p:cNvSpPr>
          <p:nvPr/>
        </p:nvSpPr>
        <p:spPr>
          <a:xfrm>
            <a:off x="867939" y="2772997"/>
            <a:ext cx="4328932" cy="1046323"/>
          </a:xfrm>
          <a:prstGeom prst="rect">
            <a:avLst/>
          </a:prstGeom>
        </p:spPr>
        <p:txBody>
          <a:bodyPr vert="horz" lIns="0" tIns="0" rIns="0" bIns="0" rtlCol="0" anchor="t" anchorCtr="0">
            <a:noAutofit/>
          </a:bodyPr>
          <a:lstStyle>
            <a:lvl1pPr marL="0" indent="0" algn="l" defTabSz="914400" rtl="0" eaLnBrk="1" latinLnBrk="0" hangingPunct="1">
              <a:spcBef>
                <a:spcPts val="0"/>
              </a:spcBef>
              <a:spcAft>
                <a:spcPts val="1200"/>
              </a:spcAft>
              <a:buClr>
                <a:schemeClr val="tx2"/>
              </a:buClr>
              <a:buSzPct val="80000"/>
              <a:buFont typeface="Arial" panose="020B0604020202020204" pitchFamily="34" charset="0"/>
              <a:buNone/>
              <a:defRPr sz="1600" kern="1200">
                <a:solidFill>
                  <a:schemeClr val="bg1"/>
                </a:solidFill>
                <a:latin typeface="Arial" panose="020B0604020202020204" pitchFamily="34" charset="0"/>
                <a:ea typeface="+mn-ea"/>
                <a:cs typeface="Arial" pitchFamily="34" charset="0"/>
              </a:defRPr>
            </a:lvl1pPr>
            <a:lvl2pPr marL="0" indent="0" algn="l" defTabSz="914400" rtl="0" eaLnBrk="1" latinLnBrk="0" hangingPunct="1">
              <a:spcBef>
                <a:spcPts val="0"/>
              </a:spcBef>
              <a:spcAft>
                <a:spcPts val="600"/>
              </a:spcAft>
              <a:buClr>
                <a:schemeClr val="tx2"/>
              </a:buClr>
              <a:buSzPct val="80000"/>
              <a:buFont typeface="Arial" panose="020B0604020202020204" pitchFamily="34" charset="0"/>
              <a:buNone/>
              <a:defRPr sz="1600" b="1" kern="1200">
                <a:solidFill>
                  <a:srgbClr val="404040"/>
                </a:solidFill>
                <a:latin typeface="Arial" panose="020B0604020202020204" pitchFamily="34" charset="0"/>
                <a:ea typeface="+mn-ea"/>
                <a:cs typeface="+mn-cs"/>
              </a:defRPr>
            </a:lvl2pPr>
            <a:lvl3pPr marL="914400" indent="0" algn="ctr" defTabSz="914400" rtl="0" eaLnBrk="1" latinLnBrk="0" hangingPunct="1">
              <a:spcBef>
                <a:spcPts val="0"/>
              </a:spcBef>
              <a:spcAft>
                <a:spcPts val="600"/>
              </a:spcAft>
              <a:buClr>
                <a:schemeClr val="tx2"/>
              </a:buClr>
              <a:buSzPct val="80000"/>
              <a:buFont typeface="Arial" panose="020B0604020202020204" pitchFamily="34" charset="0"/>
              <a:buNone/>
              <a:defRPr sz="16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ts val="0"/>
              </a:spcBef>
              <a:spcAft>
                <a:spcPts val="600"/>
              </a:spcAft>
              <a:buClr>
                <a:schemeClr val="tx2"/>
              </a:buClr>
              <a:buSzPct val="80000"/>
              <a:buFont typeface="Arial" panose="020B0604020202020204" pitchFamily="34" charset="0"/>
              <a:buNone/>
              <a:defRPr sz="14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ts val="0"/>
              </a:spcBef>
              <a:spcAft>
                <a:spcPts val="600"/>
              </a:spcAft>
              <a:buClr>
                <a:schemeClr val="tx2"/>
              </a:buClr>
              <a:buSzPct val="80000"/>
              <a:buFont typeface="Arial" panose="020B0604020202020204" pitchFamily="34" charset="0"/>
              <a:buNone/>
              <a:defRPr sz="12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s-CZ" dirty="0"/>
              <a:t>24. září 2024</a:t>
            </a:r>
          </a:p>
        </p:txBody>
      </p:sp>
      <p:sp>
        <p:nvSpPr>
          <p:cNvPr id="6" name="Title 1">
            <a:extLst>
              <a:ext uri="{FF2B5EF4-FFF2-40B4-BE49-F238E27FC236}">
                <a16:creationId xmlns:a16="http://schemas.microsoft.com/office/drawing/2014/main" id="{4C63FAFE-AA9F-42AD-8CFD-06064A4CC671}"/>
              </a:ext>
            </a:extLst>
          </p:cNvPr>
          <p:cNvSpPr txBox="1">
            <a:spLocks/>
          </p:cNvSpPr>
          <p:nvPr/>
        </p:nvSpPr>
        <p:spPr>
          <a:xfrm>
            <a:off x="867939" y="1574294"/>
            <a:ext cx="3259561" cy="97970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b="0" kern="1200">
                <a:solidFill>
                  <a:schemeClr val="bg1"/>
                </a:solidFill>
                <a:latin typeface="Arial" panose="020B0604020202020204" pitchFamily="34" charset="0"/>
                <a:ea typeface="+mj-ea"/>
                <a:cs typeface="Arial" pitchFamily="34" charset="0"/>
              </a:defRPr>
            </a:lvl1pPr>
          </a:lstStyle>
          <a:p>
            <a:r>
              <a:rPr lang="cs-CZ" sz="2400" b="1">
                <a:solidFill>
                  <a:srgbClr val="2E2E38"/>
                </a:solidFill>
              </a:rPr>
              <a:t>Průvodce finančním modelem PPP projektů</a:t>
            </a:r>
          </a:p>
        </p:txBody>
      </p:sp>
      <p:pic>
        <p:nvPicPr>
          <p:cNvPr id="2" name="Picture 1">
            <a:extLst>
              <a:ext uri="{FF2B5EF4-FFF2-40B4-BE49-F238E27FC236}">
                <a16:creationId xmlns:a16="http://schemas.microsoft.com/office/drawing/2014/main" id="{1B43FAE7-F09E-1659-C937-3C06F7CDF473}"/>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18844" y="3296159"/>
            <a:ext cx="2802255" cy="713105"/>
          </a:xfrm>
          <a:prstGeom prst="rect">
            <a:avLst/>
          </a:prstGeom>
          <a:noFill/>
          <a:ln>
            <a:noFill/>
          </a:ln>
        </p:spPr>
      </p:pic>
      <p:sp>
        <p:nvSpPr>
          <p:cNvPr id="4" name="Rectangle 3">
            <a:extLst>
              <a:ext uri="{FF2B5EF4-FFF2-40B4-BE49-F238E27FC236}">
                <a16:creationId xmlns:a16="http://schemas.microsoft.com/office/drawing/2014/main" id="{B91CFBE5-6D02-F19C-B3B3-68D614D6A6CD}"/>
              </a:ext>
            </a:extLst>
          </p:cNvPr>
          <p:cNvSpPr/>
          <p:nvPr/>
        </p:nvSpPr>
        <p:spPr>
          <a:xfrm>
            <a:off x="7429501" y="6225383"/>
            <a:ext cx="4768850" cy="639445"/>
          </a:xfrm>
          <a:prstGeom prst="rect">
            <a:avLst/>
          </a:prstGeom>
          <a:solidFill>
            <a:srgbClr val="1E95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nvGrpSpPr>
          <p:cNvPr id="10" name="Group 9">
            <a:extLst>
              <a:ext uri="{FF2B5EF4-FFF2-40B4-BE49-F238E27FC236}">
                <a16:creationId xmlns:a16="http://schemas.microsoft.com/office/drawing/2014/main" id="{D4153776-2184-0788-8FB0-C4ACA082446C}"/>
              </a:ext>
            </a:extLst>
          </p:cNvPr>
          <p:cNvGrpSpPr/>
          <p:nvPr/>
        </p:nvGrpSpPr>
        <p:grpSpPr>
          <a:xfrm>
            <a:off x="0" y="6225383"/>
            <a:ext cx="7572375" cy="639445"/>
            <a:chOff x="2309812" y="3079750"/>
            <a:chExt cx="7572375" cy="666750"/>
          </a:xfrm>
        </p:grpSpPr>
        <p:pic>
          <p:nvPicPr>
            <p:cNvPr id="11" name="Picture 10">
              <a:extLst>
                <a:ext uri="{FF2B5EF4-FFF2-40B4-BE49-F238E27FC236}">
                  <a16:creationId xmlns:a16="http://schemas.microsoft.com/office/drawing/2014/main" id="{07DBC78F-E156-3627-84B5-B95AF448082A}"/>
                </a:ext>
              </a:extLst>
            </p:cNvPr>
            <p:cNvPicPr>
              <a:picLocks noChangeAspect="1"/>
            </p:cNvPicPr>
            <p:nvPr/>
          </p:nvPicPr>
          <p:blipFill rotWithShape="1">
            <a:blip r:embed="rId4">
              <a:extLst>
                <a:ext uri="{28A0092B-C50C-407E-A947-70E740481C1C}">
                  <a14:useLocalDpi xmlns:a14="http://schemas.microsoft.com/office/drawing/2010/main" val="0"/>
                </a:ext>
              </a:extLst>
            </a:blip>
            <a:srcRect b="4546"/>
            <a:stretch/>
          </p:blipFill>
          <p:spPr>
            <a:xfrm>
              <a:off x="2309812" y="3079750"/>
              <a:ext cx="7572375" cy="666750"/>
            </a:xfrm>
            <a:prstGeom prst="rect">
              <a:avLst/>
            </a:prstGeom>
          </p:spPr>
        </p:pic>
        <p:sp>
          <p:nvSpPr>
            <p:cNvPr id="12" name="TextBox 11">
              <a:extLst>
                <a:ext uri="{FF2B5EF4-FFF2-40B4-BE49-F238E27FC236}">
                  <a16:creationId xmlns:a16="http://schemas.microsoft.com/office/drawing/2014/main" id="{86D8F36C-3866-41A0-3F3C-E3FC3560A720}"/>
                </a:ext>
              </a:extLst>
            </p:cNvPr>
            <p:cNvSpPr txBox="1"/>
            <p:nvPr/>
          </p:nvSpPr>
          <p:spPr>
            <a:xfrm>
              <a:off x="2981326" y="3214687"/>
              <a:ext cx="2357437" cy="166688"/>
            </a:xfrm>
            <a:prstGeom prst="rect">
              <a:avLst/>
            </a:prstGeom>
            <a:solidFill>
              <a:sysClr val="window" lastClr="FFFFFF"/>
            </a:solidFill>
          </p:spPr>
          <p:txBody>
            <a:bodyPr wrap="square" t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100" b="1" i="0" u="none" strike="noStrike" kern="0" cap="none" spc="0" normalizeH="0" baseline="0" noProof="0" dirty="0">
                  <a:ln>
                    <a:noFill/>
                  </a:ln>
                  <a:solidFill>
                    <a:srgbClr val="1E958F"/>
                  </a:solidFill>
                  <a:effectLst/>
                  <a:uLnTx/>
                  <a:uFillTx/>
                  <a:latin typeface="Aptos" panose="02110004020202020204"/>
                </a:rPr>
                <a:t>Nástroj pro technickou podporu</a:t>
              </a:r>
            </a:p>
          </p:txBody>
        </p:sp>
        <p:sp>
          <p:nvSpPr>
            <p:cNvPr id="13" name="TextBox 12">
              <a:extLst>
                <a:ext uri="{FF2B5EF4-FFF2-40B4-BE49-F238E27FC236}">
                  <a16:creationId xmlns:a16="http://schemas.microsoft.com/office/drawing/2014/main" id="{9868609E-548B-F37C-0FC8-64B7A887885D}"/>
                </a:ext>
              </a:extLst>
            </p:cNvPr>
            <p:cNvSpPr txBox="1"/>
            <p:nvPr/>
          </p:nvSpPr>
          <p:spPr>
            <a:xfrm>
              <a:off x="3076579" y="3429000"/>
              <a:ext cx="2566987" cy="166688"/>
            </a:xfrm>
            <a:prstGeom prst="rect">
              <a:avLst/>
            </a:prstGeom>
            <a:solidFill>
              <a:sysClr val="window" lastClr="FFFFFF"/>
            </a:solidFill>
          </p:spPr>
          <p:txBody>
            <a:bodyPr wrap="square" lIns="0" t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100" b="0" i="1" u="none" strike="noStrike" kern="0" cap="none" spc="0" normalizeH="0" baseline="0" noProof="0" dirty="0">
                  <a:ln>
                    <a:noFill/>
                  </a:ln>
                  <a:solidFill>
                    <a:srgbClr val="1E958F"/>
                  </a:solidFill>
                  <a:effectLst/>
                  <a:uLnTx/>
                  <a:uFillTx/>
                  <a:latin typeface="Aptos" panose="02110004020202020204"/>
                </a:rPr>
                <a:t>Podpora reforem v 27 členských státech</a:t>
              </a:r>
            </a:p>
          </p:txBody>
        </p:sp>
      </p:grpSp>
      <p:grpSp>
        <p:nvGrpSpPr>
          <p:cNvPr id="14" name="Group 13">
            <a:extLst>
              <a:ext uri="{FF2B5EF4-FFF2-40B4-BE49-F238E27FC236}">
                <a16:creationId xmlns:a16="http://schemas.microsoft.com/office/drawing/2014/main" id="{82292ED5-7E3C-5D43-2143-0CB8353CB85E}"/>
              </a:ext>
            </a:extLst>
          </p:cNvPr>
          <p:cNvGrpSpPr>
            <a:grpSpLocks noChangeAspect="1"/>
          </p:cNvGrpSpPr>
          <p:nvPr/>
        </p:nvGrpSpPr>
        <p:grpSpPr bwMode="auto">
          <a:xfrm>
            <a:off x="11694339" y="6385685"/>
            <a:ext cx="290746" cy="340459"/>
            <a:chOff x="6529" y="3125"/>
            <a:chExt cx="772" cy="904"/>
          </a:xfrm>
        </p:grpSpPr>
        <p:sp>
          <p:nvSpPr>
            <p:cNvPr id="15" name="Freeform 5">
              <a:extLst>
                <a:ext uri="{FF2B5EF4-FFF2-40B4-BE49-F238E27FC236}">
                  <a16:creationId xmlns:a16="http://schemas.microsoft.com/office/drawing/2014/main" id="{3D6C2E12-1085-C994-6898-E48A00F05DC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6" name="Freeform 6">
              <a:extLst>
                <a:ext uri="{FF2B5EF4-FFF2-40B4-BE49-F238E27FC236}">
                  <a16:creationId xmlns:a16="http://schemas.microsoft.com/office/drawing/2014/main" id="{76649C62-72DE-234C-EEC8-CA2EB10124C6}"/>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pic>
        <p:nvPicPr>
          <p:cNvPr id="17" name="Picture 4" descr="Auditor/auditorka v Auditním orgánu // Jobs PEF CZU">
            <a:extLst>
              <a:ext uri="{FF2B5EF4-FFF2-40B4-BE49-F238E27FC236}">
                <a16:creationId xmlns:a16="http://schemas.microsoft.com/office/drawing/2014/main" id="{7520982A-D6AC-4709-3C98-991371EBE3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388" y="6378791"/>
            <a:ext cx="952277" cy="3542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E8575836-7116-5918-927C-16EBE402021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 t="-56740" r="-4233" b="-38690"/>
          <a:stretch/>
        </p:blipFill>
        <p:spPr>
          <a:xfrm>
            <a:off x="10502164" y="6372237"/>
            <a:ext cx="906676" cy="367355"/>
          </a:xfrm>
          <a:prstGeom prst="rect">
            <a:avLst/>
          </a:prstGeom>
        </p:spPr>
      </p:pic>
    </p:spTree>
    <p:extLst>
      <p:ext uri="{BB962C8B-B14F-4D97-AF65-F5344CB8AC3E}">
        <p14:creationId xmlns:p14="http://schemas.microsoft.com/office/powerpoint/2010/main" val="868236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5CAA-31CF-46D0-8D60-38978829132B}"/>
              </a:ext>
            </a:extLst>
          </p:cNvPr>
          <p:cNvSpPr>
            <a:spLocks noGrp="1"/>
          </p:cNvSpPr>
          <p:nvPr>
            <p:ph type="title"/>
          </p:nvPr>
        </p:nvSpPr>
        <p:spPr>
          <a:xfrm>
            <a:off x="609918" y="294200"/>
            <a:ext cx="10978515" cy="590400"/>
          </a:xfrm>
        </p:spPr>
        <p:txBody>
          <a:bodyPr/>
          <a:lstStyle/>
          <a:p>
            <a:r>
              <a:rPr lang="cs-CZ" dirty="0"/>
              <a:t>Struktura finančního modelu</a:t>
            </a:r>
          </a:p>
        </p:txBody>
      </p:sp>
      <p:sp>
        <p:nvSpPr>
          <p:cNvPr id="38" name="Content Placeholder 2">
            <a:extLst>
              <a:ext uri="{FF2B5EF4-FFF2-40B4-BE49-F238E27FC236}">
                <a16:creationId xmlns:a16="http://schemas.microsoft.com/office/drawing/2014/main" id="{CCA37433-EFFF-41F0-8B46-A4CC469058C9}"/>
              </a:ext>
            </a:extLst>
          </p:cNvPr>
          <p:cNvSpPr txBox="1">
            <a:spLocks/>
          </p:cNvSpPr>
          <p:nvPr/>
        </p:nvSpPr>
        <p:spPr>
          <a:xfrm>
            <a:off x="609918" y="1024118"/>
            <a:ext cx="9464804" cy="261611"/>
          </a:xfrm>
          <a:prstGeom prst="rect">
            <a:avLst/>
          </a:prstGeom>
        </p:spPr>
        <p:txBody>
          <a:bodyPr vert="horz" lIns="0" tIns="0" rIns="0" bIns="0" rtlCol="0">
            <a:noAutofit/>
          </a:bodyPr>
          <a:lstStyle>
            <a:lvl1pPr algn="l" defTabSz="995363" rtl="0" eaLnBrk="1" fontAlgn="base" hangingPunct="1">
              <a:lnSpc>
                <a:spcPct val="100000"/>
              </a:lnSpc>
              <a:spcBef>
                <a:spcPts val="0"/>
              </a:spcBef>
              <a:spcAft>
                <a:spcPts val="600"/>
              </a:spcAft>
              <a:defRPr sz="1000" baseline="0">
                <a:solidFill>
                  <a:schemeClr val="bg1"/>
                </a:solidFill>
                <a:latin typeface="+mn-lt"/>
                <a:ea typeface="+mn-ea"/>
                <a:cs typeface="Arial" pitchFamily="34" charset="0"/>
              </a:defRPr>
            </a:lvl1pPr>
            <a:lvl2pPr marL="1588" algn="l" defTabSz="995363" rtl="0" eaLnBrk="1" fontAlgn="base" hangingPunct="1">
              <a:lnSpc>
                <a:spcPct val="100000"/>
              </a:lnSpc>
              <a:spcBef>
                <a:spcPts val="0"/>
              </a:spcBef>
              <a:spcAft>
                <a:spcPts val="600"/>
              </a:spcAft>
              <a:buClr>
                <a:srgbClr val="000000"/>
              </a:buClr>
              <a:defRPr sz="1100" b="1" i="0">
                <a:solidFill>
                  <a:schemeClr val="tx1"/>
                </a:solidFill>
                <a:latin typeface="+mn-lt"/>
                <a:cs typeface="Arial" pitchFamily="34" charset="0"/>
              </a:defRPr>
            </a:lvl2pPr>
            <a:lvl3pPr marL="18288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b="0">
                <a:solidFill>
                  <a:schemeClr val="bg1"/>
                </a:solidFill>
                <a:latin typeface="+mn-lt"/>
                <a:cs typeface="Arial" pitchFamily="34" charset="0"/>
              </a:defRPr>
            </a:lvl3pPr>
            <a:lvl4pPr marL="36576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a:solidFill>
                  <a:schemeClr val="bg1"/>
                </a:solidFill>
                <a:latin typeface="+mn-lt"/>
                <a:cs typeface="Arial" pitchFamily="34" charset="0"/>
              </a:defRPr>
            </a:lvl4pPr>
            <a:lvl5pPr marL="182880" indent="-182880" algn="l" defTabSz="995363" rtl="0" eaLnBrk="1" fontAlgn="base" hangingPunct="1">
              <a:lnSpc>
                <a:spcPct val="100000"/>
              </a:lnSpc>
              <a:spcBef>
                <a:spcPts val="0"/>
              </a:spcBef>
              <a:spcAft>
                <a:spcPts val="600"/>
              </a:spcAft>
              <a:buClrTx/>
              <a:buSzPct val="100000"/>
              <a:buFont typeface="+mj-lt"/>
              <a:buAutoNum type="arabicPeriod"/>
              <a:defRPr sz="1000" baseline="0">
                <a:solidFill>
                  <a:schemeClr val="bg1"/>
                </a:solidFill>
                <a:latin typeface="+mn-lt"/>
                <a:cs typeface="Arial" pitchFamily="34" charset="0"/>
              </a:defRPr>
            </a:lvl5pPr>
            <a:lvl6pPr marL="0" indent="0" algn="l" defTabSz="0" rtl="0" eaLnBrk="1" fontAlgn="base" hangingPunct="1">
              <a:lnSpc>
                <a:spcPct val="100000"/>
              </a:lnSpc>
              <a:spcBef>
                <a:spcPts val="0"/>
              </a:spcBef>
              <a:spcAft>
                <a:spcPts val="600"/>
              </a:spcAft>
              <a:buClr>
                <a:schemeClr val="tx2"/>
              </a:buClr>
              <a:buFont typeface="Arial Narrow" pitchFamily="34" charset="0"/>
              <a:buNone/>
              <a:defRPr sz="1000" b="1" i="0" baseline="0">
                <a:solidFill>
                  <a:schemeClr val="bg1"/>
                </a:solidFill>
                <a:latin typeface="+mn-lt"/>
              </a:defRPr>
            </a:lvl6pPr>
            <a:lvl7pPr marL="0" indent="0" algn="l" defTabSz="995363" rtl="0" eaLnBrk="1" fontAlgn="base" hangingPunct="1">
              <a:lnSpc>
                <a:spcPct val="100000"/>
              </a:lnSpc>
              <a:spcBef>
                <a:spcPts val="0"/>
              </a:spcBef>
              <a:spcAft>
                <a:spcPts val="600"/>
              </a:spcAft>
              <a:buClr>
                <a:schemeClr val="tx2"/>
              </a:buClr>
              <a:buFont typeface="Arial Narrow" pitchFamily="34" charset="0"/>
              <a:buNone/>
              <a:defRPr sz="1000" i="1" baseline="0">
                <a:solidFill>
                  <a:schemeClr val="tx1"/>
                </a:solidFill>
                <a:latin typeface="+mn-lt"/>
              </a:defRPr>
            </a:lvl7pPr>
            <a:lvl8pPr marL="0" indent="0" algn="l" defTabSz="995363" rtl="0" eaLnBrk="1" fontAlgn="base" hangingPunct="1">
              <a:lnSpc>
                <a:spcPct val="100000"/>
              </a:lnSpc>
              <a:spcBef>
                <a:spcPts val="0"/>
              </a:spcBef>
              <a:spcAft>
                <a:spcPts val="600"/>
              </a:spcAft>
              <a:buClr>
                <a:schemeClr val="tx2"/>
              </a:buClr>
              <a:buFont typeface="Arial Narrow" pitchFamily="34" charset="0"/>
              <a:buNone/>
              <a:defRPr sz="1200" b="1">
                <a:solidFill>
                  <a:schemeClr val="bg1"/>
                </a:solidFill>
                <a:latin typeface="+mn-lt"/>
              </a:defRPr>
            </a:lvl8pPr>
            <a:lvl9pPr marL="0" indent="0" algn="l" defTabSz="995363" rtl="0" eaLnBrk="1" fontAlgn="base" hangingPunct="1">
              <a:lnSpc>
                <a:spcPct val="100000"/>
              </a:lnSpc>
              <a:spcBef>
                <a:spcPts val="0"/>
              </a:spcBef>
              <a:spcAft>
                <a:spcPts val="0"/>
              </a:spcAft>
              <a:buClr>
                <a:schemeClr val="tx2"/>
              </a:buClr>
              <a:buFont typeface="Arial Narrow" pitchFamily="34" charset="0"/>
              <a:buNone/>
              <a:defRPr sz="1000" baseline="0">
                <a:solidFill>
                  <a:schemeClr val="bg1"/>
                </a:solidFill>
                <a:latin typeface="+mn-lt"/>
              </a:defRPr>
            </a:lvl9pPr>
          </a:lstStyle>
          <a:p>
            <a:pPr marR="0" lvl="1" indent="0" latinLnBrk="0">
              <a:buSzPct val="100000"/>
              <a:buFontTx/>
              <a:buNone/>
              <a:tabLst/>
              <a:defRPr/>
            </a:pPr>
            <a:endParaRPr lang="cs-CZ" sz="1200" dirty="0">
              <a:solidFill>
                <a:schemeClr val="bg1"/>
              </a:solidFill>
              <a:latin typeface="+mj-lt"/>
              <a:cs typeface="+mn-cs"/>
            </a:endParaRPr>
          </a:p>
        </p:txBody>
      </p:sp>
      <p:sp>
        <p:nvSpPr>
          <p:cNvPr id="60" name="Content Placeholder 2">
            <a:extLst>
              <a:ext uri="{FF2B5EF4-FFF2-40B4-BE49-F238E27FC236}">
                <a16:creationId xmlns:a16="http://schemas.microsoft.com/office/drawing/2014/main" id="{000A7BFD-EEB5-4DE5-B04E-37E67165B3C4}"/>
              </a:ext>
            </a:extLst>
          </p:cNvPr>
          <p:cNvSpPr txBox="1">
            <a:spLocks/>
          </p:cNvSpPr>
          <p:nvPr/>
        </p:nvSpPr>
        <p:spPr>
          <a:xfrm>
            <a:off x="608298" y="1037647"/>
            <a:ext cx="9464804" cy="261611"/>
          </a:xfrm>
          <a:prstGeom prst="rect">
            <a:avLst/>
          </a:prstGeom>
        </p:spPr>
        <p:txBody>
          <a:bodyPr vert="horz" lIns="0" tIns="0" rIns="0" bIns="0" rtlCol="0">
            <a:noAutofit/>
          </a:bodyPr>
          <a:lstStyle>
            <a:lvl1pPr algn="l" defTabSz="995363" rtl="0" eaLnBrk="1" fontAlgn="base" hangingPunct="1">
              <a:lnSpc>
                <a:spcPct val="100000"/>
              </a:lnSpc>
              <a:spcBef>
                <a:spcPts val="0"/>
              </a:spcBef>
              <a:spcAft>
                <a:spcPts val="600"/>
              </a:spcAft>
              <a:defRPr sz="1000" baseline="0">
                <a:solidFill>
                  <a:schemeClr val="bg1"/>
                </a:solidFill>
                <a:latin typeface="+mn-lt"/>
                <a:ea typeface="+mn-ea"/>
                <a:cs typeface="Arial" pitchFamily="34" charset="0"/>
              </a:defRPr>
            </a:lvl1pPr>
            <a:lvl2pPr marL="1588" algn="l" defTabSz="995363" rtl="0" eaLnBrk="1" fontAlgn="base" hangingPunct="1">
              <a:lnSpc>
                <a:spcPct val="100000"/>
              </a:lnSpc>
              <a:spcBef>
                <a:spcPts val="0"/>
              </a:spcBef>
              <a:spcAft>
                <a:spcPts val="600"/>
              </a:spcAft>
              <a:buClr>
                <a:srgbClr val="000000"/>
              </a:buClr>
              <a:defRPr sz="1100" b="1" i="0">
                <a:solidFill>
                  <a:schemeClr val="tx1"/>
                </a:solidFill>
                <a:latin typeface="+mn-lt"/>
                <a:cs typeface="Arial" pitchFamily="34" charset="0"/>
              </a:defRPr>
            </a:lvl2pPr>
            <a:lvl3pPr marL="18288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b="0">
                <a:solidFill>
                  <a:schemeClr val="bg1"/>
                </a:solidFill>
                <a:latin typeface="+mn-lt"/>
                <a:cs typeface="Arial" pitchFamily="34" charset="0"/>
              </a:defRPr>
            </a:lvl3pPr>
            <a:lvl4pPr marL="36576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a:solidFill>
                  <a:schemeClr val="bg1"/>
                </a:solidFill>
                <a:latin typeface="+mn-lt"/>
                <a:cs typeface="Arial" pitchFamily="34" charset="0"/>
              </a:defRPr>
            </a:lvl4pPr>
            <a:lvl5pPr marL="182880" indent="-182880" algn="l" defTabSz="995363" rtl="0" eaLnBrk="1" fontAlgn="base" hangingPunct="1">
              <a:lnSpc>
                <a:spcPct val="100000"/>
              </a:lnSpc>
              <a:spcBef>
                <a:spcPts val="0"/>
              </a:spcBef>
              <a:spcAft>
                <a:spcPts val="600"/>
              </a:spcAft>
              <a:buClrTx/>
              <a:buSzPct val="100000"/>
              <a:buFont typeface="+mj-lt"/>
              <a:buAutoNum type="arabicPeriod"/>
              <a:defRPr sz="1000" baseline="0">
                <a:solidFill>
                  <a:schemeClr val="bg1"/>
                </a:solidFill>
                <a:latin typeface="+mn-lt"/>
                <a:cs typeface="Arial" pitchFamily="34" charset="0"/>
              </a:defRPr>
            </a:lvl5pPr>
            <a:lvl6pPr marL="0" indent="0" algn="l" defTabSz="0" rtl="0" eaLnBrk="1" fontAlgn="base" hangingPunct="1">
              <a:lnSpc>
                <a:spcPct val="100000"/>
              </a:lnSpc>
              <a:spcBef>
                <a:spcPts val="0"/>
              </a:spcBef>
              <a:spcAft>
                <a:spcPts val="600"/>
              </a:spcAft>
              <a:buClr>
                <a:schemeClr val="tx2"/>
              </a:buClr>
              <a:buFont typeface="Arial Narrow" pitchFamily="34" charset="0"/>
              <a:buNone/>
              <a:defRPr sz="1000" b="1" i="0" baseline="0">
                <a:solidFill>
                  <a:schemeClr val="bg1"/>
                </a:solidFill>
                <a:latin typeface="+mn-lt"/>
              </a:defRPr>
            </a:lvl6pPr>
            <a:lvl7pPr marL="0" indent="0" algn="l" defTabSz="995363" rtl="0" eaLnBrk="1" fontAlgn="base" hangingPunct="1">
              <a:lnSpc>
                <a:spcPct val="100000"/>
              </a:lnSpc>
              <a:spcBef>
                <a:spcPts val="0"/>
              </a:spcBef>
              <a:spcAft>
                <a:spcPts val="600"/>
              </a:spcAft>
              <a:buClr>
                <a:schemeClr val="tx2"/>
              </a:buClr>
              <a:buFont typeface="Arial Narrow" pitchFamily="34" charset="0"/>
              <a:buNone/>
              <a:defRPr sz="1000" i="1" baseline="0">
                <a:solidFill>
                  <a:schemeClr val="tx1"/>
                </a:solidFill>
                <a:latin typeface="+mn-lt"/>
              </a:defRPr>
            </a:lvl7pPr>
            <a:lvl8pPr marL="0" indent="0" algn="l" defTabSz="995363" rtl="0" eaLnBrk="1" fontAlgn="base" hangingPunct="1">
              <a:lnSpc>
                <a:spcPct val="100000"/>
              </a:lnSpc>
              <a:spcBef>
                <a:spcPts val="0"/>
              </a:spcBef>
              <a:spcAft>
                <a:spcPts val="600"/>
              </a:spcAft>
              <a:buClr>
                <a:schemeClr val="tx2"/>
              </a:buClr>
              <a:buFont typeface="Arial Narrow" pitchFamily="34" charset="0"/>
              <a:buNone/>
              <a:defRPr sz="1200" b="1">
                <a:solidFill>
                  <a:schemeClr val="bg1"/>
                </a:solidFill>
                <a:latin typeface="+mn-lt"/>
              </a:defRPr>
            </a:lvl8pPr>
            <a:lvl9pPr marL="0" indent="0" algn="l" defTabSz="995363" rtl="0" eaLnBrk="1" fontAlgn="base" hangingPunct="1">
              <a:lnSpc>
                <a:spcPct val="100000"/>
              </a:lnSpc>
              <a:spcBef>
                <a:spcPts val="0"/>
              </a:spcBef>
              <a:spcAft>
                <a:spcPts val="0"/>
              </a:spcAft>
              <a:buClr>
                <a:schemeClr val="tx2"/>
              </a:buClr>
              <a:buFont typeface="Arial Narrow" pitchFamily="34" charset="0"/>
              <a:buNone/>
              <a:defRPr sz="1000" baseline="0">
                <a:solidFill>
                  <a:schemeClr val="bg1"/>
                </a:solidFill>
                <a:latin typeface="+mn-lt"/>
              </a:defRPr>
            </a:lvl9pPr>
          </a:lstStyle>
          <a:p>
            <a:pPr marR="0" lvl="1" indent="0" latinLnBrk="0">
              <a:buSzPct val="100000"/>
              <a:buFontTx/>
              <a:buNone/>
              <a:tabLst/>
              <a:defRPr/>
            </a:pPr>
            <a:r>
              <a:rPr lang="cs-CZ" sz="1200" dirty="0">
                <a:solidFill>
                  <a:schemeClr val="bg1"/>
                </a:solidFill>
                <a:latin typeface="+mj-lt"/>
                <a:cs typeface="+mn-cs"/>
              </a:rPr>
              <a:t>Struktura finančního modelu</a:t>
            </a:r>
          </a:p>
        </p:txBody>
      </p:sp>
      <p:sp>
        <p:nvSpPr>
          <p:cNvPr id="48" name="Arrow: Pentagon 47">
            <a:extLst>
              <a:ext uri="{FF2B5EF4-FFF2-40B4-BE49-F238E27FC236}">
                <a16:creationId xmlns:a16="http://schemas.microsoft.com/office/drawing/2014/main" id="{75F2D9E0-7C33-450B-9469-6C662DE941EB}"/>
              </a:ext>
            </a:extLst>
          </p:cNvPr>
          <p:cNvSpPr/>
          <p:nvPr/>
        </p:nvSpPr>
        <p:spPr bwMode="auto">
          <a:xfrm>
            <a:off x="2688937" y="1314263"/>
            <a:ext cx="2249561" cy="375923"/>
          </a:xfrm>
          <a:prstGeom prst="homePlate">
            <a:avLst/>
          </a:prstGeom>
          <a:solidFill>
            <a:srgbClr val="FFE600">
              <a:lumMod val="40000"/>
              <a:lumOff val="60000"/>
            </a:srgbClr>
          </a:solidFill>
          <a:ln>
            <a:solidFill>
              <a:srgbClr val="FFF599"/>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ts val="0"/>
              </a:spcBef>
              <a:spcAft>
                <a:spcPts val="600"/>
              </a:spcAft>
              <a:buClrTx/>
              <a:buSzTx/>
              <a:buFontTx/>
              <a:buNone/>
              <a:tabLst/>
              <a:defRPr/>
            </a:pPr>
            <a:r>
              <a:rPr kumimoji="0" lang="cs-CZ" sz="1200" b="1" i="0" u="none" strike="noStrike" kern="0" cap="none" spc="0" normalizeH="0" baseline="0" noProof="0" dirty="0">
                <a:ln>
                  <a:noFill/>
                </a:ln>
                <a:solidFill>
                  <a:srgbClr val="000000"/>
                </a:solidFill>
                <a:effectLst/>
                <a:uLnTx/>
                <a:uFillTx/>
                <a:latin typeface="+mj-lt"/>
                <a:cs typeface="Arial" pitchFamily="34" charset="0"/>
              </a:rPr>
              <a:t>Vstupy do finančního modelu</a:t>
            </a:r>
            <a:endParaRPr kumimoji="0" lang="en-US" sz="1200" b="1" i="0" u="none" strike="noStrike" kern="0" cap="none" spc="0" normalizeH="0" baseline="0" noProof="0" dirty="0">
              <a:ln>
                <a:noFill/>
              </a:ln>
              <a:solidFill>
                <a:srgbClr val="000000"/>
              </a:solidFill>
              <a:effectLst/>
              <a:uLnTx/>
              <a:uFillTx/>
              <a:latin typeface="+mj-lt"/>
              <a:cs typeface="Arial" pitchFamily="34" charset="0"/>
            </a:endParaRPr>
          </a:p>
        </p:txBody>
      </p:sp>
      <p:sp>
        <p:nvSpPr>
          <p:cNvPr id="49" name="Arrow: Chevron 48">
            <a:extLst>
              <a:ext uri="{FF2B5EF4-FFF2-40B4-BE49-F238E27FC236}">
                <a16:creationId xmlns:a16="http://schemas.microsoft.com/office/drawing/2014/main" id="{798E42F0-3BEA-425D-822A-5DB5BAF34376}"/>
              </a:ext>
            </a:extLst>
          </p:cNvPr>
          <p:cNvSpPr/>
          <p:nvPr/>
        </p:nvSpPr>
        <p:spPr bwMode="auto">
          <a:xfrm>
            <a:off x="4938498" y="1314263"/>
            <a:ext cx="2250000" cy="375923"/>
          </a:xfrm>
          <a:prstGeom prst="chevron">
            <a:avLst/>
          </a:prstGeom>
          <a:solidFill>
            <a:srgbClr val="00B050"/>
          </a:solidFill>
          <a:ln w="6350">
            <a:solidFill>
              <a:srgbClr val="00B050"/>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dirty="0">
                <a:solidFill>
                  <a:srgbClr val="FFFFFF"/>
                </a:solidFill>
                <a:latin typeface="+mj-lt"/>
                <a:cs typeface="Arial" pitchFamily="34" charset="0"/>
              </a:rPr>
              <a:t>Kalkulace</a:t>
            </a:r>
            <a:endParaRPr lang="en-US" sz="1200" b="1" dirty="0">
              <a:solidFill>
                <a:srgbClr val="FFFFFF"/>
              </a:solidFill>
              <a:latin typeface="+mj-lt"/>
              <a:cs typeface="Arial" pitchFamily="34" charset="0"/>
            </a:endParaRPr>
          </a:p>
        </p:txBody>
      </p:sp>
      <p:sp>
        <p:nvSpPr>
          <p:cNvPr id="50" name="Arrow: Chevron 49">
            <a:extLst>
              <a:ext uri="{FF2B5EF4-FFF2-40B4-BE49-F238E27FC236}">
                <a16:creationId xmlns:a16="http://schemas.microsoft.com/office/drawing/2014/main" id="{C945E56A-F459-43E8-A0F0-69D2B3A5AA43}"/>
              </a:ext>
            </a:extLst>
          </p:cNvPr>
          <p:cNvSpPr/>
          <p:nvPr/>
        </p:nvSpPr>
        <p:spPr bwMode="auto">
          <a:xfrm>
            <a:off x="7211721" y="1314263"/>
            <a:ext cx="2250000" cy="375923"/>
          </a:xfrm>
          <a:prstGeom prst="chevron">
            <a:avLst/>
          </a:prstGeom>
          <a:solidFill>
            <a:srgbClr val="203864"/>
          </a:solidFill>
          <a:ln>
            <a:no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dirty="0">
                <a:solidFill>
                  <a:srgbClr val="FFFFFF"/>
                </a:solidFill>
                <a:latin typeface="+mj-lt"/>
                <a:cs typeface="Arial" pitchFamily="34" charset="0"/>
              </a:rPr>
              <a:t>Výstupy</a:t>
            </a:r>
            <a:endParaRPr lang="en-US" sz="1200" b="1" dirty="0">
              <a:solidFill>
                <a:srgbClr val="FFFFFF"/>
              </a:solidFill>
              <a:latin typeface="+mj-lt"/>
              <a:cs typeface="Arial" pitchFamily="34" charset="0"/>
            </a:endParaRPr>
          </a:p>
        </p:txBody>
      </p:sp>
      <p:sp>
        <p:nvSpPr>
          <p:cNvPr id="51" name="Arrow: Chevron 13">
            <a:extLst>
              <a:ext uri="{FF2B5EF4-FFF2-40B4-BE49-F238E27FC236}">
                <a16:creationId xmlns:a16="http://schemas.microsoft.com/office/drawing/2014/main" id="{6557C1EC-8321-48FC-90CA-3B4D6875250A}"/>
              </a:ext>
            </a:extLst>
          </p:cNvPr>
          <p:cNvSpPr/>
          <p:nvPr/>
        </p:nvSpPr>
        <p:spPr bwMode="auto">
          <a:xfrm>
            <a:off x="9446843" y="1314263"/>
            <a:ext cx="2139970" cy="375923"/>
          </a:xfrm>
          <a:custGeom>
            <a:avLst/>
            <a:gdLst>
              <a:gd name="connsiteX0" fmla="*/ 0 w 1991345"/>
              <a:gd name="connsiteY0" fmla="*/ 0 h 352028"/>
              <a:gd name="connsiteX1" fmla="*/ 1815331 w 1991345"/>
              <a:gd name="connsiteY1" fmla="*/ 0 h 352028"/>
              <a:gd name="connsiteX2" fmla="*/ 1991345 w 1991345"/>
              <a:gd name="connsiteY2" fmla="*/ 176014 h 352028"/>
              <a:gd name="connsiteX3" fmla="*/ 1815331 w 1991345"/>
              <a:gd name="connsiteY3" fmla="*/ 352028 h 352028"/>
              <a:gd name="connsiteX4" fmla="*/ 0 w 1991345"/>
              <a:gd name="connsiteY4" fmla="*/ 352028 h 352028"/>
              <a:gd name="connsiteX5" fmla="*/ 176014 w 1991345"/>
              <a:gd name="connsiteY5" fmla="*/ 176014 h 352028"/>
              <a:gd name="connsiteX6" fmla="*/ 0 w 1991345"/>
              <a:gd name="connsiteY6" fmla="*/ 0 h 352028"/>
              <a:gd name="connsiteX0" fmla="*/ 0 w 1817514"/>
              <a:gd name="connsiteY0" fmla="*/ 0 h 352028"/>
              <a:gd name="connsiteX1" fmla="*/ 1815331 w 1817514"/>
              <a:gd name="connsiteY1" fmla="*/ 0 h 352028"/>
              <a:gd name="connsiteX2" fmla="*/ 1817514 w 1817514"/>
              <a:gd name="connsiteY2" fmla="*/ 171252 h 352028"/>
              <a:gd name="connsiteX3" fmla="*/ 1815331 w 1817514"/>
              <a:gd name="connsiteY3" fmla="*/ 352028 h 352028"/>
              <a:gd name="connsiteX4" fmla="*/ 0 w 1817514"/>
              <a:gd name="connsiteY4" fmla="*/ 352028 h 352028"/>
              <a:gd name="connsiteX5" fmla="*/ 176014 w 1817514"/>
              <a:gd name="connsiteY5" fmla="*/ 176014 h 352028"/>
              <a:gd name="connsiteX6" fmla="*/ 0 w 1817514"/>
              <a:gd name="connsiteY6" fmla="*/ 0 h 352028"/>
              <a:gd name="connsiteX0" fmla="*/ 0 w 1817514"/>
              <a:gd name="connsiteY0" fmla="*/ 0 h 352028"/>
              <a:gd name="connsiteX1" fmla="*/ 1815331 w 1817514"/>
              <a:gd name="connsiteY1" fmla="*/ 0 h 352028"/>
              <a:gd name="connsiteX2" fmla="*/ 1817514 w 1817514"/>
              <a:gd name="connsiteY2" fmla="*/ 171252 h 352028"/>
              <a:gd name="connsiteX3" fmla="*/ 1815331 w 1817514"/>
              <a:gd name="connsiteY3" fmla="*/ 352028 h 352028"/>
              <a:gd name="connsiteX4" fmla="*/ 0 w 1817514"/>
              <a:gd name="connsiteY4" fmla="*/ 352028 h 352028"/>
              <a:gd name="connsiteX5" fmla="*/ 121408 w 1817514"/>
              <a:gd name="connsiteY5" fmla="*/ 176015 h 352028"/>
              <a:gd name="connsiteX6" fmla="*/ 0 w 1817514"/>
              <a:gd name="connsiteY6" fmla="*/ 0 h 352028"/>
              <a:gd name="connsiteX0" fmla="*/ 0 w 1817514"/>
              <a:gd name="connsiteY0" fmla="*/ 0 h 352028"/>
              <a:gd name="connsiteX1" fmla="*/ 1815331 w 1817514"/>
              <a:gd name="connsiteY1" fmla="*/ 0 h 352028"/>
              <a:gd name="connsiteX2" fmla="*/ 1817514 w 1817514"/>
              <a:gd name="connsiteY2" fmla="*/ 171252 h 352028"/>
              <a:gd name="connsiteX3" fmla="*/ 1815331 w 1817514"/>
              <a:gd name="connsiteY3" fmla="*/ 352028 h 352028"/>
              <a:gd name="connsiteX4" fmla="*/ 0 w 1817514"/>
              <a:gd name="connsiteY4" fmla="*/ 352028 h 352028"/>
              <a:gd name="connsiteX5" fmla="*/ 113318 w 1817514"/>
              <a:gd name="connsiteY5" fmla="*/ 176015 h 352028"/>
              <a:gd name="connsiteX6" fmla="*/ 0 w 1817514"/>
              <a:gd name="connsiteY6" fmla="*/ 0 h 35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514" h="352028">
                <a:moveTo>
                  <a:pt x="0" y="0"/>
                </a:moveTo>
                <a:lnTo>
                  <a:pt x="1815331" y="0"/>
                </a:lnTo>
                <a:cubicBezTo>
                  <a:pt x="1816059" y="57084"/>
                  <a:pt x="1816786" y="114168"/>
                  <a:pt x="1817514" y="171252"/>
                </a:cubicBezTo>
                <a:cubicBezTo>
                  <a:pt x="1816786" y="231511"/>
                  <a:pt x="1816059" y="291769"/>
                  <a:pt x="1815331" y="352028"/>
                </a:cubicBezTo>
                <a:lnTo>
                  <a:pt x="0" y="352028"/>
                </a:lnTo>
                <a:lnTo>
                  <a:pt x="113318" y="176015"/>
                </a:lnTo>
                <a:lnTo>
                  <a:pt x="0" y="0"/>
                </a:lnTo>
                <a:close/>
              </a:path>
            </a:pathLst>
          </a:custGeom>
          <a:solidFill>
            <a:srgbClr val="7F7F7F"/>
          </a:solidFill>
          <a:ln>
            <a:solidFill>
              <a:srgbClr val="7F7F7F"/>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dirty="0">
                <a:solidFill>
                  <a:srgbClr val="FFFFFF"/>
                </a:solidFill>
                <a:latin typeface="+mj-lt"/>
                <a:cs typeface="Arial" pitchFamily="34" charset="0"/>
              </a:rPr>
              <a:t>Kontrola modelu</a:t>
            </a:r>
            <a:endParaRPr lang="en-US" sz="1200" b="1" dirty="0">
              <a:solidFill>
                <a:srgbClr val="FFFFFF"/>
              </a:solidFill>
              <a:latin typeface="+mj-lt"/>
              <a:cs typeface="Arial" pitchFamily="34" charset="0"/>
            </a:endParaRPr>
          </a:p>
        </p:txBody>
      </p:sp>
      <p:sp>
        <p:nvSpPr>
          <p:cNvPr id="52" name="Rectangle 51">
            <a:extLst>
              <a:ext uri="{FF2B5EF4-FFF2-40B4-BE49-F238E27FC236}">
                <a16:creationId xmlns:a16="http://schemas.microsoft.com/office/drawing/2014/main" id="{2DE38C83-1BDE-4089-8D16-E80F6AAA4EA0}"/>
              </a:ext>
            </a:extLst>
          </p:cNvPr>
          <p:cNvSpPr/>
          <p:nvPr/>
        </p:nvSpPr>
        <p:spPr bwMode="auto">
          <a:xfrm>
            <a:off x="9446843" y="2259313"/>
            <a:ext cx="2139970" cy="376838"/>
          </a:xfrm>
          <a:prstGeom prst="rect">
            <a:avLst/>
          </a:prstGeom>
          <a:solidFill>
            <a:srgbClr val="7030A0"/>
          </a:solidFill>
          <a:ln>
            <a:solidFill>
              <a:srgbClr val="7030A0"/>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dirty="0">
                <a:solidFill>
                  <a:srgbClr val="FFFFFF"/>
                </a:solidFill>
                <a:latin typeface="+mj-lt"/>
                <a:cs typeface="Arial" pitchFamily="34" charset="0"/>
              </a:rPr>
              <a:t>Hodnota za peníze</a:t>
            </a:r>
            <a:endParaRPr lang="en-US" sz="1200" b="1" dirty="0">
              <a:solidFill>
                <a:srgbClr val="FFFFFF"/>
              </a:solidFill>
              <a:latin typeface="+mj-lt"/>
              <a:cs typeface="Arial" pitchFamily="34" charset="0"/>
            </a:endParaRPr>
          </a:p>
        </p:txBody>
      </p:sp>
      <p:sp>
        <p:nvSpPr>
          <p:cNvPr id="53" name="Rectangle 52">
            <a:extLst>
              <a:ext uri="{FF2B5EF4-FFF2-40B4-BE49-F238E27FC236}">
                <a16:creationId xmlns:a16="http://schemas.microsoft.com/office/drawing/2014/main" id="{F4F504D6-A030-420F-8300-F23A1624DCA1}"/>
              </a:ext>
            </a:extLst>
          </p:cNvPr>
          <p:cNvSpPr/>
          <p:nvPr/>
        </p:nvSpPr>
        <p:spPr bwMode="auto">
          <a:xfrm>
            <a:off x="9446843" y="1806097"/>
            <a:ext cx="2139970" cy="376838"/>
          </a:xfrm>
          <a:prstGeom prst="rect">
            <a:avLst/>
          </a:prstGeom>
          <a:solidFill>
            <a:srgbClr val="C0C0C0"/>
          </a:solidFill>
          <a:ln>
            <a:solidFill>
              <a:srgbClr val="C0C0C0"/>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ts val="0"/>
              </a:spcBef>
              <a:spcAft>
                <a:spcPts val="600"/>
              </a:spcAft>
              <a:buClrTx/>
              <a:buSzTx/>
              <a:buFontTx/>
              <a:buNone/>
              <a:tabLst/>
              <a:defRPr/>
            </a:pPr>
            <a:r>
              <a:rPr kumimoji="0" lang="cs-CZ" sz="1200" b="1" i="0" u="none" strike="noStrike" kern="0" cap="none" spc="0" normalizeH="0" baseline="0" noProof="0" dirty="0">
                <a:ln>
                  <a:noFill/>
                </a:ln>
                <a:solidFill>
                  <a:srgbClr val="000000"/>
                </a:solidFill>
                <a:effectLst/>
                <a:uLnTx/>
                <a:uFillTx/>
                <a:latin typeface="+mj-lt"/>
                <a:cs typeface="Arial" pitchFamily="34" charset="0"/>
              </a:rPr>
              <a:t>Integrované finanční výkazy</a:t>
            </a:r>
            <a:endParaRPr kumimoji="0" lang="en-US" sz="1200" b="1" i="0" u="none" strike="noStrike" kern="0" cap="none" spc="0" normalizeH="0" baseline="0" noProof="0" dirty="0">
              <a:ln>
                <a:noFill/>
              </a:ln>
              <a:solidFill>
                <a:srgbClr val="000000"/>
              </a:solidFill>
              <a:effectLst/>
              <a:uLnTx/>
              <a:uFillTx/>
              <a:latin typeface="+mj-lt"/>
              <a:cs typeface="Arial" pitchFamily="34" charset="0"/>
            </a:endParaRPr>
          </a:p>
        </p:txBody>
      </p:sp>
      <p:sp>
        <p:nvSpPr>
          <p:cNvPr id="54" name="Rectangle 53">
            <a:extLst>
              <a:ext uri="{FF2B5EF4-FFF2-40B4-BE49-F238E27FC236}">
                <a16:creationId xmlns:a16="http://schemas.microsoft.com/office/drawing/2014/main" id="{79DDB404-BBC1-4058-B839-091621A41B30}"/>
              </a:ext>
            </a:extLst>
          </p:cNvPr>
          <p:cNvSpPr/>
          <p:nvPr/>
        </p:nvSpPr>
        <p:spPr bwMode="auto">
          <a:xfrm>
            <a:off x="9446843" y="3165747"/>
            <a:ext cx="2139970" cy="376838"/>
          </a:xfrm>
          <a:prstGeom prst="rect">
            <a:avLst/>
          </a:prstGeom>
          <a:solidFill>
            <a:srgbClr val="7030A0"/>
          </a:solidFill>
          <a:ln>
            <a:solidFill>
              <a:srgbClr val="7030A0"/>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dirty="0">
                <a:solidFill>
                  <a:srgbClr val="FFFFFF"/>
                </a:solidFill>
                <a:latin typeface="+mj-lt"/>
                <a:cs typeface="Arial" pitchFamily="34" charset="0"/>
              </a:rPr>
              <a:t>KPIs</a:t>
            </a:r>
            <a:endParaRPr lang="en-US" sz="1200" b="1" dirty="0">
              <a:solidFill>
                <a:srgbClr val="FFFFFF"/>
              </a:solidFill>
              <a:latin typeface="+mj-lt"/>
              <a:cs typeface="Arial" pitchFamily="34" charset="0"/>
            </a:endParaRPr>
          </a:p>
        </p:txBody>
      </p:sp>
      <p:sp>
        <p:nvSpPr>
          <p:cNvPr id="55" name="Rectangle 54">
            <a:extLst>
              <a:ext uri="{FF2B5EF4-FFF2-40B4-BE49-F238E27FC236}">
                <a16:creationId xmlns:a16="http://schemas.microsoft.com/office/drawing/2014/main" id="{3B9EB8AE-3854-4C08-A3D3-70C8A149A555}"/>
              </a:ext>
            </a:extLst>
          </p:cNvPr>
          <p:cNvSpPr/>
          <p:nvPr/>
        </p:nvSpPr>
        <p:spPr bwMode="auto">
          <a:xfrm>
            <a:off x="2971463" y="2044141"/>
            <a:ext cx="2062115" cy="409421"/>
          </a:xfrm>
          <a:prstGeom prst="rect">
            <a:avLst/>
          </a:prstGeom>
          <a:solidFill>
            <a:srgbClr val="FFE600">
              <a:lumMod val="40000"/>
              <a:lumOff val="60000"/>
            </a:srgbClr>
          </a:solidFill>
          <a:ln>
            <a:solidFill>
              <a:srgbClr val="FFF599"/>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kern="0" dirty="0">
                <a:solidFill>
                  <a:srgbClr val="000000"/>
                </a:solidFill>
                <a:latin typeface="+mj-lt"/>
                <a:cs typeface="Arial" pitchFamily="34" charset="0"/>
              </a:rPr>
              <a:t>Vstupy municipality</a:t>
            </a:r>
            <a:endParaRPr lang="en-US" sz="1200" b="1" kern="0" dirty="0">
              <a:solidFill>
                <a:srgbClr val="000000"/>
              </a:solidFill>
              <a:latin typeface="+mj-lt"/>
              <a:cs typeface="Arial" pitchFamily="34" charset="0"/>
            </a:endParaRPr>
          </a:p>
        </p:txBody>
      </p:sp>
      <p:cxnSp>
        <p:nvCxnSpPr>
          <p:cNvPr id="56" name="Connector: Elbow 55">
            <a:extLst>
              <a:ext uri="{FF2B5EF4-FFF2-40B4-BE49-F238E27FC236}">
                <a16:creationId xmlns:a16="http://schemas.microsoft.com/office/drawing/2014/main" id="{74E6F04D-8B3E-412D-92C8-288988D47F19}"/>
              </a:ext>
            </a:extLst>
          </p:cNvPr>
          <p:cNvCxnSpPr>
            <a:cxnSpLocks/>
            <a:stCxn id="50" idx="2"/>
            <a:endCxn id="52" idx="1"/>
          </p:cNvCxnSpPr>
          <p:nvPr/>
        </p:nvCxnSpPr>
        <p:spPr bwMode="gray">
          <a:xfrm rot="16200000" flipH="1">
            <a:off x="8482035" y="1482922"/>
            <a:ext cx="757546" cy="1172071"/>
          </a:xfrm>
          <a:prstGeom prst="bentConnector2">
            <a:avLst/>
          </a:prstGeom>
          <a:noFill/>
          <a:ln w="3175">
            <a:solidFill>
              <a:schemeClr val="bg1">
                <a:lumMod val="60000"/>
                <a:lumOff val="40000"/>
              </a:schemeClr>
            </a:solidFill>
            <a:miter lim="800000"/>
            <a:headEnd type="none" w="med" len="med"/>
            <a:tailEnd type="arrow" w="med" len="med"/>
          </a:ln>
          <a:effectLst/>
        </p:spPr>
      </p:cxnSp>
      <p:cxnSp>
        <p:nvCxnSpPr>
          <p:cNvPr id="57" name="Connector: Elbow 56">
            <a:extLst>
              <a:ext uri="{FF2B5EF4-FFF2-40B4-BE49-F238E27FC236}">
                <a16:creationId xmlns:a16="http://schemas.microsoft.com/office/drawing/2014/main" id="{9B3B8846-9BA3-42E7-A2C5-5E45E6E20DF8}"/>
              </a:ext>
            </a:extLst>
          </p:cNvPr>
          <p:cNvCxnSpPr>
            <a:stCxn id="50" idx="2"/>
            <a:endCxn id="53" idx="1"/>
          </p:cNvCxnSpPr>
          <p:nvPr/>
        </p:nvCxnSpPr>
        <p:spPr bwMode="gray">
          <a:xfrm rot="16200000" flipH="1">
            <a:off x="8708642" y="1256314"/>
            <a:ext cx="304330" cy="1172071"/>
          </a:xfrm>
          <a:prstGeom prst="bentConnector2">
            <a:avLst/>
          </a:prstGeom>
          <a:noFill/>
          <a:ln w="3175">
            <a:solidFill>
              <a:schemeClr val="bg1">
                <a:lumMod val="60000"/>
                <a:lumOff val="40000"/>
              </a:schemeClr>
            </a:solidFill>
            <a:miter lim="800000"/>
            <a:headEnd type="none" w="med" len="med"/>
            <a:tailEnd type="arrow" w="med" len="med"/>
          </a:ln>
          <a:effectLst/>
        </p:spPr>
      </p:cxnSp>
      <p:cxnSp>
        <p:nvCxnSpPr>
          <p:cNvPr id="58" name="Connector: Elbow 57">
            <a:extLst>
              <a:ext uri="{FF2B5EF4-FFF2-40B4-BE49-F238E27FC236}">
                <a16:creationId xmlns:a16="http://schemas.microsoft.com/office/drawing/2014/main" id="{E7730181-22A2-48B4-8ECD-2D214078936A}"/>
              </a:ext>
            </a:extLst>
          </p:cNvPr>
          <p:cNvCxnSpPr>
            <a:cxnSpLocks/>
            <a:stCxn id="50" idx="2"/>
            <a:endCxn id="54" idx="1"/>
          </p:cNvCxnSpPr>
          <p:nvPr/>
        </p:nvCxnSpPr>
        <p:spPr bwMode="gray">
          <a:xfrm rot="16200000" flipH="1">
            <a:off x="8028817" y="1936140"/>
            <a:ext cx="1663979" cy="1172071"/>
          </a:xfrm>
          <a:prstGeom prst="bentConnector2">
            <a:avLst/>
          </a:prstGeom>
          <a:noFill/>
          <a:ln w="3175">
            <a:solidFill>
              <a:schemeClr val="bg1">
                <a:lumMod val="60000"/>
                <a:lumOff val="40000"/>
              </a:schemeClr>
            </a:solidFill>
            <a:miter lim="800000"/>
            <a:headEnd type="none" w="med" len="med"/>
            <a:tailEnd type="arrow" w="med" len="med"/>
          </a:ln>
          <a:effectLst/>
        </p:spPr>
      </p:cxnSp>
      <p:sp>
        <p:nvSpPr>
          <p:cNvPr id="59" name="Rectangle 58">
            <a:extLst>
              <a:ext uri="{FF2B5EF4-FFF2-40B4-BE49-F238E27FC236}">
                <a16:creationId xmlns:a16="http://schemas.microsoft.com/office/drawing/2014/main" id="{1EAA4D74-1994-470D-8C4B-8D0E9A692AB4}"/>
              </a:ext>
            </a:extLst>
          </p:cNvPr>
          <p:cNvSpPr/>
          <p:nvPr/>
        </p:nvSpPr>
        <p:spPr bwMode="auto">
          <a:xfrm>
            <a:off x="608298" y="1314263"/>
            <a:ext cx="2004610" cy="375923"/>
          </a:xfrm>
          <a:prstGeom prst="rect">
            <a:avLst/>
          </a:prstGeom>
          <a:solidFill>
            <a:srgbClr val="FFE600">
              <a:lumMod val="40000"/>
              <a:lumOff val="60000"/>
            </a:srgbClr>
          </a:solidFill>
          <a:ln>
            <a:solidFill>
              <a:srgbClr val="FFF599"/>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ts val="0"/>
              </a:spcBef>
              <a:spcAft>
                <a:spcPts val="600"/>
              </a:spcAft>
              <a:buClrTx/>
              <a:buSzTx/>
              <a:buFontTx/>
              <a:buNone/>
              <a:tabLst/>
              <a:defRPr/>
            </a:pPr>
            <a:r>
              <a:rPr kumimoji="0" lang="cs-CZ" sz="1200" b="1" i="0" u="none" strike="noStrike" kern="0" cap="none" spc="0" normalizeH="0" baseline="0" noProof="0" dirty="0">
                <a:ln>
                  <a:noFill/>
                </a:ln>
                <a:solidFill>
                  <a:srgbClr val="000000"/>
                </a:solidFill>
                <a:effectLst/>
                <a:uLnTx/>
                <a:uFillTx/>
                <a:latin typeface="+mj-lt"/>
                <a:cs typeface="Arial" pitchFamily="34" charset="0"/>
              </a:rPr>
              <a:t>Analýza citlivosti</a:t>
            </a:r>
            <a:endParaRPr kumimoji="0" lang="en-US" sz="1200" b="1" i="0" u="none" strike="noStrike" kern="0" cap="none" spc="0" normalizeH="0" baseline="0" noProof="0" dirty="0">
              <a:ln>
                <a:noFill/>
              </a:ln>
              <a:solidFill>
                <a:srgbClr val="000000"/>
              </a:solidFill>
              <a:effectLst/>
              <a:uLnTx/>
              <a:uFillTx/>
              <a:latin typeface="+mj-lt"/>
              <a:cs typeface="Arial" pitchFamily="34" charset="0"/>
            </a:endParaRPr>
          </a:p>
        </p:txBody>
      </p:sp>
      <p:sp>
        <p:nvSpPr>
          <p:cNvPr id="61" name="Rectangle 60">
            <a:extLst>
              <a:ext uri="{FF2B5EF4-FFF2-40B4-BE49-F238E27FC236}">
                <a16:creationId xmlns:a16="http://schemas.microsoft.com/office/drawing/2014/main" id="{AD5B75B1-92B6-4B0B-958F-1450BDC61CEC}"/>
              </a:ext>
            </a:extLst>
          </p:cNvPr>
          <p:cNvSpPr/>
          <p:nvPr/>
        </p:nvSpPr>
        <p:spPr bwMode="auto">
          <a:xfrm>
            <a:off x="9446843" y="2712529"/>
            <a:ext cx="2139970" cy="376838"/>
          </a:xfrm>
          <a:prstGeom prst="rect">
            <a:avLst/>
          </a:prstGeom>
          <a:solidFill>
            <a:srgbClr val="7030A0"/>
          </a:solidFill>
          <a:ln>
            <a:solidFill>
              <a:srgbClr val="7030A0"/>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dirty="0">
                <a:solidFill>
                  <a:srgbClr val="FFFFFF"/>
                </a:solidFill>
                <a:latin typeface="+mj-lt"/>
                <a:cs typeface="Arial" pitchFamily="34" charset="0"/>
              </a:rPr>
              <a:t>Měření rizik</a:t>
            </a:r>
            <a:endParaRPr lang="en-US" sz="1200" b="1" dirty="0">
              <a:solidFill>
                <a:srgbClr val="FFFFFF"/>
              </a:solidFill>
              <a:latin typeface="+mj-lt"/>
              <a:cs typeface="Arial" pitchFamily="34" charset="0"/>
            </a:endParaRPr>
          </a:p>
        </p:txBody>
      </p:sp>
      <p:sp>
        <p:nvSpPr>
          <p:cNvPr id="62" name="Rectangle 61">
            <a:extLst>
              <a:ext uri="{FF2B5EF4-FFF2-40B4-BE49-F238E27FC236}">
                <a16:creationId xmlns:a16="http://schemas.microsoft.com/office/drawing/2014/main" id="{E0AEBF96-ADCF-47D4-BDDA-767EE0FD9366}"/>
              </a:ext>
            </a:extLst>
          </p:cNvPr>
          <p:cNvSpPr/>
          <p:nvPr/>
        </p:nvSpPr>
        <p:spPr bwMode="auto">
          <a:xfrm>
            <a:off x="9446843" y="3618964"/>
            <a:ext cx="2139970" cy="376838"/>
          </a:xfrm>
          <a:prstGeom prst="rect">
            <a:avLst/>
          </a:prstGeom>
          <a:solidFill>
            <a:srgbClr val="7030A0"/>
          </a:solidFill>
          <a:ln>
            <a:solidFill>
              <a:srgbClr val="7030A0"/>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dirty="0">
                <a:solidFill>
                  <a:srgbClr val="FFFFFF"/>
                </a:solidFill>
                <a:latin typeface="+mj-lt"/>
                <a:cs typeface="Arial" pitchFamily="34" charset="0"/>
              </a:rPr>
              <a:t>Výstupy a grafy</a:t>
            </a:r>
            <a:endParaRPr lang="en-US" sz="1200" b="1" dirty="0">
              <a:solidFill>
                <a:srgbClr val="FFFFFF"/>
              </a:solidFill>
              <a:latin typeface="+mj-lt"/>
              <a:cs typeface="Arial" pitchFamily="34" charset="0"/>
            </a:endParaRPr>
          </a:p>
        </p:txBody>
      </p:sp>
      <p:cxnSp>
        <p:nvCxnSpPr>
          <p:cNvPr id="63" name="Connector: Elbow 62">
            <a:extLst>
              <a:ext uri="{FF2B5EF4-FFF2-40B4-BE49-F238E27FC236}">
                <a16:creationId xmlns:a16="http://schemas.microsoft.com/office/drawing/2014/main" id="{222E6031-4465-446D-9DDB-8BC61AEE949E}"/>
              </a:ext>
            </a:extLst>
          </p:cNvPr>
          <p:cNvCxnSpPr>
            <a:stCxn id="50" idx="2"/>
            <a:endCxn id="61" idx="1"/>
          </p:cNvCxnSpPr>
          <p:nvPr/>
        </p:nvCxnSpPr>
        <p:spPr>
          <a:xfrm rot="16200000" flipH="1">
            <a:off x="8255427" y="1709530"/>
            <a:ext cx="1210762" cy="1172071"/>
          </a:xfrm>
          <a:prstGeom prst="bentConnector2">
            <a:avLst/>
          </a:prstGeom>
          <a:noFill/>
          <a:ln w="3175">
            <a:solidFill>
              <a:schemeClr val="bg1">
                <a:lumMod val="60000"/>
                <a:lumOff val="40000"/>
              </a:schemeClr>
            </a:solidFill>
            <a:miter lim="800000"/>
            <a:headEnd type="none" w="med" len="med"/>
            <a:tailEnd type="arrow" w="med" len="med"/>
          </a:ln>
          <a:effectLst/>
        </p:spPr>
      </p:cxnSp>
      <p:cxnSp>
        <p:nvCxnSpPr>
          <p:cNvPr id="64" name="Connector: Elbow 63">
            <a:extLst>
              <a:ext uri="{FF2B5EF4-FFF2-40B4-BE49-F238E27FC236}">
                <a16:creationId xmlns:a16="http://schemas.microsoft.com/office/drawing/2014/main" id="{AF61B474-D441-4F0D-90BA-0ED17397EBDF}"/>
              </a:ext>
            </a:extLst>
          </p:cNvPr>
          <p:cNvCxnSpPr>
            <a:stCxn id="50" idx="2"/>
            <a:endCxn id="62" idx="1"/>
          </p:cNvCxnSpPr>
          <p:nvPr/>
        </p:nvCxnSpPr>
        <p:spPr>
          <a:xfrm rot="16200000" flipH="1">
            <a:off x="7802209" y="2162748"/>
            <a:ext cx="2117197" cy="1172071"/>
          </a:xfrm>
          <a:prstGeom prst="bentConnector2">
            <a:avLst/>
          </a:prstGeom>
          <a:noFill/>
          <a:ln w="3175">
            <a:solidFill>
              <a:schemeClr val="bg1">
                <a:lumMod val="60000"/>
                <a:lumOff val="40000"/>
              </a:schemeClr>
            </a:solidFill>
            <a:miter lim="800000"/>
            <a:headEnd type="none" w="med" len="med"/>
            <a:tailEnd type="arrow" w="med" len="med"/>
          </a:ln>
          <a:effectLst/>
        </p:spPr>
      </p:cxnSp>
      <p:sp>
        <p:nvSpPr>
          <p:cNvPr id="65" name="Rectangle 64">
            <a:extLst>
              <a:ext uri="{FF2B5EF4-FFF2-40B4-BE49-F238E27FC236}">
                <a16:creationId xmlns:a16="http://schemas.microsoft.com/office/drawing/2014/main" id="{94E6B8E4-15BC-4576-B87A-82500CB88540}"/>
              </a:ext>
            </a:extLst>
          </p:cNvPr>
          <p:cNvSpPr/>
          <p:nvPr/>
        </p:nvSpPr>
        <p:spPr bwMode="auto">
          <a:xfrm>
            <a:off x="2971461" y="2590556"/>
            <a:ext cx="2062115" cy="409421"/>
          </a:xfrm>
          <a:prstGeom prst="rect">
            <a:avLst/>
          </a:prstGeom>
          <a:solidFill>
            <a:srgbClr val="FFE600">
              <a:lumMod val="40000"/>
              <a:lumOff val="60000"/>
            </a:srgbClr>
          </a:solidFill>
          <a:ln>
            <a:solidFill>
              <a:srgbClr val="FFF599"/>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Aft>
                <a:spcPts val="600"/>
              </a:spcAft>
            </a:pPr>
            <a:r>
              <a:rPr lang="cs-CZ" sz="1200" b="1" kern="0" dirty="0">
                <a:solidFill>
                  <a:srgbClr val="000000"/>
                </a:solidFill>
                <a:latin typeface="+mj-lt"/>
                <a:cs typeface="Arial" pitchFamily="34" charset="0"/>
              </a:rPr>
              <a:t>Ostatní vstupy</a:t>
            </a:r>
            <a:endParaRPr lang="en-US" sz="1200" b="1" kern="0" dirty="0">
              <a:solidFill>
                <a:srgbClr val="000000"/>
              </a:solidFill>
              <a:latin typeface="+mj-lt"/>
              <a:cs typeface="Arial" pitchFamily="34" charset="0"/>
            </a:endParaRPr>
          </a:p>
        </p:txBody>
      </p:sp>
      <p:cxnSp>
        <p:nvCxnSpPr>
          <p:cNvPr id="66" name="Connector: Elbow 65">
            <a:extLst>
              <a:ext uri="{FF2B5EF4-FFF2-40B4-BE49-F238E27FC236}">
                <a16:creationId xmlns:a16="http://schemas.microsoft.com/office/drawing/2014/main" id="{F27FDA2B-7F3D-46B1-8B1C-F9A8D59E5084}"/>
              </a:ext>
            </a:extLst>
          </p:cNvPr>
          <p:cNvCxnSpPr>
            <a:cxnSpLocks/>
            <a:stCxn id="48" idx="2"/>
            <a:endCxn id="55" idx="1"/>
          </p:cNvCxnSpPr>
          <p:nvPr/>
        </p:nvCxnSpPr>
        <p:spPr>
          <a:xfrm rot="5400000">
            <a:off x="3082284" y="1579366"/>
            <a:ext cx="558665" cy="780305"/>
          </a:xfrm>
          <a:prstGeom prst="bentConnector4">
            <a:avLst>
              <a:gd name="adj1" fmla="val 31679"/>
              <a:gd name="adj2" fmla="val 129296"/>
            </a:avLst>
          </a:prstGeom>
          <a:noFill/>
          <a:ln w="3175">
            <a:solidFill>
              <a:schemeClr val="bg1">
                <a:lumMod val="60000"/>
                <a:lumOff val="40000"/>
              </a:schemeClr>
            </a:solidFill>
            <a:miter lim="800000"/>
            <a:headEnd type="none" w="med" len="med"/>
            <a:tailEnd type="arrow" w="med" len="med"/>
          </a:ln>
          <a:effectLst/>
        </p:spPr>
      </p:cxnSp>
      <p:cxnSp>
        <p:nvCxnSpPr>
          <p:cNvPr id="67" name="Connector: Elbow 66">
            <a:extLst>
              <a:ext uri="{FF2B5EF4-FFF2-40B4-BE49-F238E27FC236}">
                <a16:creationId xmlns:a16="http://schemas.microsoft.com/office/drawing/2014/main" id="{362F2502-F9EC-44FA-954C-0C8E31FE9077}"/>
              </a:ext>
            </a:extLst>
          </p:cNvPr>
          <p:cNvCxnSpPr>
            <a:cxnSpLocks/>
            <a:stCxn id="48" idx="2"/>
            <a:endCxn id="65" idx="1"/>
          </p:cNvCxnSpPr>
          <p:nvPr/>
        </p:nvCxnSpPr>
        <p:spPr>
          <a:xfrm rot="5400000">
            <a:off x="2809075" y="1852573"/>
            <a:ext cx="1105080" cy="780307"/>
          </a:xfrm>
          <a:prstGeom prst="bentConnector4">
            <a:avLst>
              <a:gd name="adj1" fmla="val 15120"/>
              <a:gd name="adj2" fmla="val 129296"/>
            </a:avLst>
          </a:prstGeom>
          <a:noFill/>
          <a:ln w="3175">
            <a:solidFill>
              <a:schemeClr val="bg1">
                <a:lumMod val="60000"/>
                <a:lumOff val="40000"/>
              </a:schemeClr>
            </a:solidFill>
            <a:miter lim="800000"/>
            <a:headEnd type="none" w="med" len="med"/>
            <a:tailEnd type="arrow" w="med" len="med"/>
          </a:ln>
          <a:effectLst/>
        </p:spPr>
      </p:cxnSp>
    </p:spTree>
    <p:extLst>
      <p:ext uri="{BB962C8B-B14F-4D97-AF65-F5344CB8AC3E}">
        <p14:creationId xmlns:p14="http://schemas.microsoft.com/office/powerpoint/2010/main" val="452668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42A8-8C83-4FDB-9E2B-6987A51A6F15}"/>
              </a:ext>
            </a:extLst>
          </p:cNvPr>
          <p:cNvSpPr>
            <a:spLocks noGrp="1"/>
          </p:cNvSpPr>
          <p:nvPr>
            <p:ph type="title"/>
          </p:nvPr>
        </p:nvSpPr>
        <p:spPr/>
        <p:txBody>
          <a:bodyPr/>
          <a:lstStyle/>
          <a:p>
            <a:r>
              <a:rPr lang="cs-CZ"/>
              <a:t>Vstupy do finančního modelu</a:t>
            </a:r>
          </a:p>
        </p:txBody>
      </p:sp>
      <p:sp>
        <p:nvSpPr>
          <p:cNvPr id="3" name="TextBox 2">
            <a:extLst>
              <a:ext uri="{FF2B5EF4-FFF2-40B4-BE49-F238E27FC236}">
                <a16:creationId xmlns:a16="http://schemas.microsoft.com/office/drawing/2014/main" id="{95737129-74B8-412B-AAC7-41672A8BEB9B}"/>
              </a:ext>
            </a:extLst>
          </p:cNvPr>
          <p:cNvSpPr txBox="1"/>
          <p:nvPr/>
        </p:nvSpPr>
        <p:spPr>
          <a:xfrm>
            <a:off x="649299" y="1048445"/>
            <a:ext cx="10939133" cy="2536592"/>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dirty="0">
                <a:solidFill>
                  <a:schemeClr val="bg1"/>
                </a:solidFill>
                <a:latin typeface="+mj-lt"/>
              </a:rPr>
              <a:t>Vstupy do finančního modelu</a:t>
            </a:r>
          </a:p>
          <a:p>
            <a:pPr marL="0" lvl="1" algn="just" fontAlgn="base">
              <a:spcBef>
                <a:spcPts val="300"/>
              </a:spcBef>
              <a:spcAft>
                <a:spcPts val="200"/>
              </a:spcAft>
              <a:buClr>
                <a:schemeClr val="tx2"/>
              </a:buClr>
              <a:buSzPct val="70000"/>
              <a:defRPr/>
            </a:pPr>
            <a:r>
              <a:rPr lang="cs-CZ" sz="1200" dirty="0">
                <a:solidFill>
                  <a:schemeClr val="bg1"/>
                </a:solidFill>
                <a:latin typeface="+mj-lt"/>
              </a:rPr>
              <a:t>Vstupy do finančního modelu se dělí na dvě skupiny. První skupinou je „Vstupy municipality“ a druhou skupinou vstupů je „Ostatní vstupy“. </a:t>
            </a:r>
          </a:p>
          <a:p>
            <a:pPr algn="just">
              <a:spcBef>
                <a:spcPts val="300"/>
              </a:spcBef>
              <a:spcAft>
                <a:spcPts val="200"/>
              </a:spcAft>
              <a:buClr>
                <a:schemeClr val="tx2"/>
              </a:buClr>
              <a:buSzPct val="70000"/>
            </a:pPr>
            <a:r>
              <a:rPr lang="cs-CZ" sz="1200" dirty="0">
                <a:solidFill>
                  <a:schemeClr val="bg1"/>
                </a:solidFill>
                <a:latin typeface="+mj-lt"/>
              </a:rPr>
              <a:t>Vstupy municipality jsou skupinou vstupů, kterou má přímo doplnit municipalita. Tato skupina vstupů obsahuje specifické vstupy projektu zvažovaného k výstavbě nebo tržní data, která budou specifická pro lokalitu, ve které projekt může být postaven. Tyto vstupy se tedy budou lišit pro různé projekty a musí se doplňovat pro každý projekt zvlášť. </a:t>
            </a:r>
          </a:p>
          <a:p>
            <a:pPr marL="628650" lvl="1"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Specifické vstupy projektu jsou například informace ohledně časového harmonogramu projektu (datum zahájení přípravné fáze, délka stavební fáze, apod.), charakteristiky pozemku (velikost pozemku, koeficient zastavitelné plochy, apod.) nebo charakteristiky projektu (počet bytů v projektu, dispozice bytů, apod.). Ve finančním modelu je vedle specifických vstupů projektu vždy poznámka </a:t>
            </a:r>
            <a:r>
              <a:rPr lang="cs-CZ" sz="1200" i="1" dirty="0">
                <a:solidFill>
                  <a:schemeClr val="bg1"/>
                </a:solidFill>
                <a:latin typeface="+mj-lt"/>
              </a:rPr>
              <a:t>„Doplní Municipalita“.</a:t>
            </a:r>
          </a:p>
          <a:p>
            <a:pPr marL="628650" lvl="1"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Vstupy na základě tržních dat, která budou specifická pro lokalitu, ve které projekt může být postaven, jsou například data o výši nájemného ve městě za 1 m</a:t>
            </a:r>
            <a:r>
              <a:rPr lang="cs-CZ" sz="1200" baseline="30000" dirty="0">
                <a:solidFill>
                  <a:schemeClr val="bg1"/>
                </a:solidFill>
                <a:latin typeface="+mj-lt"/>
              </a:rPr>
              <a:t>2</a:t>
            </a:r>
            <a:r>
              <a:rPr lang="cs-CZ" sz="1200" dirty="0">
                <a:solidFill>
                  <a:schemeClr val="bg1"/>
                </a:solidFill>
                <a:latin typeface="+mj-lt"/>
              </a:rPr>
              <a:t> v závislosti na dispozici nebo o výši nájemného za parkovací stání v dané lokalitě. Ve finančním modelu je vedle vstupů na základě tržních dat vždy poznámka </a:t>
            </a:r>
            <a:r>
              <a:rPr lang="cs-CZ" sz="1200" i="1" dirty="0">
                <a:solidFill>
                  <a:schemeClr val="bg1"/>
                </a:solidFill>
                <a:latin typeface="+mj-lt"/>
              </a:rPr>
              <a:t>„Doplní Municipalita na základě tržních dat“.</a:t>
            </a:r>
          </a:p>
          <a:p>
            <a:pPr algn="just">
              <a:spcBef>
                <a:spcPts val="300"/>
              </a:spcBef>
              <a:spcAft>
                <a:spcPts val="200"/>
              </a:spcAft>
              <a:buClr>
                <a:schemeClr val="tx2"/>
              </a:buClr>
              <a:buSzPct val="70000"/>
            </a:pPr>
            <a:r>
              <a:rPr lang="cs-CZ" sz="1200" dirty="0">
                <a:solidFill>
                  <a:schemeClr val="bg1"/>
                </a:solidFill>
                <a:latin typeface="+mj-lt"/>
              </a:rPr>
              <a:t>Vstupy jsou zadány ve formátu jak je ukázáno na obrázku níže, přičemž mění se pouze hodnoty ve třetím sloupci (žlutě zvýrazněné buňky).</a:t>
            </a:r>
          </a:p>
        </p:txBody>
      </p:sp>
      <p:sp>
        <p:nvSpPr>
          <p:cNvPr id="12" name="Rectangle 11">
            <a:extLst>
              <a:ext uri="{FF2B5EF4-FFF2-40B4-BE49-F238E27FC236}">
                <a16:creationId xmlns:a16="http://schemas.microsoft.com/office/drawing/2014/main" id="{A8760DB0-1207-4459-9BE2-D6E7B7B94E9F}"/>
              </a:ext>
            </a:extLst>
          </p:cNvPr>
          <p:cNvSpPr/>
          <p:nvPr/>
        </p:nvSpPr>
        <p:spPr>
          <a:xfrm>
            <a:off x="609914" y="3803612"/>
            <a:ext cx="10978518" cy="1420238"/>
          </a:xfrm>
          <a:prstGeom prst="rect">
            <a:avLst/>
          </a:prstGeom>
          <a:solidFill>
            <a:schemeClr val="tx1">
              <a:lumMod val="95000"/>
              <a:alpha val="20000"/>
            </a:schemeClr>
          </a:solidFill>
          <a:ln w="9525">
            <a:solidFill>
              <a:schemeClr val="bg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graphicFrame>
        <p:nvGraphicFramePr>
          <p:cNvPr id="13" name="Table 12">
            <a:extLst>
              <a:ext uri="{FF2B5EF4-FFF2-40B4-BE49-F238E27FC236}">
                <a16:creationId xmlns:a16="http://schemas.microsoft.com/office/drawing/2014/main" id="{1EDC5347-C122-450F-BB99-7CD23CC7DC01}"/>
              </a:ext>
            </a:extLst>
          </p:cNvPr>
          <p:cNvGraphicFramePr>
            <a:graphicFrameLocks noGrp="1"/>
          </p:cNvGraphicFramePr>
          <p:nvPr>
            <p:extLst>
              <p:ext uri="{D42A27DB-BD31-4B8C-83A1-F6EECF244321}">
                <p14:modId xmlns:p14="http://schemas.microsoft.com/office/powerpoint/2010/main" val="807683358"/>
              </p:ext>
            </p:extLst>
          </p:nvPr>
        </p:nvGraphicFramePr>
        <p:xfrm>
          <a:off x="757957" y="4228852"/>
          <a:ext cx="4523591" cy="381000"/>
        </p:xfrm>
        <a:graphic>
          <a:graphicData uri="http://schemas.openxmlformats.org/drawingml/2006/table">
            <a:tbl>
              <a:tblPr/>
              <a:tblGrid>
                <a:gridCol w="1606221">
                  <a:extLst>
                    <a:ext uri="{9D8B030D-6E8A-4147-A177-3AD203B41FA5}">
                      <a16:colId xmlns:a16="http://schemas.microsoft.com/office/drawing/2014/main" val="2045821443"/>
                    </a:ext>
                  </a:extLst>
                </a:gridCol>
                <a:gridCol w="600891">
                  <a:extLst>
                    <a:ext uri="{9D8B030D-6E8A-4147-A177-3AD203B41FA5}">
                      <a16:colId xmlns:a16="http://schemas.microsoft.com/office/drawing/2014/main" val="4103666168"/>
                    </a:ext>
                  </a:extLst>
                </a:gridCol>
                <a:gridCol w="670560">
                  <a:extLst>
                    <a:ext uri="{9D8B030D-6E8A-4147-A177-3AD203B41FA5}">
                      <a16:colId xmlns:a16="http://schemas.microsoft.com/office/drawing/2014/main" val="948922274"/>
                    </a:ext>
                  </a:extLst>
                </a:gridCol>
                <a:gridCol w="261258">
                  <a:extLst>
                    <a:ext uri="{9D8B030D-6E8A-4147-A177-3AD203B41FA5}">
                      <a16:colId xmlns:a16="http://schemas.microsoft.com/office/drawing/2014/main" val="1170435307"/>
                    </a:ext>
                  </a:extLst>
                </a:gridCol>
                <a:gridCol w="1384661">
                  <a:extLst>
                    <a:ext uri="{9D8B030D-6E8A-4147-A177-3AD203B41FA5}">
                      <a16:colId xmlns:a16="http://schemas.microsoft.com/office/drawing/2014/main" val="520562934"/>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Zahájení přípravné fáze</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datum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1000" b="0" i="0" u="none" strike="noStrike" dirty="0">
                          <a:solidFill>
                            <a:srgbClr val="203764"/>
                          </a:solidFill>
                          <a:effectLst/>
                          <a:latin typeface="Calibri" panose="020F0502020204030204" pitchFamily="34" charset="0"/>
                        </a:rPr>
                        <a:t>01.IX.24</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Doplní Municipalita</a:t>
                      </a:r>
                    </a:p>
                  </a:txBody>
                  <a:tcPr marL="0" marR="0" marT="0" marB="0">
                    <a:lnL w="6350" cap="flat" cmpd="sng" algn="ctr">
                      <a:noFill/>
                      <a:prstDash val="dot"/>
                      <a:round/>
                      <a:headEnd type="none" w="med" len="med"/>
                      <a:tailEnd type="none" w="med" len="med"/>
                    </a:lnL>
                    <a:lnR>
                      <a:noFill/>
                    </a:lnR>
                    <a:lnT>
                      <a:noFill/>
                    </a:lnT>
                    <a:lnB>
                      <a:noFill/>
                    </a:lnB>
                  </a:tcPr>
                </a:tc>
                <a:extLst>
                  <a:ext uri="{0D108BD9-81ED-4DB2-BD59-A6C34878D82A}">
                    <a16:rowId xmlns:a16="http://schemas.microsoft.com/office/drawing/2014/main" val="2670420428"/>
                  </a:ext>
                </a:extLst>
              </a:tr>
              <a:tr h="190500">
                <a:tc>
                  <a:txBody>
                    <a:bodyPr/>
                    <a:lstStyle/>
                    <a:p>
                      <a:pPr algn="l" fontAlgn="t"/>
                      <a:r>
                        <a:rPr lang="cs-CZ" sz="1000" b="0" i="0" u="none" strike="noStrike">
                          <a:solidFill>
                            <a:srgbClr val="203764"/>
                          </a:solidFill>
                          <a:effectLst/>
                          <a:latin typeface="Calibri" panose="020F0502020204030204" pitchFamily="34" charset="0"/>
                        </a:rPr>
                        <a:t>Vydání stavebního povolení</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datum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1000" b="0" i="0" u="none" strike="noStrike" dirty="0">
                          <a:solidFill>
                            <a:srgbClr val="203764"/>
                          </a:solidFill>
                          <a:effectLst/>
                          <a:latin typeface="Calibri" panose="020F0502020204030204" pitchFamily="34" charset="0"/>
                        </a:rPr>
                        <a:t>01.II.27</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Doplní Municipalita</a:t>
                      </a:r>
                    </a:p>
                  </a:txBody>
                  <a:tcPr marL="0" marR="0" marT="0" marB="0">
                    <a:lnL w="6350" cap="flat" cmpd="sng" algn="ctr">
                      <a:noFill/>
                      <a:prstDash val="dot"/>
                      <a:round/>
                      <a:headEnd type="none" w="med" len="med"/>
                      <a:tailEnd type="none" w="med" len="med"/>
                    </a:lnL>
                    <a:lnR>
                      <a:noFill/>
                    </a:lnR>
                    <a:lnT>
                      <a:noFill/>
                    </a:lnT>
                    <a:lnB>
                      <a:noFill/>
                    </a:lnB>
                  </a:tcPr>
                </a:tc>
                <a:extLst>
                  <a:ext uri="{0D108BD9-81ED-4DB2-BD59-A6C34878D82A}">
                    <a16:rowId xmlns:a16="http://schemas.microsoft.com/office/drawing/2014/main" val="2085665072"/>
                  </a:ext>
                </a:extLst>
              </a:tr>
            </a:tbl>
          </a:graphicData>
        </a:graphic>
      </p:graphicFrame>
      <p:sp>
        <p:nvSpPr>
          <p:cNvPr id="14" name="TextBox 13">
            <a:extLst>
              <a:ext uri="{FF2B5EF4-FFF2-40B4-BE49-F238E27FC236}">
                <a16:creationId xmlns:a16="http://schemas.microsoft.com/office/drawing/2014/main" id="{81DA17DF-58E8-451C-BC1A-0A1989823A82}"/>
              </a:ext>
            </a:extLst>
          </p:cNvPr>
          <p:cNvSpPr txBox="1"/>
          <p:nvPr/>
        </p:nvSpPr>
        <p:spPr>
          <a:xfrm>
            <a:off x="757959" y="3907500"/>
            <a:ext cx="4375546" cy="184666"/>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a:solidFill>
                  <a:schemeClr val="bg1"/>
                </a:solidFill>
                <a:latin typeface="+mj-lt"/>
              </a:rPr>
              <a:t>Příklad specifického vstupu projektu</a:t>
            </a:r>
          </a:p>
        </p:txBody>
      </p:sp>
      <p:sp>
        <p:nvSpPr>
          <p:cNvPr id="15" name="TextBox 14">
            <a:extLst>
              <a:ext uri="{FF2B5EF4-FFF2-40B4-BE49-F238E27FC236}">
                <a16:creationId xmlns:a16="http://schemas.microsoft.com/office/drawing/2014/main" id="{725A192C-B25B-4532-ACA5-60AB3C7F6B4C}"/>
              </a:ext>
            </a:extLst>
          </p:cNvPr>
          <p:cNvSpPr txBox="1"/>
          <p:nvPr/>
        </p:nvSpPr>
        <p:spPr>
          <a:xfrm>
            <a:off x="5729915" y="3907500"/>
            <a:ext cx="5823040" cy="184666"/>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a:solidFill>
                  <a:schemeClr val="bg1"/>
                </a:solidFill>
                <a:latin typeface="+mj-lt"/>
              </a:rPr>
              <a:t>Příklad tržních dat</a:t>
            </a:r>
          </a:p>
        </p:txBody>
      </p:sp>
      <p:graphicFrame>
        <p:nvGraphicFramePr>
          <p:cNvPr id="16" name="Table 15">
            <a:extLst>
              <a:ext uri="{FF2B5EF4-FFF2-40B4-BE49-F238E27FC236}">
                <a16:creationId xmlns:a16="http://schemas.microsoft.com/office/drawing/2014/main" id="{2D2E14B0-D51D-46F3-BC0C-ED01DDBF9235}"/>
              </a:ext>
            </a:extLst>
          </p:cNvPr>
          <p:cNvGraphicFramePr>
            <a:graphicFrameLocks noGrp="1"/>
          </p:cNvGraphicFramePr>
          <p:nvPr>
            <p:extLst>
              <p:ext uri="{D42A27DB-BD31-4B8C-83A1-F6EECF244321}">
                <p14:modId xmlns:p14="http://schemas.microsoft.com/office/powerpoint/2010/main" val="1358935834"/>
              </p:ext>
            </p:extLst>
          </p:nvPr>
        </p:nvGraphicFramePr>
        <p:xfrm>
          <a:off x="5729915" y="4228852"/>
          <a:ext cx="6050787" cy="762000"/>
        </p:xfrm>
        <a:graphic>
          <a:graphicData uri="http://schemas.openxmlformats.org/drawingml/2006/table">
            <a:tbl>
              <a:tblPr/>
              <a:tblGrid>
                <a:gridCol w="1005863">
                  <a:extLst>
                    <a:ext uri="{9D8B030D-6E8A-4147-A177-3AD203B41FA5}">
                      <a16:colId xmlns:a16="http://schemas.microsoft.com/office/drawing/2014/main" val="2380772099"/>
                    </a:ext>
                  </a:extLst>
                </a:gridCol>
                <a:gridCol w="1157707">
                  <a:extLst>
                    <a:ext uri="{9D8B030D-6E8A-4147-A177-3AD203B41FA5}">
                      <a16:colId xmlns:a16="http://schemas.microsoft.com/office/drawing/2014/main" val="3738817089"/>
                    </a:ext>
                  </a:extLst>
                </a:gridCol>
                <a:gridCol w="653142">
                  <a:extLst>
                    <a:ext uri="{9D8B030D-6E8A-4147-A177-3AD203B41FA5}">
                      <a16:colId xmlns:a16="http://schemas.microsoft.com/office/drawing/2014/main" val="3659441923"/>
                    </a:ext>
                  </a:extLst>
                </a:gridCol>
                <a:gridCol w="296092">
                  <a:extLst>
                    <a:ext uri="{9D8B030D-6E8A-4147-A177-3AD203B41FA5}">
                      <a16:colId xmlns:a16="http://schemas.microsoft.com/office/drawing/2014/main" val="1899575463"/>
                    </a:ext>
                  </a:extLst>
                </a:gridCol>
                <a:gridCol w="2937983">
                  <a:extLst>
                    <a:ext uri="{9D8B030D-6E8A-4147-A177-3AD203B41FA5}">
                      <a16:colId xmlns:a16="http://schemas.microsoft.com/office/drawing/2014/main" val="382439757"/>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1 + </a:t>
                      </a:r>
                      <a:r>
                        <a:rPr lang="cs-CZ" sz="1000" b="0" i="0" u="none" strike="noStrike" dirty="0" err="1">
                          <a:solidFill>
                            <a:srgbClr val="203764"/>
                          </a:solidFill>
                          <a:effectLst/>
                          <a:latin typeface="Calibri" panose="020F0502020204030204" pitchFamily="34" charset="0"/>
                        </a:rPr>
                        <a:t>kk</a:t>
                      </a:r>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Kč/m</a:t>
                      </a:r>
                      <a:r>
                        <a:rPr lang="cs-CZ" sz="1000" b="0" i="0" u="none" strike="noStrike" baseline="30000">
                          <a:solidFill>
                            <a:srgbClr val="999999"/>
                          </a:solidFill>
                          <a:effectLst/>
                          <a:latin typeface="Calibri" panose="020F0502020204030204" pitchFamily="34" charset="0"/>
                        </a:rPr>
                        <a:t>2</a:t>
                      </a:r>
                      <a:endParaRPr lang="cs-CZ" sz="1000" b="0" i="0" u="none" strike="noStrike">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490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Doplní Municipalita na základě tržních dat</a:t>
                      </a:r>
                    </a:p>
                  </a:txBody>
                  <a:tcPr marL="0" marR="0" marT="0" marB="0">
                    <a:lnL>
                      <a:noFill/>
                    </a:lnL>
                    <a:lnR>
                      <a:noFill/>
                    </a:lnR>
                    <a:lnT>
                      <a:noFill/>
                    </a:lnT>
                    <a:lnB>
                      <a:noFill/>
                    </a:lnB>
                  </a:tcPr>
                </a:tc>
                <a:extLst>
                  <a:ext uri="{0D108BD9-81ED-4DB2-BD59-A6C34878D82A}">
                    <a16:rowId xmlns:a16="http://schemas.microsoft.com/office/drawing/2014/main" val="4231699203"/>
                  </a:ext>
                </a:extLst>
              </a:tr>
              <a:tr h="190500">
                <a:tc>
                  <a:txBody>
                    <a:bodyPr/>
                    <a:lstStyle/>
                    <a:p>
                      <a:pPr algn="l" fontAlgn="t"/>
                      <a:r>
                        <a:rPr lang="cs-CZ" sz="1000" b="0" i="0" u="none" strike="noStrike">
                          <a:solidFill>
                            <a:srgbClr val="203764"/>
                          </a:solidFill>
                          <a:effectLst/>
                          <a:latin typeface="Calibri" panose="020F0502020204030204" pitchFamily="34" charset="0"/>
                        </a:rPr>
                        <a:t>2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Kč/m</a:t>
                      </a:r>
                      <a:r>
                        <a:rPr lang="cs-CZ" sz="1000" b="0" i="0" u="none" strike="noStrike" baseline="30000">
                          <a:solidFill>
                            <a:srgbClr val="999999"/>
                          </a:solidFill>
                          <a:effectLst/>
                          <a:latin typeface="Calibri" panose="020F0502020204030204" pitchFamily="34" charset="0"/>
                        </a:rPr>
                        <a:t>2</a:t>
                      </a:r>
                      <a:endParaRPr lang="cs-CZ" sz="1000" b="0" i="0" u="none" strike="noStrike">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410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Doplní Municipalita na základě tržních dat</a:t>
                      </a:r>
                    </a:p>
                  </a:txBody>
                  <a:tcPr marL="0" marR="0" marT="0" marB="0">
                    <a:lnL>
                      <a:noFill/>
                    </a:lnL>
                    <a:lnR>
                      <a:noFill/>
                    </a:lnR>
                    <a:lnT>
                      <a:noFill/>
                    </a:lnT>
                    <a:lnB>
                      <a:noFill/>
                    </a:lnB>
                  </a:tcPr>
                </a:tc>
                <a:extLst>
                  <a:ext uri="{0D108BD9-81ED-4DB2-BD59-A6C34878D82A}">
                    <a16:rowId xmlns:a16="http://schemas.microsoft.com/office/drawing/2014/main" val="1114504339"/>
                  </a:ext>
                </a:extLst>
              </a:tr>
              <a:tr h="190500">
                <a:tc>
                  <a:txBody>
                    <a:bodyPr/>
                    <a:lstStyle/>
                    <a:p>
                      <a:pPr algn="l" fontAlgn="t"/>
                      <a:r>
                        <a:rPr lang="cs-CZ" sz="1000" b="0" i="0" u="none" strike="noStrike" dirty="0">
                          <a:solidFill>
                            <a:srgbClr val="203764"/>
                          </a:solidFill>
                          <a:effectLst/>
                          <a:latin typeface="Calibri" panose="020F0502020204030204" pitchFamily="34" charset="0"/>
                        </a:rPr>
                        <a:t>3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Kč/m</a:t>
                      </a:r>
                      <a:r>
                        <a:rPr lang="cs-CZ" sz="1000" b="0" i="0" u="none" strike="noStrike" baseline="30000">
                          <a:solidFill>
                            <a:srgbClr val="999999"/>
                          </a:solidFill>
                          <a:effectLst/>
                          <a:latin typeface="Calibri" panose="020F0502020204030204" pitchFamily="34" charset="0"/>
                        </a:rPr>
                        <a:t>2</a:t>
                      </a:r>
                      <a:endParaRPr lang="cs-CZ" sz="1000" b="0" i="0" u="none" strike="noStrike">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380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Doplní Municipalita na základě tržních dat</a:t>
                      </a:r>
                    </a:p>
                  </a:txBody>
                  <a:tcPr marL="0" marR="0" marT="0" marB="0">
                    <a:lnL>
                      <a:noFill/>
                    </a:lnL>
                    <a:lnR>
                      <a:noFill/>
                    </a:lnR>
                    <a:lnT>
                      <a:noFill/>
                    </a:lnT>
                    <a:lnB>
                      <a:noFill/>
                    </a:lnB>
                  </a:tcPr>
                </a:tc>
                <a:extLst>
                  <a:ext uri="{0D108BD9-81ED-4DB2-BD59-A6C34878D82A}">
                    <a16:rowId xmlns:a16="http://schemas.microsoft.com/office/drawing/2014/main" val="3269671141"/>
                  </a:ext>
                </a:extLst>
              </a:tr>
              <a:tr h="190500">
                <a:tc>
                  <a:txBody>
                    <a:bodyPr/>
                    <a:lstStyle/>
                    <a:p>
                      <a:pPr algn="l" fontAlgn="t"/>
                      <a:r>
                        <a:rPr lang="cs-CZ" sz="1000" b="0" i="0" u="none" strike="noStrike">
                          <a:solidFill>
                            <a:srgbClr val="203764"/>
                          </a:solidFill>
                          <a:effectLst/>
                          <a:latin typeface="Calibri" panose="020F0502020204030204" pitchFamily="34" charset="0"/>
                        </a:rPr>
                        <a:t>4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Kč/m</a:t>
                      </a:r>
                      <a:r>
                        <a:rPr lang="cs-CZ" sz="1000" b="0" i="0" u="none" strike="noStrike" baseline="30000">
                          <a:solidFill>
                            <a:srgbClr val="999999"/>
                          </a:solidFill>
                          <a:effectLst/>
                          <a:latin typeface="Calibri" panose="020F0502020204030204" pitchFamily="34" charset="0"/>
                        </a:rPr>
                        <a:t>2</a:t>
                      </a:r>
                      <a:endParaRPr lang="cs-CZ" sz="1000" b="0" i="0" u="none" strike="noStrike">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360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Doplní Municipalita na základě tržních dat</a:t>
                      </a:r>
                    </a:p>
                  </a:txBody>
                  <a:tcPr marL="0" marR="0" marT="0" marB="0">
                    <a:lnL>
                      <a:noFill/>
                    </a:lnL>
                    <a:lnR>
                      <a:noFill/>
                    </a:lnR>
                    <a:lnT>
                      <a:noFill/>
                    </a:lnT>
                    <a:lnB>
                      <a:noFill/>
                    </a:lnB>
                  </a:tcPr>
                </a:tc>
                <a:extLst>
                  <a:ext uri="{0D108BD9-81ED-4DB2-BD59-A6C34878D82A}">
                    <a16:rowId xmlns:a16="http://schemas.microsoft.com/office/drawing/2014/main" val="3056150224"/>
                  </a:ext>
                </a:extLst>
              </a:tr>
            </a:tbl>
          </a:graphicData>
        </a:graphic>
      </p:graphicFrame>
      <p:cxnSp>
        <p:nvCxnSpPr>
          <p:cNvPr id="23" name="Straight Arrow Connector 22">
            <a:extLst>
              <a:ext uri="{FF2B5EF4-FFF2-40B4-BE49-F238E27FC236}">
                <a16:creationId xmlns:a16="http://schemas.microsoft.com/office/drawing/2014/main" id="{56943C64-C454-4DC4-8AA5-0F8274F1EDA6}"/>
              </a:ext>
            </a:extLst>
          </p:cNvPr>
          <p:cNvCxnSpPr>
            <a:cxnSpLocks/>
            <a:stCxn id="24" idx="0"/>
          </p:cNvCxnSpPr>
          <p:nvPr/>
        </p:nvCxnSpPr>
        <p:spPr>
          <a:xfrm flipV="1">
            <a:off x="1319757" y="4711543"/>
            <a:ext cx="0" cy="21600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C541C8E-630B-4E25-9234-10811F2950EE}"/>
              </a:ext>
            </a:extLst>
          </p:cNvPr>
          <p:cNvSpPr txBox="1"/>
          <p:nvPr/>
        </p:nvSpPr>
        <p:spPr>
          <a:xfrm>
            <a:off x="870468" y="4948581"/>
            <a:ext cx="898578" cy="206210"/>
          </a:xfrm>
          <a:prstGeom prst="rect">
            <a:avLst/>
          </a:prstGeom>
          <a:noFill/>
        </p:spPr>
        <p:txBody>
          <a:bodyPr wrap="square" lIns="0" tIns="36576" rIns="0" bIns="0" rtlCol="0" anchor="ctr">
            <a:spAutoFit/>
          </a:bodyPr>
          <a:lstStyle/>
          <a:p>
            <a:pPr algn="l">
              <a:spcAft>
                <a:spcPts val="600"/>
              </a:spcAft>
              <a:buClr>
                <a:schemeClr val="tx2"/>
              </a:buClr>
              <a:buSzPct val="80000"/>
            </a:pPr>
            <a:r>
              <a:rPr lang="cs-CZ" sz="1100">
                <a:solidFill>
                  <a:schemeClr val="accent3"/>
                </a:solidFill>
                <a:latin typeface="+mj-lt"/>
              </a:rPr>
              <a:t>Název vstupu</a:t>
            </a:r>
          </a:p>
        </p:txBody>
      </p:sp>
      <p:cxnSp>
        <p:nvCxnSpPr>
          <p:cNvPr id="25" name="Straight Arrow Connector 24">
            <a:extLst>
              <a:ext uri="{FF2B5EF4-FFF2-40B4-BE49-F238E27FC236}">
                <a16:creationId xmlns:a16="http://schemas.microsoft.com/office/drawing/2014/main" id="{76EBFA24-C710-440B-9637-44CC3141A6EF}"/>
              </a:ext>
            </a:extLst>
          </p:cNvPr>
          <p:cNvCxnSpPr>
            <a:cxnSpLocks/>
            <a:stCxn id="26" idx="0"/>
          </p:cNvCxnSpPr>
          <p:nvPr/>
        </p:nvCxnSpPr>
        <p:spPr>
          <a:xfrm flipV="1">
            <a:off x="2523642" y="4711543"/>
            <a:ext cx="0" cy="21600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0B8D0C-35F6-4856-A4EE-C57C00EA86B9}"/>
              </a:ext>
            </a:extLst>
          </p:cNvPr>
          <p:cNvSpPr txBox="1"/>
          <p:nvPr/>
        </p:nvSpPr>
        <p:spPr>
          <a:xfrm>
            <a:off x="1995032" y="4948581"/>
            <a:ext cx="1057220" cy="206210"/>
          </a:xfrm>
          <a:prstGeom prst="rect">
            <a:avLst/>
          </a:prstGeom>
          <a:noFill/>
        </p:spPr>
        <p:txBody>
          <a:bodyPr wrap="square" lIns="0" tIns="36576" rIns="0" bIns="0" rtlCol="0" anchor="ctr">
            <a:spAutoFit/>
          </a:bodyPr>
          <a:lstStyle/>
          <a:p>
            <a:pPr algn="l">
              <a:spcAft>
                <a:spcPts val="600"/>
              </a:spcAft>
              <a:buClr>
                <a:schemeClr val="tx2"/>
              </a:buClr>
              <a:buSzPct val="80000"/>
            </a:pPr>
            <a:r>
              <a:rPr lang="cs-CZ" sz="1100">
                <a:solidFill>
                  <a:schemeClr val="accent5"/>
                </a:solidFill>
                <a:latin typeface="+mj-lt"/>
              </a:rPr>
              <a:t>Měrná jednotka</a:t>
            </a:r>
          </a:p>
        </p:txBody>
      </p:sp>
      <p:cxnSp>
        <p:nvCxnSpPr>
          <p:cNvPr id="27" name="Straight Arrow Connector 26">
            <a:extLst>
              <a:ext uri="{FF2B5EF4-FFF2-40B4-BE49-F238E27FC236}">
                <a16:creationId xmlns:a16="http://schemas.microsoft.com/office/drawing/2014/main" id="{EE54E6D3-A363-4614-8B66-0705F9F6317F}"/>
              </a:ext>
            </a:extLst>
          </p:cNvPr>
          <p:cNvCxnSpPr>
            <a:cxnSpLocks/>
            <a:stCxn id="28" idx="0"/>
          </p:cNvCxnSpPr>
          <p:nvPr/>
        </p:nvCxnSpPr>
        <p:spPr>
          <a:xfrm flipV="1">
            <a:off x="3371862" y="4727156"/>
            <a:ext cx="0" cy="216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67500CF-1E05-48E5-9CF1-030A787BBA70}"/>
              </a:ext>
            </a:extLst>
          </p:cNvPr>
          <p:cNvSpPr txBox="1"/>
          <p:nvPr/>
        </p:nvSpPr>
        <p:spPr>
          <a:xfrm>
            <a:off x="3071126" y="4948581"/>
            <a:ext cx="601472" cy="206210"/>
          </a:xfrm>
          <a:prstGeom prst="rect">
            <a:avLst/>
          </a:prstGeom>
          <a:noFill/>
        </p:spPr>
        <p:txBody>
          <a:bodyPr wrap="square" lIns="0" tIns="36576" rIns="0" bIns="0" rtlCol="0" anchor="ctr">
            <a:spAutoFit/>
          </a:bodyPr>
          <a:lstStyle/>
          <a:p>
            <a:pPr algn="l">
              <a:spcAft>
                <a:spcPts val="600"/>
              </a:spcAft>
              <a:buClr>
                <a:schemeClr val="tx2"/>
              </a:buClr>
              <a:buSzPct val="80000"/>
            </a:pPr>
            <a:r>
              <a:rPr lang="cs-CZ" sz="1100">
                <a:solidFill>
                  <a:schemeClr val="accent1"/>
                </a:solidFill>
                <a:latin typeface="+mj-lt"/>
              </a:rPr>
              <a:t>Hodnota</a:t>
            </a:r>
          </a:p>
        </p:txBody>
      </p:sp>
      <p:cxnSp>
        <p:nvCxnSpPr>
          <p:cNvPr id="29" name="Straight Arrow Connector 28">
            <a:extLst>
              <a:ext uri="{FF2B5EF4-FFF2-40B4-BE49-F238E27FC236}">
                <a16:creationId xmlns:a16="http://schemas.microsoft.com/office/drawing/2014/main" id="{D9193DA3-A797-4D07-BCF7-FBE2BFC6AFD0}"/>
              </a:ext>
            </a:extLst>
          </p:cNvPr>
          <p:cNvCxnSpPr>
            <a:cxnSpLocks/>
          </p:cNvCxnSpPr>
          <p:nvPr/>
        </p:nvCxnSpPr>
        <p:spPr>
          <a:xfrm flipH="1" flipV="1">
            <a:off x="4572028" y="4706118"/>
            <a:ext cx="0" cy="22142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DFCD197-6AFE-4ED6-89EB-FAC56870E913}"/>
              </a:ext>
            </a:extLst>
          </p:cNvPr>
          <p:cNvSpPr txBox="1"/>
          <p:nvPr/>
        </p:nvSpPr>
        <p:spPr>
          <a:xfrm>
            <a:off x="4216973" y="4927543"/>
            <a:ext cx="739597" cy="206210"/>
          </a:xfrm>
          <a:prstGeom prst="rect">
            <a:avLst/>
          </a:prstGeom>
          <a:noFill/>
        </p:spPr>
        <p:txBody>
          <a:bodyPr wrap="square" lIns="0" tIns="36576" rIns="0" bIns="0" rtlCol="0" anchor="ctr">
            <a:spAutoFit/>
          </a:bodyPr>
          <a:lstStyle/>
          <a:p>
            <a:pPr algn="l">
              <a:spcAft>
                <a:spcPts val="600"/>
              </a:spcAft>
              <a:buClr>
                <a:schemeClr val="tx2"/>
              </a:buClr>
              <a:buSzPct val="80000"/>
            </a:pPr>
            <a:r>
              <a:rPr lang="cs-CZ" sz="1100">
                <a:solidFill>
                  <a:schemeClr val="accent4"/>
                </a:solidFill>
                <a:latin typeface="+mj-lt"/>
              </a:rPr>
              <a:t>Poznámka</a:t>
            </a:r>
          </a:p>
        </p:txBody>
      </p:sp>
      <p:cxnSp>
        <p:nvCxnSpPr>
          <p:cNvPr id="41" name="Straight Connector 40">
            <a:extLst>
              <a:ext uri="{FF2B5EF4-FFF2-40B4-BE49-F238E27FC236}">
                <a16:creationId xmlns:a16="http://schemas.microsoft.com/office/drawing/2014/main" id="{B5DE6073-0F06-4339-BECD-19FD167DC4AF}"/>
              </a:ext>
            </a:extLst>
          </p:cNvPr>
          <p:cNvCxnSpPr/>
          <p:nvPr/>
        </p:nvCxnSpPr>
        <p:spPr>
          <a:xfrm>
            <a:off x="5477344" y="3911097"/>
            <a:ext cx="0" cy="1080000"/>
          </a:xfrm>
          <a:prstGeom prst="line">
            <a:avLst/>
          </a:prstGeom>
          <a:ln w="9525">
            <a:solidFill>
              <a:schemeClr val="bg1">
                <a:lumMod val="60000"/>
                <a:lumOff val="40000"/>
              </a:schemeClr>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00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C781A71-6E78-4C0D-8D9C-25039E47A5A9}"/>
              </a:ext>
            </a:extLst>
          </p:cNvPr>
          <p:cNvGraphicFramePr>
            <a:graphicFrameLocks noGrp="1"/>
          </p:cNvGraphicFramePr>
          <p:nvPr>
            <p:extLst>
              <p:ext uri="{D42A27DB-BD31-4B8C-83A1-F6EECF244321}">
                <p14:modId xmlns:p14="http://schemas.microsoft.com/office/powerpoint/2010/main" val="3192837139"/>
              </p:ext>
            </p:extLst>
          </p:nvPr>
        </p:nvGraphicFramePr>
        <p:xfrm>
          <a:off x="555600" y="2190747"/>
          <a:ext cx="10863580" cy="2053308"/>
        </p:xfrm>
        <a:graphic>
          <a:graphicData uri="http://schemas.openxmlformats.org/drawingml/2006/table">
            <a:tbl>
              <a:tblPr firstRow="1" bandRow="1">
                <a:tableStyleId>{5C22544A-7EE6-4342-B048-85BDC9FD1C3A}</a:tableStyleId>
              </a:tblPr>
              <a:tblGrid>
                <a:gridCol w="697230">
                  <a:extLst>
                    <a:ext uri="{9D8B030D-6E8A-4147-A177-3AD203B41FA5}">
                      <a16:colId xmlns:a16="http://schemas.microsoft.com/office/drawing/2014/main" val="319964451"/>
                    </a:ext>
                  </a:extLst>
                </a:gridCol>
                <a:gridCol w="3254654">
                  <a:extLst>
                    <a:ext uri="{9D8B030D-6E8A-4147-A177-3AD203B41FA5}">
                      <a16:colId xmlns:a16="http://schemas.microsoft.com/office/drawing/2014/main" val="2594174017"/>
                    </a:ext>
                  </a:extLst>
                </a:gridCol>
                <a:gridCol w="3949150">
                  <a:extLst>
                    <a:ext uri="{9D8B030D-6E8A-4147-A177-3AD203B41FA5}">
                      <a16:colId xmlns:a16="http://schemas.microsoft.com/office/drawing/2014/main" val="410521152"/>
                    </a:ext>
                  </a:extLst>
                </a:gridCol>
                <a:gridCol w="2962546">
                  <a:extLst>
                    <a:ext uri="{9D8B030D-6E8A-4147-A177-3AD203B41FA5}">
                      <a16:colId xmlns:a16="http://schemas.microsoft.com/office/drawing/2014/main" val="22052334"/>
                    </a:ext>
                  </a:extLst>
                </a:gridCol>
              </a:tblGrid>
              <a:tr h="513327">
                <a:tc>
                  <a:txBody>
                    <a:bodyPr/>
                    <a:lstStyle/>
                    <a:p>
                      <a:pPr algn="ctr"/>
                      <a:endParaRPr lang="cs-CZ"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1200" dirty="0">
                          <a:solidFill>
                            <a:schemeClr val="tx1"/>
                          </a:solidFill>
                        </a:rPr>
                        <a:t>Název skupiny vstupů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a:r>
                        <a:rPr lang="cs-CZ" sz="1200" dirty="0">
                          <a:solidFill>
                            <a:schemeClr val="tx1"/>
                          </a:solidFill>
                        </a:rPr>
                        <a:t>Podskupiny vstupů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a:r>
                        <a:rPr lang="cs-CZ" sz="1200" dirty="0">
                          <a:solidFill>
                            <a:schemeClr val="tx1"/>
                          </a:solidFill>
                        </a:rPr>
                        <a:t>Příklad vstupů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extLst>
                  <a:ext uri="{0D108BD9-81ED-4DB2-BD59-A6C34878D82A}">
                    <a16:rowId xmlns:a16="http://schemas.microsoft.com/office/drawing/2014/main" val="272143205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Časové vstupy projektu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Vstupy pro přípravnou fázi, konstrukční fázi a provozní fázi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Datum zahájení přípravné fázi, datum ukončení přípravné fázi,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8388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Bytový fond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Obecné vstupy, rozdělení bytů, počet bytů, plocha bytů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Počet nadzemních pater, koeficient ČPP</a:t>
                      </a:r>
                      <a:r>
                        <a:rPr lang="cs-CZ" sz="1200" baseline="30000" dirty="0">
                          <a:solidFill>
                            <a:schemeClr val="bg1"/>
                          </a:solidFill>
                        </a:rPr>
                        <a:t>1</a:t>
                      </a:r>
                      <a:r>
                        <a:rPr lang="cs-CZ" sz="1200" baseline="0" dirty="0">
                          <a:solidFill>
                            <a:schemeClr val="bg1"/>
                          </a:solidFill>
                        </a:rPr>
                        <a:t>, velikost pozemku,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995637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Tržby projektu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Tržby z nájemného, tržby z komerčních ploch a tržby z parkingu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Výše diskontu na zlevněné nájemné, neobsazenost, tržní nájemné,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9795383"/>
                  </a:ext>
                </a:extLst>
              </a:tr>
            </a:tbl>
          </a:graphicData>
        </a:graphic>
      </p:graphicFrame>
      <p:sp>
        <p:nvSpPr>
          <p:cNvPr id="2" name="Title 1">
            <a:extLst>
              <a:ext uri="{FF2B5EF4-FFF2-40B4-BE49-F238E27FC236}">
                <a16:creationId xmlns:a16="http://schemas.microsoft.com/office/drawing/2014/main" id="{BF5A479C-3F5E-4722-AEF4-E8C940D1B5FC}"/>
              </a:ext>
            </a:extLst>
          </p:cNvPr>
          <p:cNvSpPr>
            <a:spLocks noGrp="1"/>
          </p:cNvSpPr>
          <p:nvPr>
            <p:ph type="title"/>
          </p:nvPr>
        </p:nvSpPr>
        <p:spPr>
          <a:xfrm>
            <a:off x="609918" y="294200"/>
            <a:ext cx="10978515" cy="590400"/>
          </a:xfrm>
        </p:spPr>
        <p:txBody>
          <a:bodyPr/>
          <a:lstStyle/>
          <a:p>
            <a:r>
              <a:rPr lang="cs-CZ"/>
              <a:t>Vstupy do finančního modelu</a:t>
            </a:r>
          </a:p>
        </p:txBody>
      </p:sp>
      <p:pic>
        <p:nvPicPr>
          <p:cNvPr id="13" name="Graphic 12" descr="Money outline">
            <a:extLst>
              <a:ext uri="{FF2B5EF4-FFF2-40B4-BE49-F238E27FC236}">
                <a16:creationId xmlns:a16="http://schemas.microsoft.com/office/drawing/2014/main" id="{5F8983AD-BBB1-4988-9AA4-1CECE89AE9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568" y="3728121"/>
            <a:ext cx="468000" cy="468000"/>
          </a:xfrm>
          <a:prstGeom prst="rect">
            <a:avLst/>
          </a:prstGeom>
        </p:spPr>
      </p:pic>
      <p:pic>
        <p:nvPicPr>
          <p:cNvPr id="21" name="Graphic 20" descr="Hourglass 90% outline">
            <a:extLst>
              <a:ext uri="{FF2B5EF4-FFF2-40B4-BE49-F238E27FC236}">
                <a16:creationId xmlns:a16="http://schemas.microsoft.com/office/drawing/2014/main" id="{39C868AB-3436-42A5-BF07-5794D8AEC4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568" y="2742822"/>
            <a:ext cx="468000" cy="468000"/>
          </a:xfrm>
          <a:prstGeom prst="rect">
            <a:avLst/>
          </a:prstGeom>
        </p:spPr>
      </p:pic>
      <p:sp>
        <p:nvSpPr>
          <p:cNvPr id="27" name="TextBox 26">
            <a:extLst>
              <a:ext uri="{FF2B5EF4-FFF2-40B4-BE49-F238E27FC236}">
                <a16:creationId xmlns:a16="http://schemas.microsoft.com/office/drawing/2014/main" id="{875E658D-A3C1-4EB2-9863-04EFD0209A82}"/>
              </a:ext>
            </a:extLst>
          </p:cNvPr>
          <p:cNvSpPr txBox="1"/>
          <p:nvPr/>
        </p:nvSpPr>
        <p:spPr>
          <a:xfrm>
            <a:off x="609918" y="6191450"/>
            <a:ext cx="4162530" cy="175433"/>
          </a:xfrm>
          <a:prstGeom prst="rect">
            <a:avLst/>
          </a:prstGeom>
          <a:noFill/>
        </p:spPr>
        <p:txBody>
          <a:bodyPr wrap="square" lIns="0" tIns="36576" rIns="0" bIns="0" rtlCol="0">
            <a:spAutoFit/>
          </a:bodyPr>
          <a:lstStyle/>
          <a:p>
            <a:pPr algn="l">
              <a:buClr>
                <a:schemeClr val="tx2"/>
              </a:buClr>
              <a:buSzPct val="80000"/>
            </a:pPr>
            <a:r>
              <a:rPr lang="cs-CZ" sz="900" i="1" baseline="30000">
                <a:solidFill>
                  <a:schemeClr val="bg1">
                    <a:lumMod val="60000"/>
                    <a:lumOff val="40000"/>
                  </a:schemeClr>
                </a:solidFill>
                <a:latin typeface="Arial" panose="020B0604020202020204" pitchFamily="34" charset="0"/>
                <a:cs typeface="Arial" panose="020B0604020202020204" pitchFamily="34" charset="0"/>
              </a:rPr>
              <a:t>1</a:t>
            </a:r>
            <a:r>
              <a:rPr lang="cs-CZ" sz="900" i="1">
                <a:solidFill>
                  <a:schemeClr val="bg1">
                    <a:lumMod val="60000"/>
                    <a:lumOff val="40000"/>
                  </a:schemeClr>
                </a:solidFill>
                <a:latin typeface="Arial" panose="020B0604020202020204" pitchFamily="34" charset="0"/>
                <a:cs typeface="Arial" panose="020B0604020202020204" pitchFamily="34" charset="0"/>
              </a:rPr>
              <a:t>ČPP – čistá podlažní plocha</a:t>
            </a:r>
          </a:p>
        </p:txBody>
      </p:sp>
      <p:pic>
        <p:nvPicPr>
          <p:cNvPr id="14" name="Graphic 13" descr="City outline">
            <a:extLst>
              <a:ext uri="{FF2B5EF4-FFF2-40B4-BE49-F238E27FC236}">
                <a16:creationId xmlns:a16="http://schemas.microsoft.com/office/drawing/2014/main" id="{AD73DB36-86E7-453E-8858-41D35B56FE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568" y="3260121"/>
            <a:ext cx="468000" cy="468000"/>
          </a:xfrm>
          <a:prstGeom prst="rect">
            <a:avLst/>
          </a:prstGeom>
        </p:spPr>
      </p:pic>
      <p:sp>
        <p:nvSpPr>
          <p:cNvPr id="24" name="TextBox 23">
            <a:extLst>
              <a:ext uri="{FF2B5EF4-FFF2-40B4-BE49-F238E27FC236}">
                <a16:creationId xmlns:a16="http://schemas.microsoft.com/office/drawing/2014/main" id="{E795274B-9C79-4C9E-9A77-EA8D744D77E2}"/>
              </a:ext>
            </a:extLst>
          </p:cNvPr>
          <p:cNvSpPr txBox="1"/>
          <p:nvPr/>
        </p:nvSpPr>
        <p:spPr>
          <a:xfrm>
            <a:off x="555600" y="1011036"/>
            <a:ext cx="11032832" cy="710451"/>
          </a:xfrm>
          <a:prstGeom prst="rect">
            <a:avLst/>
          </a:prstGeom>
          <a:noFill/>
        </p:spPr>
        <p:txBody>
          <a:bodyPr wrap="square">
            <a:spAutoFit/>
          </a:bodyPr>
          <a:lstStyle/>
          <a:p>
            <a:pPr marL="1588" lvl="1" defTabSz="995363" fontAlgn="base">
              <a:spcAft>
                <a:spcPts val="200"/>
              </a:spcAft>
              <a:buClr>
                <a:srgbClr val="000000"/>
              </a:buClr>
              <a:buSzPct val="100000"/>
              <a:defRPr/>
            </a:pPr>
            <a:r>
              <a:rPr lang="cs-CZ" sz="1200" b="1" dirty="0">
                <a:solidFill>
                  <a:schemeClr val="bg1"/>
                </a:solidFill>
                <a:latin typeface="+mj-lt"/>
              </a:rPr>
              <a:t>Vstupy municipality</a:t>
            </a:r>
          </a:p>
          <a:p>
            <a:pPr marL="0" lvl="1" algn="just" fontAlgn="base">
              <a:spcBef>
                <a:spcPts val="300"/>
              </a:spcBef>
              <a:spcAft>
                <a:spcPts val="200"/>
              </a:spcAft>
              <a:buClr>
                <a:schemeClr val="tx2"/>
              </a:buClr>
              <a:buSzPct val="70000"/>
              <a:defRPr/>
            </a:pPr>
            <a:r>
              <a:rPr lang="cs-CZ" sz="1200" dirty="0">
                <a:solidFill>
                  <a:schemeClr val="bg1"/>
                </a:solidFill>
                <a:latin typeface="+mj-lt"/>
              </a:rPr>
              <a:t>V následující tabulce je uvedena podrobnější struktura skupiny "Vstupy municipality", včetně jejích podskupin a příkladů jednotlivých vstupů do finančního modelu. </a:t>
            </a:r>
          </a:p>
        </p:txBody>
      </p:sp>
      <p:sp>
        <p:nvSpPr>
          <p:cNvPr id="30" name="TextBox 29">
            <a:extLst>
              <a:ext uri="{FF2B5EF4-FFF2-40B4-BE49-F238E27FC236}">
                <a16:creationId xmlns:a16="http://schemas.microsoft.com/office/drawing/2014/main" id="{5B607B75-AF82-4FF3-8E8E-F81847FF0C6D}"/>
              </a:ext>
            </a:extLst>
          </p:cNvPr>
          <p:cNvSpPr txBox="1"/>
          <p:nvPr/>
        </p:nvSpPr>
        <p:spPr>
          <a:xfrm>
            <a:off x="555600" y="1882172"/>
            <a:ext cx="11032832" cy="276999"/>
          </a:xfrm>
          <a:prstGeom prst="rect">
            <a:avLst/>
          </a:prstGeom>
          <a:noFill/>
        </p:spPr>
        <p:txBody>
          <a:bodyPr wrap="square">
            <a:spAutoFit/>
          </a:bodyPr>
          <a:lstStyle/>
          <a:p>
            <a:pPr marL="1588" lvl="1" defTabSz="995363" fontAlgn="base">
              <a:spcAft>
                <a:spcPts val="200"/>
              </a:spcAft>
              <a:buClr>
                <a:srgbClr val="000000"/>
              </a:buClr>
              <a:buSzPct val="100000"/>
              <a:defRPr/>
            </a:pPr>
            <a:r>
              <a:rPr lang="cs-CZ" sz="1200" b="1">
                <a:solidFill>
                  <a:schemeClr val="bg1"/>
                </a:solidFill>
                <a:latin typeface="+mj-lt"/>
              </a:rPr>
              <a:t>Detailní struktura vstupů</a:t>
            </a:r>
          </a:p>
        </p:txBody>
      </p:sp>
    </p:spTree>
    <p:extLst>
      <p:ext uri="{BB962C8B-B14F-4D97-AF65-F5344CB8AC3E}">
        <p14:creationId xmlns:p14="http://schemas.microsoft.com/office/powerpoint/2010/main" val="155336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42A8-8C83-4FDB-9E2B-6987A51A6F15}"/>
              </a:ext>
            </a:extLst>
          </p:cNvPr>
          <p:cNvSpPr>
            <a:spLocks noGrp="1"/>
          </p:cNvSpPr>
          <p:nvPr>
            <p:ph type="title"/>
          </p:nvPr>
        </p:nvSpPr>
        <p:spPr/>
        <p:txBody>
          <a:bodyPr/>
          <a:lstStyle/>
          <a:p>
            <a:r>
              <a:rPr lang="cs-CZ"/>
              <a:t>Vstupy do finančního modelu</a:t>
            </a:r>
          </a:p>
        </p:txBody>
      </p:sp>
      <p:sp>
        <p:nvSpPr>
          <p:cNvPr id="3" name="TextBox 2">
            <a:extLst>
              <a:ext uri="{FF2B5EF4-FFF2-40B4-BE49-F238E27FC236}">
                <a16:creationId xmlns:a16="http://schemas.microsoft.com/office/drawing/2014/main" id="{95737129-74B8-412B-AAC7-41672A8BEB9B}"/>
              </a:ext>
            </a:extLst>
          </p:cNvPr>
          <p:cNvSpPr txBox="1"/>
          <p:nvPr/>
        </p:nvSpPr>
        <p:spPr>
          <a:xfrm>
            <a:off x="649299" y="1012233"/>
            <a:ext cx="10939133" cy="1854354"/>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dirty="0">
                <a:solidFill>
                  <a:schemeClr val="bg1"/>
                </a:solidFill>
                <a:latin typeface="+mj-lt"/>
              </a:rPr>
              <a:t>Ostatní vstupy</a:t>
            </a:r>
            <a:endParaRPr lang="cs-CZ" sz="1200" b="1" strike="sngStrike" dirty="0">
              <a:solidFill>
                <a:srgbClr val="FF0000"/>
              </a:solidFill>
              <a:latin typeface="+mj-lt"/>
            </a:endParaRP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Ostatní vstupy jsou skupinou vstupů, která je předvyplněna na základě tržních dat, a tedy budou pro všechny projekty v rámci jednoho trhu stejné. V některých případech (jako např. financování projektu, dotace a udržovací náklady) může přesto docházet k rozdílům mezi jednotlivými projekty. Ve finančním modelu je vedle vstupů předvyplněných na základě tržních dat vždy poznámka </a:t>
            </a:r>
            <a:r>
              <a:rPr lang="cs-CZ" sz="1200" i="1" dirty="0">
                <a:solidFill>
                  <a:schemeClr val="bg1"/>
                </a:solidFill>
                <a:latin typeface="+mj-lt"/>
              </a:rPr>
              <a:t>„Tržní odhad (aktualizovat pouze v případě, že jsou k dispozici další informace)“</a:t>
            </a:r>
            <a:r>
              <a:rPr lang="cs-CZ" sz="1200" dirty="0">
                <a:solidFill>
                  <a:schemeClr val="bg1"/>
                </a:solidFill>
                <a:latin typeface="+mj-lt"/>
              </a:rPr>
              <a:t>.</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Patří sem také vstupy, které musí Municipality vyplnit pouze v případě, že dojde například k mimořádné splátce úvěru, mimořádné dotaci ze strany municipality, atd. Vedle takových vstupů ve finančním modelu je vždy doplňující poznámka, jako např.: </a:t>
            </a:r>
            <a:r>
              <a:rPr lang="cs-CZ" sz="1200" i="1" dirty="0">
                <a:solidFill>
                  <a:schemeClr val="bg1"/>
                </a:solidFill>
                <a:latin typeface="+mj-lt"/>
              </a:rPr>
              <a:t>„Doplní Municipalita pouze v případě, že dojde k mimořádným splátkám“.</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Vstupy v této skupině musí být upraveny nebo zadány pouze v případě, že jsou k dispozici další informace o projektu nebo podrobnější tržní data.</a:t>
            </a:r>
          </a:p>
        </p:txBody>
      </p:sp>
      <p:sp>
        <p:nvSpPr>
          <p:cNvPr id="19" name="Rectangle 18">
            <a:extLst>
              <a:ext uri="{FF2B5EF4-FFF2-40B4-BE49-F238E27FC236}">
                <a16:creationId xmlns:a16="http://schemas.microsoft.com/office/drawing/2014/main" id="{DF54D550-4D9E-4A8C-9D2D-B515B80B387D}"/>
              </a:ext>
            </a:extLst>
          </p:cNvPr>
          <p:cNvSpPr/>
          <p:nvPr/>
        </p:nvSpPr>
        <p:spPr>
          <a:xfrm>
            <a:off x="609914" y="3090792"/>
            <a:ext cx="10978518" cy="968723"/>
          </a:xfrm>
          <a:prstGeom prst="rect">
            <a:avLst/>
          </a:prstGeom>
          <a:solidFill>
            <a:schemeClr val="tx1">
              <a:lumMod val="95000"/>
              <a:alpha val="20000"/>
            </a:schemeClr>
          </a:solidFill>
          <a:ln w="9525">
            <a:solidFill>
              <a:schemeClr val="bg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graphicFrame>
        <p:nvGraphicFramePr>
          <p:cNvPr id="21" name="Table 20">
            <a:extLst>
              <a:ext uri="{FF2B5EF4-FFF2-40B4-BE49-F238E27FC236}">
                <a16:creationId xmlns:a16="http://schemas.microsoft.com/office/drawing/2014/main" id="{C3E2D113-9731-4529-8DC4-CD2334D61A9B}"/>
              </a:ext>
            </a:extLst>
          </p:cNvPr>
          <p:cNvGraphicFramePr>
            <a:graphicFrameLocks noGrp="1"/>
          </p:cNvGraphicFramePr>
          <p:nvPr>
            <p:extLst>
              <p:ext uri="{D42A27DB-BD31-4B8C-83A1-F6EECF244321}">
                <p14:modId xmlns:p14="http://schemas.microsoft.com/office/powerpoint/2010/main" val="3430816048"/>
              </p:ext>
            </p:extLst>
          </p:nvPr>
        </p:nvGraphicFramePr>
        <p:xfrm>
          <a:off x="757957" y="3439832"/>
          <a:ext cx="10370024" cy="571500"/>
        </p:xfrm>
        <a:graphic>
          <a:graphicData uri="http://schemas.openxmlformats.org/drawingml/2006/table">
            <a:tbl>
              <a:tblPr/>
              <a:tblGrid>
                <a:gridCol w="3491826">
                  <a:extLst>
                    <a:ext uri="{9D8B030D-6E8A-4147-A177-3AD203B41FA5}">
                      <a16:colId xmlns:a16="http://schemas.microsoft.com/office/drawing/2014/main" val="3678998923"/>
                    </a:ext>
                  </a:extLst>
                </a:gridCol>
                <a:gridCol w="627017">
                  <a:extLst>
                    <a:ext uri="{9D8B030D-6E8A-4147-A177-3AD203B41FA5}">
                      <a16:colId xmlns:a16="http://schemas.microsoft.com/office/drawing/2014/main" val="3067604434"/>
                    </a:ext>
                  </a:extLst>
                </a:gridCol>
                <a:gridCol w="583474">
                  <a:extLst>
                    <a:ext uri="{9D8B030D-6E8A-4147-A177-3AD203B41FA5}">
                      <a16:colId xmlns:a16="http://schemas.microsoft.com/office/drawing/2014/main" val="382606586"/>
                    </a:ext>
                  </a:extLst>
                </a:gridCol>
                <a:gridCol w="374469">
                  <a:extLst>
                    <a:ext uri="{9D8B030D-6E8A-4147-A177-3AD203B41FA5}">
                      <a16:colId xmlns:a16="http://schemas.microsoft.com/office/drawing/2014/main" val="1619549745"/>
                    </a:ext>
                  </a:extLst>
                </a:gridCol>
                <a:gridCol w="5293238">
                  <a:extLst>
                    <a:ext uri="{9D8B030D-6E8A-4147-A177-3AD203B41FA5}">
                      <a16:colId xmlns:a16="http://schemas.microsoft.com/office/drawing/2014/main" val="2351511461"/>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Fixní úroková míra (maturita zvýhodněného juniorního úvěru)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6,1 %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Tržní odhad (aktualizovat pouze v případě, že jsou k dispozici další informace)</a:t>
                      </a:r>
                    </a:p>
                  </a:txBody>
                  <a:tcPr marL="0" marR="0" marT="0" marB="0">
                    <a:lnL>
                      <a:noFill/>
                    </a:lnL>
                    <a:lnR>
                      <a:noFill/>
                    </a:lnR>
                    <a:lnT>
                      <a:noFill/>
                    </a:lnT>
                    <a:lnB>
                      <a:noFill/>
                    </a:lnB>
                  </a:tcPr>
                </a:tc>
                <a:extLst>
                  <a:ext uri="{0D108BD9-81ED-4DB2-BD59-A6C34878D82A}">
                    <a16:rowId xmlns:a16="http://schemas.microsoft.com/office/drawing/2014/main" val="1645536060"/>
                  </a:ext>
                </a:extLst>
              </a:tr>
              <a:tr h="190500">
                <a:tc>
                  <a:txBody>
                    <a:bodyPr/>
                    <a:lstStyle/>
                    <a:p>
                      <a:pPr algn="l" fontAlgn="t"/>
                      <a:r>
                        <a:rPr lang="cs-CZ" sz="1000" b="0" i="0" u="none" strike="noStrike">
                          <a:solidFill>
                            <a:srgbClr val="203764"/>
                          </a:solidFill>
                          <a:effectLst/>
                          <a:latin typeface="Calibri" panose="020F0502020204030204" pitchFamily="34" charset="0"/>
                        </a:rPr>
                        <a:t>Maturita mezaninového úvěru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Pozn: Tržní odhad (aktualizovat pouze v případě, že jsou k dispozici další informace)</a:t>
                      </a:r>
                    </a:p>
                  </a:txBody>
                  <a:tcPr marL="0" marR="0" marT="0" marB="0">
                    <a:lnL>
                      <a:noFill/>
                    </a:lnL>
                    <a:lnR>
                      <a:noFill/>
                    </a:lnR>
                    <a:lnT>
                      <a:noFill/>
                    </a:lnT>
                    <a:lnB>
                      <a:noFill/>
                    </a:lnB>
                  </a:tcPr>
                </a:tc>
                <a:extLst>
                  <a:ext uri="{0D108BD9-81ED-4DB2-BD59-A6C34878D82A}">
                    <a16:rowId xmlns:a16="http://schemas.microsoft.com/office/drawing/2014/main" val="4204164618"/>
                  </a:ext>
                </a:extLst>
              </a:tr>
              <a:tr h="190500">
                <a:tc>
                  <a:txBody>
                    <a:bodyPr/>
                    <a:lstStyle/>
                    <a:p>
                      <a:pPr algn="l" fontAlgn="t"/>
                      <a:r>
                        <a:rPr lang="cs-CZ" sz="1000" b="0" i="0" u="none" strike="noStrike">
                          <a:solidFill>
                            <a:srgbClr val="203764"/>
                          </a:solidFill>
                          <a:effectLst/>
                          <a:latin typeface="Calibri" panose="020F0502020204030204" pitchFamily="34" charset="0"/>
                        </a:rPr>
                        <a:t>Mimořádné splácení úvěru</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tis. Kč</a:t>
                      </a: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Pozn: Doplní Municipalita pouze v případě, že dojde k mimořádným splátkám</a:t>
                      </a:r>
                      <a:r>
                        <a:rPr lang="cs-CZ" sz="1000" b="0" i="0" u="none" strike="noStrike" dirty="0">
                          <a:solidFill>
                            <a:srgbClr val="203764"/>
                          </a:solidFill>
                          <a:effectLst/>
                          <a:latin typeface="Calibri" panose="020F0502020204030204" pitchFamily="34" charset="0"/>
                        </a:rPr>
                        <a:t> </a:t>
                      </a:r>
                    </a:p>
                  </a:txBody>
                  <a:tcPr marL="0" marR="0" marT="0" marB="0">
                    <a:lnL>
                      <a:noFill/>
                    </a:lnL>
                    <a:lnR w="6350" cap="flat" cmpd="sng" algn="ctr">
                      <a:solidFill>
                        <a:srgbClr val="FFFFFF"/>
                      </a:solidFill>
                      <a:prstDash val="dot"/>
                      <a:round/>
                      <a:headEnd type="none" w="med" len="med"/>
                      <a:tailEnd type="none" w="med" len="med"/>
                    </a:lnR>
                    <a:lnT>
                      <a:noFill/>
                    </a:lnT>
                    <a:lnB>
                      <a:noFill/>
                    </a:lnB>
                    <a:noFill/>
                  </a:tcPr>
                </a:tc>
                <a:extLst>
                  <a:ext uri="{0D108BD9-81ED-4DB2-BD59-A6C34878D82A}">
                    <a16:rowId xmlns:a16="http://schemas.microsoft.com/office/drawing/2014/main" val="1196119859"/>
                  </a:ext>
                </a:extLst>
              </a:tr>
            </a:tbl>
          </a:graphicData>
        </a:graphic>
      </p:graphicFrame>
      <p:sp>
        <p:nvSpPr>
          <p:cNvPr id="22" name="TextBox 21">
            <a:extLst>
              <a:ext uri="{FF2B5EF4-FFF2-40B4-BE49-F238E27FC236}">
                <a16:creationId xmlns:a16="http://schemas.microsoft.com/office/drawing/2014/main" id="{3138892E-A6AF-4074-A34B-45B86D237A10}"/>
              </a:ext>
            </a:extLst>
          </p:cNvPr>
          <p:cNvSpPr txBox="1"/>
          <p:nvPr/>
        </p:nvSpPr>
        <p:spPr>
          <a:xfrm>
            <a:off x="757957" y="3157372"/>
            <a:ext cx="4375546" cy="184666"/>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dirty="0">
                <a:solidFill>
                  <a:schemeClr val="bg1"/>
                </a:solidFill>
                <a:latin typeface="+mj-lt"/>
              </a:rPr>
              <a:t>Příklad ostatních vstupů projektu</a:t>
            </a:r>
          </a:p>
        </p:txBody>
      </p:sp>
    </p:spTree>
    <p:extLst>
      <p:ext uri="{BB962C8B-B14F-4D97-AF65-F5344CB8AC3E}">
        <p14:creationId xmlns:p14="http://schemas.microsoft.com/office/powerpoint/2010/main" val="1806436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607FFBC-890C-4C1C-ADC0-58243355770A}"/>
              </a:ext>
            </a:extLst>
          </p:cNvPr>
          <p:cNvSpPr txBox="1"/>
          <p:nvPr/>
        </p:nvSpPr>
        <p:spPr>
          <a:xfrm>
            <a:off x="555600" y="1699200"/>
            <a:ext cx="11032832" cy="276999"/>
          </a:xfrm>
          <a:prstGeom prst="rect">
            <a:avLst/>
          </a:prstGeom>
          <a:noFill/>
        </p:spPr>
        <p:txBody>
          <a:bodyPr wrap="square">
            <a:spAutoFit/>
          </a:bodyPr>
          <a:lstStyle/>
          <a:p>
            <a:pPr marL="1588" lvl="1" defTabSz="995363" fontAlgn="base">
              <a:spcAft>
                <a:spcPts val="200"/>
              </a:spcAft>
              <a:buClr>
                <a:srgbClr val="000000"/>
              </a:buClr>
              <a:buSzPct val="100000"/>
              <a:defRPr/>
            </a:pPr>
            <a:r>
              <a:rPr lang="cs-CZ" sz="1200" b="1">
                <a:solidFill>
                  <a:schemeClr val="bg1"/>
                </a:solidFill>
                <a:latin typeface="+mj-lt"/>
              </a:rPr>
              <a:t>Detailní struktura vstupů</a:t>
            </a:r>
          </a:p>
        </p:txBody>
      </p:sp>
      <p:sp>
        <p:nvSpPr>
          <p:cNvPr id="2" name="Title 1">
            <a:extLst>
              <a:ext uri="{FF2B5EF4-FFF2-40B4-BE49-F238E27FC236}">
                <a16:creationId xmlns:a16="http://schemas.microsoft.com/office/drawing/2014/main" id="{BF5A479C-3F5E-4722-AEF4-E8C940D1B5FC}"/>
              </a:ext>
            </a:extLst>
          </p:cNvPr>
          <p:cNvSpPr>
            <a:spLocks noGrp="1"/>
          </p:cNvSpPr>
          <p:nvPr>
            <p:ph type="title"/>
          </p:nvPr>
        </p:nvSpPr>
        <p:spPr>
          <a:xfrm>
            <a:off x="609918" y="294200"/>
            <a:ext cx="10978515" cy="590400"/>
          </a:xfrm>
        </p:spPr>
        <p:txBody>
          <a:bodyPr/>
          <a:lstStyle/>
          <a:p>
            <a:r>
              <a:rPr lang="cs-CZ"/>
              <a:t>Vstupy do finančního modelu</a:t>
            </a:r>
          </a:p>
        </p:txBody>
      </p:sp>
      <p:sp>
        <p:nvSpPr>
          <p:cNvPr id="27" name="TextBox 26">
            <a:extLst>
              <a:ext uri="{FF2B5EF4-FFF2-40B4-BE49-F238E27FC236}">
                <a16:creationId xmlns:a16="http://schemas.microsoft.com/office/drawing/2014/main" id="{875E658D-A3C1-4EB2-9863-04EFD0209A82}"/>
              </a:ext>
            </a:extLst>
          </p:cNvPr>
          <p:cNvSpPr txBox="1"/>
          <p:nvPr/>
        </p:nvSpPr>
        <p:spPr>
          <a:xfrm>
            <a:off x="609918" y="6319557"/>
            <a:ext cx="4162530" cy="175433"/>
          </a:xfrm>
          <a:prstGeom prst="rect">
            <a:avLst/>
          </a:prstGeom>
          <a:noFill/>
        </p:spPr>
        <p:txBody>
          <a:bodyPr wrap="square" lIns="0" tIns="36576" rIns="0" bIns="0" rtlCol="0">
            <a:spAutoFit/>
          </a:bodyPr>
          <a:lstStyle/>
          <a:p>
            <a:pPr algn="l">
              <a:buClr>
                <a:schemeClr val="tx2"/>
              </a:buClr>
              <a:buSzPct val="80000"/>
            </a:pPr>
            <a:r>
              <a:rPr lang="cs-CZ" sz="900" i="1" baseline="30000">
                <a:solidFill>
                  <a:schemeClr val="bg1">
                    <a:lumMod val="60000"/>
                    <a:lumOff val="40000"/>
                  </a:schemeClr>
                </a:solidFill>
                <a:latin typeface="Arial" panose="020B0604020202020204" pitchFamily="34" charset="0"/>
                <a:cs typeface="Arial" panose="020B0604020202020204" pitchFamily="34" charset="0"/>
              </a:rPr>
              <a:t>1</a:t>
            </a:r>
            <a:r>
              <a:rPr lang="cs-CZ" sz="900" i="1">
                <a:solidFill>
                  <a:schemeClr val="bg1">
                    <a:lumMod val="60000"/>
                    <a:lumOff val="40000"/>
                  </a:schemeClr>
                </a:solidFill>
                <a:latin typeface="Arial" panose="020B0604020202020204" pitchFamily="34" charset="0"/>
                <a:cs typeface="Arial" panose="020B0604020202020204" pitchFamily="34" charset="0"/>
              </a:rPr>
              <a:t>HPP – hrubá podlažní plocha</a:t>
            </a:r>
          </a:p>
        </p:txBody>
      </p:sp>
      <p:sp>
        <p:nvSpPr>
          <p:cNvPr id="16" name="TextBox 15">
            <a:extLst>
              <a:ext uri="{FF2B5EF4-FFF2-40B4-BE49-F238E27FC236}">
                <a16:creationId xmlns:a16="http://schemas.microsoft.com/office/drawing/2014/main" id="{EE907BF2-A17C-46A6-9F2A-3E3553756A94}"/>
              </a:ext>
            </a:extLst>
          </p:cNvPr>
          <p:cNvSpPr txBox="1"/>
          <p:nvPr/>
        </p:nvSpPr>
        <p:spPr>
          <a:xfrm>
            <a:off x="658661" y="1037245"/>
            <a:ext cx="10939133" cy="618118"/>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dirty="0">
                <a:solidFill>
                  <a:schemeClr val="bg1"/>
                </a:solidFill>
                <a:latin typeface="+mj-lt"/>
              </a:rPr>
              <a:t>Ostatní vstupy</a:t>
            </a:r>
          </a:p>
          <a:p>
            <a:pPr marL="171450" lvl="1" indent="-171450" algn="just" fontAlgn="base">
              <a:spcBef>
                <a:spcPts val="300"/>
              </a:spcBef>
              <a:spcAft>
                <a:spcPts val="200"/>
              </a:spcAft>
              <a:buClr>
                <a:schemeClr val="tx2"/>
              </a:buClr>
              <a:buSzPct val="70000"/>
              <a:buFont typeface="Arial" panose="020B0604020202020204" pitchFamily="34" charset="0"/>
              <a:buChar char="►"/>
              <a:defRPr/>
            </a:pPr>
            <a:r>
              <a:rPr lang="cs-CZ" sz="1200" dirty="0">
                <a:solidFill>
                  <a:schemeClr val="bg1"/>
                </a:solidFill>
                <a:latin typeface="+mj-lt"/>
              </a:rPr>
              <a:t>V následující tabulce je uvedena podrobnější struktura skupiny „Ostatní vstupy", včetně jejích podskupin a příkladů jednotlivých vstupů do finančního modelu. </a:t>
            </a:r>
            <a:endParaRPr lang="cs-CZ" sz="1200" b="1" dirty="0">
              <a:solidFill>
                <a:schemeClr val="bg1"/>
              </a:solidFill>
              <a:latin typeface="+mj-lt"/>
            </a:endParaRPr>
          </a:p>
        </p:txBody>
      </p:sp>
      <p:graphicFrame>
        <p:nvGraphicFramePr>
          <p:cNvPr id="11" name="Table 3">
            <a:extLst>
              <a:ext uri="{FF2B5EF4-FFF2-40B4-BE49-F238E27FC236}">
                <a16:creationId xmlns:a16="http://schemas.microsoft.com/office/drawing/2014/main" id="{4E5DAF83-5FE3-4E46-9357-D5366045ABE9}"/>
              </a:ext>
            </a:extLst>
          </p:cNvPr>
          <p:cNvGraphicFramePr>
            <a:graphicFrameLocks noGrp="1"/>
          </p:cNvGraphicFramePr>
          <p:nvPr>
            <p:extLst>
              <p:ext uri="{D42A27DB-BD31-4B8C-83A1-F6EECF244321}">
                <p14:modId xmlns:p14="http://schemas.microsoft.com/office/powerpoint/2010/main" val="345840876"/>
              </p:ext>
            </p:extLst>
          </p:nvPr>
        </p:nvGraphicFramePr>
        <p:xfrm>
          <a:off x="658661" y="1980142"/>
          <a:ext cx="10863580" cy="4103224"/>
        </p:xfrm>
        <a:graphic>
          <a:graphicData uri="http://schemas.openxmlformats.org/drawingml/2006/table">
            <a:tbl>
              <a:tblPr firstRow="1" bandRow="1">
                <a:tableStyleId>{5C22544A-7EE6-4342-B048-85BDC9FD1C3A}</a:tableStyleId>
              </a:tblPr>
              <a:tblGrid>
                <a:gridCol w="697230">
                  <a:extLst>
                    <a:ext uri="{9D8B030D-6E8A-4147-A177-3AD203B41FA5}">
                      <a16:colId xmlns:a16="http://schemas.microsoft.com/office/drawing/2014/main" val="319964451"/>
                    </a:ext>
                  </a:extLst>
                </a:gridCol>
                <a:gridCol w="3254654">
                  <a:extLst>
                    <a:ext uri="{9D8B030D-6E8A-4147-A177-3AD203B41FA5}">
                      <a16:colId xmlns:a16="http://schemas.microsoft.com/office/drawing/2014/main" val="2594174017"/>
                    </a:ext>
                  </a:extLst>
                </a:gridCol>
                <a:gridCol w="3949150">
                  <a:extLst>
                    <a:ext uri="{9D8B030D-6E8A-4147-A177-3AD203B41FA5}">
                      <a16:colId xmlns:a16="http://schemas.microsoft.com/office/drawing/2014/main" val="410521152"/>
                    </a:ext>
                  </a:extLst>
                </a:gridCol>
                <a:gridCol w="2962546">
                  <a:extLst>
                    <a:ext uri="{9D8B030D-6E8A-4147-A177-3AD203B41FA5}">
                      <a16:colId xmlns:a16="http://schemas.microsoft.com/office/drawing/2014/main" val="22052334"/>
                    </a:ext>
                  </a:extLst>
                </a:gridCol>
              </a:tblGrid>
              <a:tr h="509935">
                <a:tc>
                  <a:txBody>
                    <a:bodyPr/>
                    <a:lstStyle/>
                    <a:p>
                      <a:pPr algn="ctr"/>
                      <a:endParaRPr lang="cs-CZ"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1200" dirty="0">
                          <a:solidFill>
                            <a:schemeClr val="tx1"/>
                          </a:solidFill>
                        </a:rPr>
                        <a:t>Název skupiny vstupů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a:r>
                        <a:rPr lang="cs-CZ" sz="1200" dirty="0">
                          <a:solidFill>
                            <a:schemeClr val="tx1"/>
                          </a:solidFill>
                        </a:rPr>
                        <a:t>Podskupiny vstupů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a:r>
                        <a:rPr lang="cs-CZ" sz="1200" dirty="0">
                          <a:solidFill>
                            <a:schemeClr val="tx1"/>
                          </a:solidFill>
                        </a:rPr>
                        <a:t>Příklad vstupů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extLst>
                  <a:ext uri="{0D108BD9-81ED-4DB2-BD59-A6C34878D82A}">
                    <a16:rowId xmlns:a16="http://schemas.microsoft.com/office/drawing/2014/main" val="272143205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r>
                        <a:rPr lang="cs-CZ" sz="1200" b="1" kern="1200" dirty="0">
                          <a:solidFill>
                            <a:schemeClr val="bg1"/>
                          </a:solidFill>
                          <a:latin typeface="+mn-lt"/>
                          <a:ea typeface="+mn-ea"/>
                          <a:cs typeface="+mn-cs"/>
                        </a:rPr>
                        <a:t>Makroekonomické vstupy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Inflace, diskontní sazba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Index spotřebních cen, výnosnost bezrizikového aktiva,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00267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Stavební náklady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Stavební náklady, náklady na vybavení bytů, náklady </a:t>
                      </a:r>
                      <a:r>
                        <a:rPr lang="cs-CZ" sz="1200" kern="1200" dirty="0">
                          <a:solidFill>
                            <a:schemeClr val="bg1"/>
                          </a:solidFill>
                          <a:latin typeface="+mn-lt"/>
                          <a:ea typeface="+mn-ea"/>
                          <a:cs typeface="+mn-cs"/>
                        </a:rPr>
                        <a:t>na údržbu, </a:t>
                      </a:r>
                      <a:r>
                        <a:rPr lang="cs-CZ" sz="1200" dirty="0">
                          <a:solidFill>
                            <a:schemeClr val="bg1"/>
                          </a:solidFill>
                        </a:rPr>
                        <a:t>odpisy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Náklady na 1 m</a:t>
                      </a:r>
                      <a:r>
                        <a:rPr lang="cs-CZ" sz="1200" baseline="30000" dirty="0">
                          <a:solidFill>
                            <a:schemeClr val="bg1"/>
                          </a:solidFill>
                        </a:rPr>
                        <a:t>2 </a:t>
                      </a:r>
                      <a:r>
                        <a:rPr lang="cs-CZ" sz="1200" baseline="0" dirty="0">
                          <a:solidFill>
                            <a:schemeClr val="bg1"/>
                          </a:solidFill>
                        </a:rPr>
                        <a:t>HPP</a:t>
                      </a:r>
                      <a:r>
                        <a:rPr lang="cs-CZ" sz="1200" baseline="30000" dirty="0">
                          <a:solidFill>
                            <a:schemeClr val="bg1"/>
                          </a:solidFill>
                        </a:rPr>
                        <a:t>1</a:t>
                      </a:r>
                      <a:r>
                        <a:rPr lang="cs-CZ" sz="1200" dirty="0">
                          <a:solidFill>
                            <a:schemeClr val="bg1"/>
                          </a:solidFill>
                        </a:rPr>
                        <a:t>, počet m</a:t>
                      </a:r>
                      <a:r>
                        <a:rPr lang="cs-CZ" sz="1200" baseline="30000" dirty="0">
                          <a:solidFill>
                            <a:schemeClr val="bg1"/>
                          </a:solidFill>
                        </a:rPr>
                        <a:t>2 </a:t>
                      </a:r>
                      <a:r>
                        <a:rPr lang="cs-CZ" sz="1200" dirty="0">
                          <a:solidFill>
                            <a:schemeClr val="bg1"/>
                          </a:solidFill>
                        </a:rPr>
                        <a:t>HPP, doba odepisování majetku,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832075"/>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Provozní náklady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kern="1200" dirty="0">
                          <a:solidFill>
                            <a:schemeClr val="bg1"/>
                          </a:solidFill>
                          <a:latin typeface="+mn-lt"/>
                          <a:ea typeface="+mn-ea"/>
                          <a:cs typeface="+mn-cs"/>
                        </a:rPr>
                        <a:t>Provozní náklady na údržbu, náklady na správu objektu, mzdové </a:t>
                      </a:r>
                      <a:r>
                        <a:rPr lang="cs-CZ" sz="1200" dirty="0">
                          <a:solidFill>
                            <a:schemeClr val="bg1"/>
                          </a:solidFill>
                        </a:rPr>
                        <a:t>náklady, ostatní operativní náklady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pl-PL" sz="1200" dirty="0">
                          <a:solidFill>
                            <a:schemeClr val="bg1"/>
                          </a:solidFill>
                        </a:rPr>
                        <a:t>Počet bytů na 1 zaměstnance, index růstu mezd, roční pojištění, apod.</a:t>
                      </a:r>
                      <a:endParaRPr lang="cs-CZ"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3409575"/>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Zohlednění rizik PSC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cs-CZ" sz="1200" dirty="0">
                          <a:solidFill>
                            <a:schemeClr val="bg1"/>
                          </a:solidFill>
                        </a:rPr>
                        <a:t>Stavební vícenáklady, snížení obsazenosti,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1663083"/>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Financování projektu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Obecné vstupy, </a:t>
                      </a:r>
                      <a:r>
                        <a:rPr lang="cs-CZ" sz="1200" kern="1200" dirty="0">
                          <a:solidFill>
                            <a:schemeClr val="bg1"/>
                          </a:solidFill>
                          <a:latin typeface="+mn-lt"/>
                          <a:ea typeface="+mn-ea"/>
                          <a:cs typeface="+mn-cs"/>
                        </a:rPr>
                        <a:t>PSC, PPP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Maturita úvěru, fixní úroková míra, podíl ekvity,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7416599"/>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Dotace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cs-CZ" sz="1200" dirty="0">
                          <a:solidFill>
                            <a:schemeClr val="bg1"/>
                          </a:solidFill>
                        </a:rPr>
                        <a:t>Dotovaná část stavebních nákladů, dotovaná část ostatních nákladů,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2886904"/>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Ostatní vstupy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Obsazenost, rozvaha, </a:t>
                      </a:r>
                      <a:r>
                        <a:rPr lang="cs-CZ" sz="1200" kern="1200" dirty="0">
                          <a:solidFill>
                            <a:schemeClr val="bg1"/>
                          </a:solidFill>
                          <a:latin typeface="+mn-lt"/>
                          <a:ea typeface="+mn-ea"/>
                          <a:cs typeface="+mn-cs"/>
                        </a:rPr>
                        <a:t>platba za dostupnost, daňo</a:t>
                      </a:r>
                      <a:r>
                        <a:rPr lang="cs-CZ" sz="1200" dirty="0">
                          <a:solidFill>
                            <a:schemeClr val="bg1"/>
                          </a:solidFill>
                        </a:rPr>
                        <a:t>vé předpoklady, příjmy a výdaje domácností</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Zálohy na byt, rezervy, daňová sazba, minimální úroveň hotovosti,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9984542"/>
                  </a:ext>
                </a:extLst>
              </a:tr>
            </a:tbl>
          </a:graphicData>
        </a:graphic>
      </p:graphicFrame>
      <p:pic>
        <p:nvPicPr>
          <p:cNvPr id="12" name="Graphic 11" descr="Supply And Demand outline">
            <a:extLst>
              <a:ext uri="{FF2B5EF4-FFF2-40B4-BE49-F238E27FC236}">
                <a16:creationId xmlns:a16="http://schemas.microsoft.com/office/drawing/2014/main" id="{A90E9F3E-030C-46DD-A582-373CF74417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988" y="2523833"/>
            <a:ext cx="468000" cy="468000"/>
          </a:xfrm>
          <a:prstGeom prst="rect">
            <a:avLst/>
          </a:prstGeom>
        </p:spPr>
      </p:pic>
      <p:pic>
        <p:nvPicPr>
          <p:cNvPr id="15" name="Graphic 14" descr="Money outline">
            <a:extLst>
              <a:ext uri="{FF2B5EF4-FFF2-40B4-BE49-F238E27FC236}">
                <a16:creationId xmlns:a16="http://schemas.microsoft.com/office/drawing/2014/main" id="{4A756B8F-A85E-43DA-949A-A053BFF462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49988" y="3027763"/>
            <a:ext cx="468000" cy="468000"/>
          </a:xfrm>
          <a:prstGeom prst="rect">
            <a:avLst/>
          </a:prstGeom>
        </p:spPr>
      </p:pic>
      <p:pic>
        <p:nvPicPr>
          <p:cNvPr id="17" name="Graphic 16" descr="Coins outline">
            <a:extLst>
              <a:ext uri="{FF2B5EF4-FFF2-40B4-BE49-F238E27FC236}">
                <a16:creationId xmlns:a16="http://schemas.microsoft.com/office/drawing/2014/main" id="{ABE507F1-02A9-46A6-A56E-7720188CD2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9988" y="3522639"/>
            <a:ext cx="468000" cy="468000"/>
          </a:xfrm>
          <a:prstGeom prst="rect">
            <a:avLst/>
          </a:prstGeom>
        </p:spPr>
      </p:pic>
      <p:pic>
        <p:nvPicPr>
          <p:cNvPr id="18" name="Graphic 17" descr="Bank outline">
            <a:extLst>
              <a:ext uri="{FF2B5EF4-FFF2-40B4-BE49-F238E27FC236}">
                <a16:creationId xmlns:a16="http://schemas.microsoft.com/office/drawing/2014/main" id="{492F29CA-8063-4357-B6D5-F966600010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988" y="4554359"/>
            <a:ext cx="468000" cy="468000"/>
          </a:xfrm>
          <a:prstGeom prst="rect">
            <a:avLst/>
          </a:prstGeom>
        </p:spPr>
      </p:pic>
      <p:pic>
        <p:nvPicPr>
          <p:cNvPr id="10" name="Graphic 9" descr="Philanthropy outline">
            <a:extLst>
              <a:ext uri="{FF2B5EF4-FFF2-40B4-BE49-F238E27FC236}">
                <a16:creationId xmlns:a16="http://schemas.microsoft.com/office/drawing/2014/main" id="{8A780688-2754-4CA6-9728-6635F6C719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9988" y="5076160"/>
            <a:ext cx="468000" cy="468000"/>
          </a:xfrm>
          <a:prstGeom prst="rect">
            <a:avLst/>
          </a:prstGeom>
        </p:spPr>
      </p:pic>
      <p:pic>
        <p:nvPicPr>
          <p:cNvPr id="4" name="Graphic 3" descr="Calculator outline">
            <a:extLst>
              <a:ext uri="{FF2B5EF4-FFF2-40B4-BE49-F238E27FC236}">
                <a16:creationId xmlns:a16="http://schemas.microsoft.com/office/drawing/2014/main" id="{4BF4CDE7-6F74-42E5-B658-BD1632A016F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9988" y="5597961"/>
            <a:ext cx="468000" cy="468000"/>
          </a:xfrm>
          <a:prstGeom prst="rect">
            <a:avLst/>
          </a:prstGeom>
        </p:spPr>
      </p:pic>
      <p:pic>
        <p:nvPicPr>
          <p:cNvPr id="6" name="Graphic 5" descr="Warning outline">
            <a:extLst>
              <a:ext uri="{FF2B5EF4-FFF2-40B4-BE49-F238E27FC236}">
                <a16:creationId xmlns:a16="http://schemas.microsoft.com/office/drawing/2014/main" id="{461B88EA-8A1E-484D-896C-DDD01EB105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9988" y="4026569"/>
            <a:ext cx="468000" cy="468000"/>
          </a:xfrm>
          <a:prstGeom prst="rect">
            <a:avLst/>
          </a:prstGeom>
        </p:spPr>
      </p:pic>
    </p:spTree>
    <p:extLst>
      <p:ext uri="{BB962C8B-B14F-4D97-AF65-F5344CB8AC3E}">
        <p14:creationId xmlns:p14="http://schemas.microsoft.com/office/powerpoint/2010/main" val="3208527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C781A71-6E78-4C0D-8D9C-25039E47A5A9}"/>
              </a:ext>
            </a:extLst>
          </p:cNvPr>
          <p:cNvGraphicFramePr>
            <a:graphicFrameLocks noGrp="1"/>
          </p:cNvGraphicFramePr>
          <p:nvPr>
            <p:extLst>
              <p:ext uri="{D42A27DB-BD31-4B8C-83A1-F6EECF244321}">
                <p14:modId xmlns:p14="http://schemas.microsoft.com/office/powerpoint/2010/main" val="966850463"/>
              </p:ext>
            </p:extLst>
          </p:nvPr>
        </p:nvGraphicFramePr>
        <p:xfrm>
          <a:off x="609918" y="2605932"/>
          <a:ext cx="10863580" cy="3593289"/>
        </p:xfrm>
        <a:graphic>
          <a:graphicData uri="http://schemas.openxmlformats.org/drawingml/2006/table">
            <a:tbl>
              <a:tblPr firstRow="1" bandRow="1">
                <a:tableStyleId>{5C22544A-7EE6-4342-B048-85BDC9FD1C3A}</a:tableStyleId>
              </a:tblPr>
              <a:tblGrid>
                <a:gridCol w="697230">
                  <a:extLst>
                    <a:ext uri="{9D8B030D-6E8A-4147-A177-3AD203B41FA5}">
                      <a16:colId xmlns:a16="http://schemas.microsoft.com/office/drawing/2014/main" val="319964451"/>
                    </a:ext>
                  </a:extLst>
                </a:gridCol>
                <a:gridCol w="3254654">
                  <a:extLst>
                    <a:ext uri="{9D8B030D-6E8A-4147-A177-3AD203B41FA5}">
                      <a16:colId xmlns:a16="http://schemas.microsoft.com/office/drawing/2014/main" val="2594174017"/>
                    </a:ext>
                  </a:extLst>
                </a:gridCol>
                <a:gridCol w="3949150">
                  <a:extLst>
                    <a:ext uri="{9D8B030D-6E8A-4147-A177-3AD203B41FA5}">
                      <a16:colId xmlns:a16="http://schemas.microsoft.com/office/drawing/2014/main" val="410521152"/>
                    </a:ext>
                  </a:extLst>
                </a:gridCol>
                <a:gridCol w="2962546">
                  <a:extLst>
                    <a:ext uri="{9D8B030D-6E8A-4147-A177-3AD203B41FA5}">
                      <a16:colId xmlns:a16="http://schemas.microsoft.com/office/drawing/2014/main" val="22052334"/>
                    </a:ext>
                  </a:extLst>
                </a:gridCol>
              </a:tblGrid>
              <a:tr h="513327">
                <a:tc>
                  <a:txBody>
                    <a:bodyPr/>
                    <a:lstStyle/>
                    <a:p>
                      <a:pPr algn="ctr"/>
                      <a:endParaRPr lang="cs-CZ"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1200" dirty="0">
                          <a:solidFill>
                            <a:schemeClr val="tx1"/>
                          </a:solidFill>
                        </a:rPr>
                        <a:t>Název skupiny výstupů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a:r>
                        <a:rPr lang="cs-CZ" sz="1200" dirty="0">
                          <a:solidFill>
                            <a:schemeClr val="tx1"/>
                          </a:solidFill>
                        </a:rPr>
                        <a:t>Podskupiny výstupů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a:r>
                        <a:rPr lang="cs-CZ" sz="1200" dirty="0">
                          <a:solidFill>
                            <a:schemeClr val="tx1"/>
                          </a:solidFill>
                        </a:rPr>
                        <a:t>Příklad výstupů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extLst>
                  <a:ext uri="{0D108BD9-81ED-4DB2-BD59-A6C34878D82A}">
                    <a16:rowId xmlns:a16="http://schemas.microsoft.com/office/drawing/2014/main" val="272143205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Výkaz zisků a ztrát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Celkové tržby, provozní náklady, EBITDA, EBIT, EBT, čistý zisk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dirty="0">
                          <a:solidFill>
                            <a:schemeClr val="bg1"/>
                          </a:solidFill>
                        </a:rPr>
                        <a:t>Tržby z nájmu bytů, udržovací náklady, výnosy z dotací, odpisy, daň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8388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Výkaz peněžních toků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cs-CZ" sz="1200" baseline="0" dirty="0">
                          <a:solidFill>
                            <a:schemeClr val="bg1"/>
                          </a:solidFill>
                        </a:rPr>
                        <a:t>Provozní, investiční a finanční peněžní toky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baseline="0" dirty="0">
                          <a:solidFill>
                            <a:schemeClr val="bg1"/>
                          </a:solidFill>
                        </a:rPr>
                        <a:t>Splatná daň, CapEx, výplata dividend, čerpání a splácení úvěru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9956377"/>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cs-CZ" sz="1200" b="1" dirty="0">
                          <a:solidFill>
                            <a:schemeClr val="bg1"/>
                          </a:solidFill>
                        </a:rPr>
                        <a:t>Rozvaha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just"/>
                      <a:r>
                        <a:rPr lang="cs-CZ" sz="1200" dirty="0">
                          <a:solidFill>
                            <a:schemeClr val="bg1"/>
                          </a:solidFill>
                        </a:rPr>
                        <a:t>Stálá a oběžná aktiva, vlastní kapitál, dlouhodobé a krátkodobé závazky, aktiva celkem, pasiva celkem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alpha val="20000"/>
                      </a:schemeClr>
                    </a:solidFill>
                  </a:tcPr>
                </a:tc>
                <a:tc>
                  <a:txBody>
                    <a:bodyPr/>
                    <a:lstStyle/>
                    <a:p>
                      <a:pPr algn="just"/>
                      <a:r>
                        <a:rPr lang="cs-CZ" sz="1200" strike="noStrike" dirty="0">
                          <a:solidFill>
                            <a:schemeClr val="bg1"/>
                          </a:solidFill>
                        </a:rPr>
                        <a:t>Stavby, základní kapitál, hotovost</a:t>
                      </a:r>
                      <a:r>
                        <a:rPr lang="cs-CZ" sz="1200" dirty="0">
                          <a:solidFill>
                            <a:schemeClr val="bg1"/>
                          </a:solidFill>
                        </a:rPr>
                        <a:t>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9795383"/>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cs-CZ" sz="1200" b="1" kern="1200" dirty="0">
                          <a:solidFill>
                            <a:schemeClr val="bg2"/>
                          </a:solidFill>
                          <a:latin typeface="+mn-lt"/>
                          <a:ea typeface="+mn-ea"/>
                          <a:cs typeface="Arial" pitchFamily="34" charset="0"/>
                        </a:rPr>
                        <a:t>Hodnota za peníze</a:t>
                      </a:r>
                      <a:endParaRPr lang="en-US" sz="1200" b="1" kern="1200" dirty="0">
                        <a:solidFill>
                          <a:schemeClr val="bg2"/>
                        </a:solidFill>
                        <a:latin typeface="+mn-lt"/>
                        <a:ea typeface="+mn-ea"/>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pPr algn="just"/>
                      <a:r>
                        <a:rPr lang="cs-CZ" sz="1200" dirty="0">
                          <a:solidFill>
                            <a:schemeClr val="bg1"/>
                          </a:solidFill>
                        </a:rPr>
                        <a:t>Porovnání PSC a PPP variant pomocí výpočtu hodnoty za peníze.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hMerge="1">
                  <a:txBody>
                    <a:bodyPr/>
                    <a:lstStyle/>
                    <a:p>
                      <a:pPr algn="just"/>
                      <a:endParaRPr lang="cs-CZ" sz="1200" dirty="0">
                        <a:solidFill>
                          <a:schemeClr val="bg1"/>
                        </a:solidFill>
                      </a:endParaRPr>
                    </a:p>
                  </a:txBody>
                  <a:tcPr anchor="ctr"/>
                </a:tc>
                <a:extLst>
                  <a:ext uri="{0D108BD9-81ED-4DB2-BD59-A6C34878D82A}">
                    <a16:rowId xmlns:a16="http://schemas.microsoft.com/office/drawing/2014/main" val="2630268216"/>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0" cap="none" spc="0" normalizeH="0" baseline="0" noProof="0" dirty="0">
                          <a:ln>
                            <a:noFill/>
                          </a:ln>
                          <a:solidFill>
                            <a:srgbClr val="000000"/>
                          </a:solidFill>
                          <a:effectLst/>
                          <a:uLnTx/>
                          <a:uFillTx/>
                          <a:latin typeface="+mn-lt"/>
                          <a:ea typeface="+mn-ea"/>
                          <a:cs typeface="Arial" pitchFamily="34" charset="0"/>
                        </a:rPr>
                        <a:t>Měření rizik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pPr algn="just"/>
                      <a:r>
                        <a:rPr lang="cs-CZ" sz="1200" dirty="0">
                          <a:solidFill>
                            <a:schemeClr val="bg1"/>
                          </a:solidFill>
                        </a:rPr>
                        <a:t>Analýza měření rizik se provádí prostřednictví </a:t>
                      </a:r>
                      <a:r>
                        <a:rPr lang="cs-CZ" sz="1200" kern="1200" dirty="0">
                          <a:solidFill>
                            <a:schemeClr val="bg1"/>
                          </a:solidFill>
                          <a:latin typeface="+mn-lt"/>
                          <a:ea typeface="+mn-ea"/>
                          <a:cs typeface="+mn-cs"/>
                        </a:rPr>
                        <a:t>promítnutí rizik varianty PSC, které veřejný sektor přebírá na sebe. </a:t>
                      </a:r>
                      <a:endParaRPr lang="cs-CZ"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hMerge="1">
                  <a:txBody>
                    <a:bodyPr/>
                    <a:lstStyle/>
                    <a:p>
                      <a:pPr algn="just"/>
                      <a:endParaRPr lang="cs-CZ"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378424"/>
                  </a:ext>
                </a:extLst>
              </a:tr>
              <a:tr h="513327">
                <a:tc>
                  <a:txBody>
                    <a:bodyPr/>
                    <a:lstStyle/>
                    <a:p>
                      <a:pPr algn="just"/>
                      <a:endParaRPr lang="cs-CZ"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bg2"/>
                          </a:solidFill>
                          <a:latin typeface="+mn-lt"/>
                          <a:ea typeface="+mn-ea"/>
                          <a:cs typeface="Arial" pitchFamily="34" charset="0"/>
                        </a:rPr>
                        <a:t>KPIs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pPr algn="just"/>
                      <a:r>
                        <a:rPr lang="cs-CZ" sz="1200" dirty="0">
                          <a:solidFill>
                            <a:schemeClr val="bg1"/>
                          </a:solidFill>
                        </a:rPr>
                        <a:t>Hodnota</a:t>
                      </a:r>
                      <a:r>
                        <a:rPr lang="en-US" sz="1200" dirty="0">
                          <a:solidFill>
                            <a:schemeClr val="bg1"/>
                          </a:solidFill>
                        </a:rPr>
                        <a:t> </a:t>
                      </a:r>
                      <a:r>
                        <a:rPr lang="cs-CZ" sz="1200" dirty="0">
                          <a:solidFill>
                            <a:schemeClr val="bg1"/>
                          </a:solidFill>
                        </a:rPr>
                        <a:t>zakázky, počet bytů, počet m</a:t>
                      </a:r>
                      <a:r>
                        <a:rPr lang="cs-CZ" sz="1200" baseline="30000" dirty="0">
                          <a:solidFill>
                            <a:schemeClr val="bg1"/>
                          </a:solidFill>
                        </a:rPr>
                        <a:t>2</a:t>
                      </a:r>
                      <a:r>
                        <a:rPr lang="cs-CZ" sz="1200" dirty="0">
                          <a:solidFill>
                            <a:schemeClr val="bg1"/>
                          </a:solidFill>
                        </a:rPr>
                        <a:t> HPP a ČPP, </a:t>
                      </a:r>
                      <a:r>
                        <a:rPr lang="cs-CZ" sz="1200" dirty="0" err="1">
                          <a:solidFill>
                            <a:schemeClr val="bg1"/>
                          </a:solidFill>
                        </a:rPr>
                        <a:t>kovenanty</a:t>
                      </a:r>
                      <a:r>
                        <a:rPr lang="cs-CZ" sz="1200" dirty="0">
                          <a:solidFill>
                            <a:schemeClr val="bg1"/>
                          </a:solidFill>
                        </a:rPr>
                        <a:t>, míra dostupnosti apod.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hMerge="1">
                  <a:txBody>
                    <a:bodyPr/>
                    <a:lstStyle/>
                    <a:p>
                      <a:pPr algn="just"/>
                      <a:endParaRPr lang="cs-CZ"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618893"/>
                  </a:ext>
                </a:extLst>
              </a:tr>
            </a:tbl>
          </a:graphicData>
        </a:graphic>
      </p:graphicFrame>
      <p:sp>
        <p:nvSpPr>
          <p:cNvPr id="2" name="Title 1">
            <a:extLst>
              <a:ext uri="{FF2B5EF4-FFF2-40B4-BE49-F238E27FC236}">
                <a16:creationId xmlns:a16="http://schemas.microsoft.com/office/drawing/2014/main" id="{BF5A479C-3F5E-4722-AEF4-E8C940D1B5FC}"/>
              </a:ext>
            </a:extLst>
          </p:cNvPr>
          <p:cNvSpPr>
            <a:spLocks noGrp="1"/>
          </p:cNvSpPr>
          <p:nvPr>
            <p:ph type="title"/>
          </p:nvPr>
        </p:nvSpPr>
        <p:spPr>
          <a:xfrm>
            <a:off x="609918" y="294200"/>
            <a:ext cx="10978515" cy="590400"/>
          </a:xfrm>
        </p:spPr>
        <p:txBody>
          <a:bodyPr/>
          <a:lstStyle/>
          <a:p>
            <a:r>
              <a:rPr lang="cs-CZ" dirty="0"/>
              <a:t>Struktura výstupních dat finančního modelu</a:t>
            </a:r>
          </a:p>
        </p:txBody>
      </p:sp>
      <p:pic>
        <p:nvPicPr>
          <p:cNvPr id="9" name="Graphic 8" descr="Philanthropy outline">
            <a:extLst>
              <a:ext uri="{FF2B5EF4-FFF2-40B4-BE49-F238E27FC236}">
                <a16:creationId xmlns:a16="http://schemas.microsoft.com/office/drawing/2014/main" id="{F4565FEE-654D-4A01-9EFD-4981AA6A35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050" y="3649487"/>
            <a:ext cx="468000" cy="468000"/>
          </a:xfrm>
          <a:prstGeom prst="rect">
            <a:avLst/>
          </a:prstGeom>
        </p:spPr>
      </p:pic>
      <p:pic>
        <p:nvPicPr>
          <p:cNvPr id="13" name="Graphic 12" descr="Money outline">
            <a:extLst>
              <a:ext uri="{FF2B5EF4-FFF2-40B4-BE49-F238E27FC236}">
                <a16:creationId xmlns:a16="http://schemas.microsoft.com/office/drawing/2014/main" id="{5F8983AD-BBB1-4988-9AA4-1CECE89AE9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050" y="3142783"/>
            <a:ext cx="468000" cy="468000"/>
          </a:xfrm>
          <a:prstGeom prst="rect">
            <a:avLst/>
          </a:prstGeom>
        </p:spPr>
      </p:pic>
      <p:pic>
        <p:nvPicPr>
          <p:cNvPr id="5" name="Graphic 4" descr="Scales of justice outline">
            <a:extLst>
              <a:ext uri="{FF2B5EF4-FFF2-40B4-BE49-F238E27FC236}">
                <a16:creationId xmlns:a16="http://schemas.microsoft.com/office/drawing/2014/main" id="{A4C55039-CE5D-42BF-B098-9164333BB5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450" y="4157846"/>
            <a:ext cx="457200" cy="457200"/>
          </a:xfrm>
          <a:prstGeom prst="rect">
            <a:avLst/>
          </a:prstGeom>
        </p:spPr>
      </p:pic>
      <p:sp>
        <p:nvSpPr>
          <p:cNvPr id="16" name="TextBox 15">
            <a:extLst>
              <a:ext uri="{FF2B5EF4-FFF2-40B4-BE49-F238E27FC236}">
                <a16:creationId xmlns:a16="http://schemas.microsoft.com/office/drawing/2014/main" id="{812FF311-E8CA-4801-8855-906F3CEB9A7F}"/>
              </a:ext>
            </a:extLst>
          </p:cNvPr>
          <p:cNvSpPr txBox="1"/>
          <p:nvPr/>
        </p:nvSpPr>
        <p:spPr>
          <a:xfrm>
            <a:off x="658661" y="1111580"/>
            <a:ext cx="10939133" cy="1364476"/>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dirty="0">
                <a:solidFill>
                  <a:schemeClr val="bg1"/>
                </a:solidFill>
                <a:latin typeface="+mj-lt"/>
              </a:rPr>
              <a:t>Výstupy</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Výstupy obsahují základní integrované finanční výkazy – výkaz zisků a ztrát, peněžních toků a rozvahu, jak pro variantu PSC, tak PPP.</a:t>
            </a:r>
          </a:p>
          <a:p>
            <a:pPr marL="628650" lvl="1" indent="-171450" algn="just">
              <a:spcBef>
                <a:spcPts val="300"/>
              </a:spcBef>
              <a:spcAft>
                <a:spcPts val="200"/>
              </a:spcAft>
              <a:buClr>
                <a:schemeClr val="tx2"/>
              </a:buClr>
              <a:buSzPct val="100000"/>
              <a:buFont typeface="Arial" panose="020B0604020202020204" pitchFamily="34" charset="0"/>
              <a:buChar char="•"/>
            </a:pPr>
            <a:r>
              <a:rPr lang="cs-CZ" sz="1200" dirty="0">
                <a:solidFill>
                  <a:schemeClr val="bg1"/>
                </a:solidFill>
                <a:latin typeface="+mj-lt"/>
              </a:rPr>
              <a:t>Varianta PPP dále rozlišuje pohled investora a municipality.</a:t>
            </a:r>
          </a:p>
          <a:p>
            <a:pPr marL="171450" lvl="1"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Porovnání variant PSC a PPP je provedeno výpočtem hodnoty za peníze, a to prostřednictvím promítnutí rizik varianty PSC, které veřejný sektor přebírá na sebe. Tento výpočet zahrnuje měření dopadů těchto rizik na ziskovost projektu.</a:t>
            </a:r>
          </a:p>
          <a:p>
            <a:pPr marL="171450" lvl="1"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Poslední částí výstupů projektu jsou vybrané KPIs, které obsahují nejdůležitější informace a poskytují přehled klíčových ukazatelů výkonnosti projektu.</a:t>
            </a:r>
          </a:p>
        </p:txBody>
      </p:sp>
      <p:pic>
        <p:nvPicPr>
          <p:cNvPr id="6" name="Graphic 5" descr="Research outline">
            <a:extLst>
              <a:ext uri="{FF2B5EF4-FFF2-40B4-BE49-F238E27FC236}">
                <a16:creationId xmlns:a16="http://schemas.microsoft.com/office/drawing/2014/main" id="{7B4DFF92-9E2C-4B7D-B04C-A3BCA507F5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1200" y="5194300"/>
            <a:ext cx="468000" cy="468000"/>
          </a:xfrm>
          <a:prstGeom prst="rect">
            <a:avLst/>
          </a:prstGeom>
        </p:spPr>
      </p:pic>
      <p:pic>
        <p:nvPicPr>
          <p:cNvPr id="14" name="Graphic 13" descr="Presentation with pie chart outline">
            <a:extLst>
              <a:ext uri="{FF2B5EF4-FFF2-40B4-BE49-F238E27FC236}">
                <a16:creationId xmlns:a16="http://schemas.microsoft.com/office/drawing/2014/main" id="{0333B050-FEB6-4BF1-80DC-8FDA2A34F6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050" y="5711751"/>
            <a:ext cx="468000" cy="468000"/>
          </a:xfrm>
          <a:prstGeom prst="rect">
            <a:avLst/>
          </a:prstGeom>
        </p:spPr>
      </p:pic>
      <p:pic>
        <p:nvPicPr>
          <p:cNvPr id="17" name="Graphic 16" descr="Bar graph with upward trend outline">
            <a:extLst>
              <a:ext uri="{FF2B5EF4-FFF2-40B4-BE49-F238E27FC236}">
                <a16:creationId xmlns:a16="http://schemas.microsoft.com/office/drawing/2014/main" id="{F7CFFBCC-963B-43D9-A3C7-A0D7022714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1200" y="4686300"/>
            <a:ext cx="468000" cy="468000"/>
          </a:xfrm>
          <a:prstGeom prst="rect">
            <a:avLst/>
          </a:prstGeom>
        </p:spPr>
      </p:pic>
    </p:spTree>
    <p:extLst>
      <p:ext uri="{BB962C8B-B14F-4D97-AF65-F5344CB8AC3E}">
        <p14:creationId xmlns:p14="http://schemas.microsoft.com/office/powerpoint/2010/main" val="993066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B7367B9D-1840-41DF-9D0E-3E5944B39496}"/>
              </a:ext>
            </a:extLst>
          </p:cNvPr>
          <p:cNvSpPr>
            <a:spLocks/>
          </p:cNvSpPr>
          <p:nvPr/>
        </p:nvSpPr>
        <p:spPr bwMode="auto">
          <a:xfrm rot="16200000" flipV="1">
            <a:off x="5261380" y="110718"/>
            <a:ext cx="742138" cy="11264901"/>
          </a:xfrm>
          <a:custGeom>
            <a:avLst/>
            <a:gdLst>
              <a:gd name="T0" fmla="*/ 0 w 2344"/>
              <a:gd name="T1" fmla="*/ 414 h 1976"/>
              <a:gd name="T2" fmla="*/ 0 w 2344"/>
              <a:gd name="T3" fmla="*/ 1976 h 1976"/>
              <a:gd name="T4" fmla="*/ 2344 w 2344"/>
              <a:gd name="T5" fmla="*/ 1976 h 1976"/>
              <a:gd name="T6" fmla="*/ 2344 w 2344"/>
              <a:gd name="T7" fmla="*/ 0 h 1976"/>
              <a:gd name="T8" fmla="*/ 0 w 2344"/>
              <a:gd name="T9" fmla="*/ 414 h 1976"/>
              <a:gd name="connsiteX0" fmla="*/ 0 w 10000"/>
              <a:gd name="connsiteY0" fmla="*/ 818 h 10000"/>
              <a:gd name="connsiteX1" fmla="*/ 0 w 10000"/>
              <a:gd name="connsiteY1" fmla="*/ 10000 h 10000"/>
              <a:gd name="connsiteX2" fmla="*/ 10000 w 10000"/>
              <a:gd name="connsiteY2" fmla="*/ 10000 h 10000"/>
              <a:gd name="connsiteX3" fmla="*/ 10000 w 10000"/>
              <a:gd name="connsiteY3" fmla="*/ 0 h 10000"/>
              <a:gd name="connsiteX4" fmla="*/ 0 w 10000"/>
              <a:gd name="connsiteY4" fmla="*/ 81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18"/>
                </a:moveTo>
                <a:lnTo>
                  <a:pt x="0" y="10000"/>
                </a:lnTo>
                <a:lnTo>
                  <a:pt x="10000" y="10000"/>
                </a:lnTo>
                <a:lnTo>
                  <a:pt x="10000" y="0"/>
                </a:lnTo>
                <a:lnTo>
                  <a:pt x="0" y="818"/>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sz="1100" dirty="0"/>
          </a:p>
        </p:txBody>
      </p:sp>
      <p:sp>
        <p:nvSpPr>
          <p:cNvPr id="7" name="TextBox 6">
            <a:extLst>
              <a:ext uri="{FF2B5EF4-FFF2-40B4-BE49-F238E27FC236}">
                <a16:creationId xmlns:a16="http://schemas.microsoft.com/office/drawing/2014/main" id="{D23A9DFA-65B5-4BD9-9AE5-9938F692D080}"/>
              </a:ext>
            </a:extLst>
          </p:cNvPr>
          <p:cNvSpPr txBox="1"/>
          <p:nvPr/>
        </p:nvSpPr>
        <p:spPr>
          <a:xfrm>
            <a:off x="-2" y="5372099"/>
            <a:ext cx="10350502" cy="742139"/>
          </a:xfrm>
          <a:prstGeom prst="rect">
            <a:avLst/>
          </a:prstGeom>
          <a:noFill/>
          <a:ln w="12700" cap="sq">
            <a:noFill/>
            <a:miter lim="800000"/>
          </a:ln>
        </p:spPr>
        <p:txBody>
          <a:bodyPr wrap="square" lIns="216000" tIns="36576" rIns="0" bIns="0" rtlCol="0" anchor="ctr">
            <a:noAutofit/>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2000" b="1" i="0" u="none" strike="noStrike" kern="0" cap="none" spc="0" normalizeH="0" baseline="0" dirty="0">
                <a:ln>
                  <a:noFill/>
                </a:ln>
                <a:solidFill>
                  <a:schemeClr val="bg1"/>
                </a:solidFill>
                <a:effectLst/>
                <a:uLnTx/>
                <a:uFillTx/>
              </a:rPr>
              <a:t>Vstupy municipality</a:t>
            </a:r>
          </a:p>
        </p:txBody>
      </p:sp>
    </p:spTree>
    <p:extLst>
      <p:ext uri="{BB962C8B-B14F-4D97-AF65-F5344CB8AC3E}">
        <p14:creationId xmlns:p14="http://schemas.microsoft.com/office/powerpoint/2010/main" val="3277989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E7B90-3A9B-0DD4-1FB5-7D4DB657CC8E}"/>
              </a:ext>
            </a:extLst>
          </p:cNvPr>
          <p:cNvPicPr>
            <a:picLocks noChangeAspect="1"/>
          </p:cNvPicPr>
          <p:nvPr/>
        </p:nvPicPr>
        <p:blipFill>
          <a:blip r:embed="rId2"/>
          <a:stretch>
            <a:fillRect/>
          </a:stretch>
        </p:blipFill>
        <p:spPr>
          <a:xfrm>
            <a:off x="5061098" y="1677547"/>
            <a:ext cx="6527334" cy="3684455"/>
          </a:xfrm>
          <a:prstGeom prst="rect">
            <a:avLst/>
          </a:prstGeom>
          <a:ln>
            <a:solidFill>
              <a:schemeClr val="bg1">
                <a:lumMod val="40000"/>
                <a:lumOff val="60000"/>
              </a:schemeClr>
            </a:solidFill>
          </a:ln>
        </p:spPr>
      </p:pic>
      <p:sp>
        <p:nvSpPr>
          <p:cNvPr id="2" name="Title 1">
            <a:extLst>
              <a:ext uri="{FF2B5EF4-FFF2-40B4-BE49-F238E27FC236}">
                <a16:creationId xmlns:a16="http://schemas.microsoft.com/office/drawing/2014/main" id="{C58BBF64-2719-458B-88A0-1C6F64CFBFE3}"/>
              </a:ext>
            </a:extLst>
          </p:cNvPr>
          <p:cNvSpPr>
            <a:spLocks noGrp="1"/>
          </p:cNvSpPr>
          <p:nvPr>
            <p:ph type="title"/>
          </p:nvPr>
        </p:nvSpPr>
        <p:spPr>
          <a:xfrm>
            <a:off x="609918" y="294200"/>
            <a:ext cx="10978515" cy="590400"/>
          </a:xfrm>
        </p:spPr>
        <p:txBody>
          <a:bodyPr/>
          <a:lstStyle/>
          <a:p>
            <a:r>
              <a:rPr lang="cs-CZ" dirty="0"/>
              <a:t>Struktura stran</a:t>
            </a:r>
          </a:p>
        </p:txBody>
      </p:sp>
      <p:cxnSp>
        <p:nvCxnSpPr>
          <p:cNvPr id="6" name="Straight Arrow Connector 5">
            <a:extLst>
              <a:ext uri="{FF2B5EF4-FFF2-40B4-BE49-F238E27FC236}">
                <a16:creationId xmlns:a16="http://schemas.microsoft.com/office/drawing/2014/main" id="{D54CB9BB-C4FA-4058-A9C5-5F06FEA07C4E}"/>
              </a:ext>
            </a:extLst>
          </p:cNvPr>
          <p:cNvCxnSpPr>
            <a:cxnSpLocks/>
          </p:cNvCxnSpPr>
          <p:nvPr/>
        </p:nvCxnSpPr>
        <p:spPr>
          <a:xfrm>
            <a:off x="4283446" y="1826199"/>
            <a:ext cx="1012831" cy="53401"/>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49C38A-F92D-408C-8D83-32FAAF2FD8F7}"/>
              </a:ext>
            </a:extLst>
          </p:cNvPr>
          <p:cNvCxnSpPr>
            <a:cxnSpLocks/>
          </p:cNvCxnSpPr>
          <p:nvPr/>
        </p:nvCxnSpPr>
        <p:spPr>
          <a:xfrm flipV="1">
            <a:off x="4283446" y="2509210"/>
            <a:ext cx="1012831" cy="139469"/>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28337D-2E17-43EE-BC09-3E75202AC2FB}"/>
              </a:ext>
            </a:extLst>
          </p:cNvPr>
          <p:cNvSpPr txBox="1"/>
          <p:nvPr/>
        </p:nvSpPr>
        <p:spPr>
          <a:xfrm>
            <a:off x="918893" y="1593187"/>
            <a:ext cx="3364553" cy="3634429"/>
          </a:xfrm>
          <a:prstGeom prst="rect">
            <a:avLst/>
          </a:prstGeom>
        </p:spPr>
        <p:txBody>
          <a:bodyPr wrap="square" lIns="72000" tIns="108000" rIns="72000" bIns="108000" rtlCol="0">
            <a:spAutoFit/>
          </a:bodyPr>
          <a:lstStyle/>
          <a:p>
            <a:pPr marR="0" lvl="0" algn="just" defTabSz="914400" rtl="0" eaLnBrk="1" fontAlgn="auto" latinLnBrk="0" hangingPunct="1">
              <a:lnSpc>
                <a:spcPct val="100000"/>
              </a:lnSpc>
              <a:spcBef>
                <a:spcPts val="3600"/>
              </a:spcBef>
              <a:spcAft>
                <a:spcPts val="0"/>
              </a:spcAft>
              <a:buClr>
                <a:srgbClr val="FFE600"/>
              </a:buClr>
              <a:buSzPct val="70000"/>
              <a:tabLst/>
              <a:defRPr/>
            </a:pPr>
            <a:r>
              <a:rPr kumimoji="0" lang="cs-CZ" sz="1200" b="0" i="0" u="none" strike="noStrike" kern="1200" cap="none" spc="0" normalizeH="0" baseline="0" dirty="0">
                <a:ln>
                  <a:noFill/>
                </a:ln>
                <a:solidFill>
                  <a:srgbClr val="2E2E38"/>
                </a:solidFill>
                <a:effectLst/>
                <a:uLnTx/>
                <a:uFillTx/>
                <a:latin typeface="+mn-lt"/>
                <a:ea typeface="+mn-ea"/>
                <a:cs typeface="+mn-cs"/>
              </a:rPr>
              <a:t>Nadpis odkazuje na skupinu vstupů jako ve finančním modelu.</a:t>
            </a:r>
          </a:p>
          <a:p>
            <a:pPr marR="0" lvl="0" algn="just" defTabSz="914400" rtl="0" eaLnBrk="1" fontAlgn="auto" latinLnBrk="0" hangingPunct="1">
              <a:lnSpc>
                <a:spcPct val="100000"/>
              </a:lnSpc>
              <a:spcBef>
                <a:spcPts val="3600"/>
              </a:spcBef>
              <a:spcAft>
                <a:spcPts val="0"/>
              </a:spcAft>
              <a:buClr>
                <a:srgbClr val="FFE600"/>
              </a:buClr>
              <a:buSzPct val="70000"/>
              <a:tabLst/>
              <a:defRPr/>
            </a:pPr>
            <a:r>
              <a:rPr kumimoji="0" lang="cs-CZ" sz="1200" b="0" i="0" u="none" strike="noStrike" kern="1200" cap="none" spc="0" normalizeH="0" baseline="0" dirty="0">
                <a:ln>
                  <a:noFill/>
                </a:ln>
                <a:solidFill>
                  <a:srgbClr val="2E2E38"/>
                </a:solidFill>
                <a:effectLst/>
                <a:uLnTx/>
                <a:uFillTx/>
                <a:latin typeface="+mn-lt"/>
                <a:ea typeface="+mn-ea"/>
                <a:cs typeface="+mn-cs"/>
              </a:rPr>
              <a:t>Ve žlutém rámečku jsou definovány a stručně vysvětleny konkrétní vstupy finančního modelu.</a:t>
            </a:r>
          </a:p>
          <a:p>
            <a:pPr marR="0" lvl="0" algn="just" defTabSz="914400" rtl="0" eaLnBrk="1" fontAlgn="auto" latinLnBrk="0" hangingPunct="1">
              <a:lnSpc>
                <a:spcPct val="100000"/>
              </a:lnSpc>
              <a:spcBef>
                <a:spcPts val="3600"/>
              </a:spcBef>
              <a:spcAft>
                <a:spcPts val="0"/>
              </a:spcAft>
              <a:buClr>
                <a:srgbClr val="FFE600"/>
              </a:buClr>
              <a:buSzPct val="70000"/>
              <a:tabLst/>
              <a:defRPr/>
            </a:pPr>
            <a:r>
              <a:rPr kumimoji="0" lang="cs-CZ" sz="1200" b="0" i="0" u="none" strike="noStrike" kern="1200" cap="none" spc="0" normalizeH="0" baseline="0" dirty="0">
                <a:ln>
                  <a:noFill/>
                </a:ln>
                <a:solidFill>
                  <a:srgbClr val="2E2E38"/>
                </a:solidFill>
                <a:effectLst/>
                <a:uLnTx/>
                <a:uFillTx/>
                <a:latin typeface="+mn-lt"/>
                <a:ea typeface="+mn-ea"/>
                <a:cs typeface="+mn-cs"/>
              </a:rPr>
              <a:t>V části o vazbách finančního modelu je vysvětleno, jak vstupy ovlivňují výpočty a výstupy modelu, a jsou uvedeny předpoklady týkající se těchto vstupů.</a:t>
            </a:r>
          </a:p>
          <a:p>
            <a:pPr marR="0" lvl="0" algn="just" defTabSz="914400" rtl="0" eaLnBrk="1" fontAlgn="auto" latinLnBrk="0" hangingPunct="1">
              <a:lnSpc>
                <a:spcPct val="100000"/>
              </a:lnSpc>
              <a:spcBef>
                <a:spcPts val="3600"/>
              </a:spcBef>
              <a:spcAft>
                <a:spcPts val="0"/>
              </a:spcAft>
              <a:buClr>
                <a:srgbClr val="FFE600"/>
              </a:buClr>
              <a:buSzPct val="70000"/>
              <a:tabLst/>
              <a:defRPr/>
            </a:pPr>
            <a:r>
              <a:rPr kumimoji="0" lang="cs-CZ" sz="1200" b="0" i="0" u="none" strike="noStrike" kern="1200" cap="none" spc="0" normalizeH="0" baseline="0" dirty="0">
                <a:ln>
                  <a:noFill/>
                </a:ln>
                <a:solidFill>
                  <a:srgbClr val="2E2E38"/>
                </a:solidFill>
                <a:effectLst/>
                <a:uLnTx/>
                <a:uFillTx/>
                <a:latin typeface="+mn-lt"/>
                <a:ea typeface="+mn-ea"/>
                <a:cs typeface="+mn-cs"/>
              </a:rPr>
              <a:t>Příklad z části finančního modelu ilustruje, co a jak ovlivňují popsané vstupy.</a:t>
            </a:r>
          </a:p>
        </p:txBody>
      </p:sp>
      <p:sp>
        <p:nvSpPr>
          <p:cNvPr id="11" name="Oval 10">
            <a:extLst>
              <a:ext uri="{FF2B5EF4-FFF2-40B4-BE49-F238E27FC236}">
                <a16:creationId xmlns:a16="http://schemas.microsoft.com/office/drawing/2014/main" id="{EBA7C420-9D44-49E9-89C5-038C8691E343}"/>
              </a:ext>
            </a:extLst>
          </p:cNvPr>
          <p:cNvSpPr/>
          <p:nvPr/>
        </p:nvSpPr>
        <p:spPr>
          <a:xfrm>
            <a:off x="609918" y="1713031"/>
            <a:ext cx="226336" cy="2263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200">
                <a:solidFill>
                  <a:schemeClr val="bg2"/>
                </a:solidFill>
              </a:rPr>
              <a:t>1</a:t>
            </a:r>
          </a:p>
        </p:txBody>
      </p:sp>
      <p:sp>
        <p:nvSpPr>
          <p:cNvPr id="12" name="Oval 11">
            <a:extLst>
              <a:ext uri="{FF2B5EF4-FFF2-40B4-BE49-F238E27FC236}">
                <a16:creationId xmlns:a16="http://schemas.microsoft.com/office/drawing/2014/main" id="{9641EB50-E0B1-4C47-B1B9-0462975BC689}"/>
              </a:ext>
            </a:extLst>
          </p:cNvPr>
          <p:cNvSpPr/>
          <p:nvPr/>
        </p:nvSpPr>
        <p:spPr>
          <a:xfrm>
            <a:off x="609918" y="2525917"/>
            <a:ext cx="226336" cy="2263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200">
                <a:solidFill>
                  <a:schemeClr val="bg2"/>
                </a:solidFill>
              </a:rPr>
              <a:t>2</a:t>
            </a:r>
          </a:p>
        </p:txBody>
      </p:sp>
      <p:sp>
        <p:nvSpPr>
          <p:cNvPr id="13" name="Oval 12">
            <a:extLst>
              <a:ext uri="{FF2B5EF4-FFF2-40B4-BE49-F238E27FC236}">
                <a16:creationId xmlns:a16="http://schemas.microsoft.com/office/drawing/2014/main" id="{D9C9DD3C-9EA8-410D-8D9A-B8B3CE2944CC}"/>
              </a:ext>
            </a:extLst>
          </p:cNvPr>
          <p:cNvSpPr/>
          <p:nvPr/>
        </p:nvSpPr>
        <p:spPr>
          <a:xfrm>
            <a:off x="609918" y="3538941"/>
            <a:ext cx="226336" cy="2263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200">
                <a:solidFill>
                  <a:schemeClr val="bg2"/>
                </a:solidFill>
              </a:rPr>
              <a:t>3</a:t>
            </a:r>
          </a:p>
        </p:txBody>
      </p:sp>
      <p:sp>
        <p:nvSpPr>
          <p:cNvPr id="15" name="Oval 14">
            <a:extLst>
              <a:ext uri="{FF2B5EF4-FFF2-40B4-BE49-F238E27FC236}">
                <a16:creationId xmlns:a16="http://schemas.microsoft.com/office/drawing/2014/main" id="{D86034C3-330B-48FD-ACF5-B779AEA9A3FD}"/>
              </a:ext>
            </a:extLst>
          </p:cNvPr>
          <p:cNvSpPr/>
          <p:nvPr/>
        </p:nvSpPr>
        <p:spPr>
          <a:xfrm>
            <a:off x="609918" y="4723985"/>
            <a:ext cx="226336" cy="2263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200">
                <a:solidFill>
                  <a:schemeClr val="bg2"/>
                </a:solidFill>
              </a:rPr>
              <a:t>4</a:t>
            </a:r>
          </a:p>
        </p:txBody>
      </p:sp>
      <p:cxnSp>
        <p:nvCxnSpPr>
          <p:cNvPr id="22" name="Straight Arrow Connector 21">
            <a:extLst>
              <a:ext uri="{FF2B5EF4-FFF2-40B4-BE49-F238E27FC236}">
                <a16:creationId xmlns:a16="http://schemas.microsoft.com/office/drawing/2014/main" id="{219D011E-0DC9-4D2D-B6B2-01FF4A460D47}"/>
              </a:ext>
            </a:extLst>
          </p:cNvPr>
          <p:cNvCxnSpPr>
            <a:cxnSpLocks/>
            <a:stCxn id="9" idx="3"/>
          </p:cNvCxnSpPr>
          <p:nvPr/>
        </p:nvCxnSpPr>
        <p:spPr>
          <a:xfrm flipV="1">
            <a:off x="4283446" y="3241737"/>
            <a:ext cx="1012831" cy="168665"/>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CE021D-1652-41F8-9E1B-B627BF251CB8}"/>
              </a:ext>
            </a:extLst>
          </p:cNvPr>
          <p:cNvCxnSpPr>
            <a:cxnSpLocks/>
          </p:cNvCxnSpPr>
          <p:nvPr/>
        </p:nvCxnSpPr>
        <p:spPr>
          <a:xfrm flipV="1">
            <a:off x="4283446" y="4003460"/>
            <a:ext cx="1012831" cy="625462"/>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47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98650CC-856B-4457-A97D-961CDACE0F39}"/>
              </a:ext>
            </a:extLst>
          </p:cNvPr>
          <p:cNvGraphicFramePr>
            <a:graphicFrameLocks noGrp="1"/>
          </p:cNvGraphicFramePr>
          <p:nvPr>
            <p:extLst>
              <p:ext uri="{D42A27DB-BD31-4B8C-83A1-F6EECF244321}">
                <p14:modId xmlns:p14="http://schemas.microsoft.com/office/powerpoint/2010/main" val="281600474"/>
              </p:ext>
            </p:extLst>
          </p:nvPr>
        </p:nvGraphicFramePr>
        <p:xfrm>
          <a:off x="779292" y="4374322"/>
          <a:ext cx="4135867" cy="1859904"/>
        </p:xfrm>
        <a:graphic>
          <a:graphicData uri="http://schemas.openxmlformats.org/drawingml/2006/table">
            <a:tbl>
              <a:tblPr/>
              <a:tblGrid>
                <a:gridCol w="291943">
                  <a:extLst>
                    <a:ext uri="{9D8B030D-6E8A-4147-A177-3AD203B41FA5}">
                      <a16:colId xmlns:a16="http://schemas.microsoft.com/office/drawing/2014/main" val="3095555416"/>
                    </a:ext>
                  </a:extLst>
                </a:gridCol>
                <a:gridCol w="2773464">
                  <a:extLst>
                    <a:ext uri="{9D8B030D-6E8A-4147-A177-3AD203B41FA5}">
                      <a16:colId xmlns:a16="http://schemas.microsoft.com/office/drawing/2014/main" val="3705653524"/>
                    </a:ext>
                  </a:extLst>
                </a:gridCol>
                <a:gridCol w="535230">
                  <a:extLst>
                    <a:ext uri="{9D8B030D-6E8A-4147-A177-3AD203B41FA5}">
                      <a16:colId xmlns:a16="http://schemas.microsoft.com/office/drawing/2014/main" val="568900187"/>
                    </a:ext>
                  </a:extLst>
                </a:gridCol>
                <a:gridCol w="535230">
                  <a:extLst>
                    <a:ext uri="{9D8B030D-6E8A-4147-A177-3AD203B41FA5}">
                      <a16:colId xmlns:a16="http://schemas.microsoft.com/office/drawing/2014/main" val="3010115911"/>
                    </a:ext>
                  </a:extLst>
                </a:gridCol>
              </a:tblGrid>
              <a:tr h="206656">
                <a:tc>
                  <a:txBody>
                    <a:bodyPr/>
                    <a:lstStyle/>
                    <a:p>
                      <a:pPr algn="l" fontAlgn="t"/>
                      <a:r>
                        <a:rPr lang="cs-CZ" sz="1000" b="0" i="1" u="none" strike="noStrike">
                          <a:solidFill>
                            <a:srgbClr val="203764"/>
                          </a:solidFill>
                          <a:effectLst/>
                          <a:latin typeface="Calibri" panose="020F0502020204030204" pitchFamily="34" charset="0"/>
                        </a:rPr>
                        <a:t>2.1.1</a:t>
                      </a:r>
                    </a:p>
                  </a:txBody>
                  <a:tcPr marL="0" marR="0" marT="0" marB="0">
                    <a:lnL>
                      <a:noFill/>
                    </a:lnL>
                    <a:lnR>
                      <a:noFill/>
                    </a:lnR>
                    <a:lnT>
                      <a:noFill/>
                    </a:lnT>
                    <a:lnB>
                      <a:noFill/>
                    </a:lnB>
                  </a:tcPr>
                </a:tc>
                <a:tc>
                  <a:txBody>
                    <a:bodyPr/>
                    <a:lstStyle/>
                    <a:p>
                      <a:pPr algn="l" fontAlgn="t"/>
                      <a:r>
                        <a:rPr lang="cs-CZ" sz="1000" b="0" i="1" u="none" strike="noStrike">
                          <a:solidFill>
                            <a:srgbClr val="203764"/>
                          </a:solidFill>
                          <a:effectLst/>
                          <a:latin typeface="Calibri" panose="020F0502020204030204" pitchFamily="34" charset="0"/>
                        </a:rPr>
                        <a:t>Přípravná fáze</a:t>
                      </a:r>
                    </a:p>
                  </a:txBody>
                  <a:tcPr marL="0" marR="0" marT="0" marB="0">
                    <a:lnL>
                      <a:noFill/>
                    </a:lnL>
                    <a:lnR>
                      <a:noFill/>
                    </a:lnR>
                    <a:lnT>
                      <a:noFill/>
                    </a:lnT>
                    <a:lnB>
                      <a:noFill/>
                    </a:lnB>
                  </a:tcPr>
                </a:tc>
                <a:tc>
                  <a:txBody>
                    <a:bodyPr/>
                    <a:lstStyle/>
                    <a:p>
                      <a:pPr algn="l" fontAlgn="t"/>
                      <a:endParaRPr lang="cs-CZ" sz="10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7662008"/>
                  </a:ext>
                </a:extLst>
              </a:tr>
              <a:tr h="206656">
                <a:tc>
                  <a:txBody>
                    <a:bodyPr/>
                    <a:lstStyle/>
                    <a:p>
                      <a:pPr algn="l" fontAlgn="t"/>
                      <a:endParaRPr lang="cs-CZ" sz="10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914751028"/>
                  </a:ext>
                </a:extLst>
              </a:tr>
              <a:tr h="206656">
                <a:tc>
                  <a:txBody>
                    <a:bodyPr/>
                    <a:lstStyle/>
                    <a:p>
                      <a:pPr algn="l" fontAlgn="t"/>
                      <a:endParaRPr lang="cs-CZ" sz="10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Zahájení přípravné fáze</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datum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01.IX.24</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202841639"/>
                  </a:ext>
                </a:extLst>
              </a:tr>
              <a:tr h="206656">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Vydání stavebního povolení</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datum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01.II.27</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062209296"/>
                  </a:ext>
                </a:extLst>
              </a:tr>
              <a:tr h="206656">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cs-CZ" sz="11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FFFFFF"/>
                      </a:solidFill>
                      <a:prstDash val="dot"/>
                      <a:round/>
                      <a:headEnd type="none" w="med" len="med"/>
                      <a:tailEnd type="none" w="med" len="med"/>
                    </a:lnT>
                    <a:lnB>
                      <a:noFill/>
                    </a:lnB>
                  </a:tcPr>
                </a:tc>
                <a:extLst>
                  <a:ext uri="{0D108BD9-81ED-4DB2-BD59-A6C34878D82A}">
                    <a16:rowId xmlns:a16="http://schemas.microsoft.com/office/drawing/2014/main" val="2998846725"/>
                  </a:ext>
                </a:extLst>
              </a:tr>
              <a:tr h="206656">
                <a:tc>
                  <a:txBody>
                    <a:bodyPr/>
                    <a:lstStyle/>
                    <a:p>
                      <a:pPr algn="l" fontAlgn="t"/>
                      <a:r>
                        <a:rPr lang="cs-CZ" sz="1000" b="0" i="1" u="none" strike="noStrike">
                          <a:solidFill>
                            <a:srgbClr val="203764"/>
                          </a:solidFill>
                          <a:effectLst/>
                          <a:latin typeface="Calibri" panose="020F0502020204030204" pitchFamily="34" charset="0"/>
                        </a:rPr>
                        <a:t>2.1.2</a:t>
                      </a:r>
                    </a:p>
                  </a:txBody>
                  <a:tcPr marL="0" marR="0" marT="0" marB="0">
                    <a:lnL>
                      <a:noFill/>
                    </a:lnL>
                    <a:lnR>
                      <a:noFill/>
                    </a:lnR>
                    <a:lnT>
                      <a:noFill/>
                    </a:lnT>
                    <a:lnB>
                      <a:noFill/>
                    </a:lnB>
                  </a:tcPr>
                </a:tc>
                <a:tc>
                  <a:txBody>
                    <a:bodyPr/>
                    <a:lstStyle/>
                    <a:p>
                      <a:pPr algn="l" fontAlgn="t"/>
                      <a:r>
                        <a:rPr lang="cs-CZ" sz="1000" b="0" i="1" u="none" strike="noStrike">
                          <a:solidFill>
                            <a:srgbClr val="203764"/>
                          </a:solidFill>
                          <a:effectLst/>
                          <a:latin typeface="Calibri" panose="020F0502020204030204" pitchFamily="34" charset="0"/>
                        </a:rPr>
                        <a:t>Konstrukční a provozní fáze</a:t>
                      </a:r>
                    </a:p>
                  </a:txBody>
                  <a:tcPr marL="0" marR="0" marT="0" marB="0">
                    <a:lnL>
                      <a:noFill/>
                    </a:lnL>
                    <a:lnR>
                      <a:noFill/>
                    </a:lnR>
                    <a:lnT>
                      <a:noFill/>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cs-CZ"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94681978"/>
                  </a:ext>
                </a:extLst>
              </a:tr>
              <a:tr h="206656">
                <a:tc>
                  <a:txBody>
                    <a:bodyPr/>
                    <a:lstStyle/>
                    <a:p>
                      <a:pPr algn="l" fontAlgn="t"/>
                      <a:endParaRPr lang="cs-CZ" sz="10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1"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cs-CZ"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3705449378"/>
                  </a:ext>
                </a:extLst>
              </a:tr>
              <a:tr h="206656">
                <a:tc>
                  <a:txBody>
                    <a:bodyPr/>
                    <a:lstStyle/>
                    <a:p>
                      <a:pPr algn="l" fontAlgn="t"/>
                      <a:endParaRPr lang="cs-CZ" sz="1000" b="0" i="1"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Trvaní konstrukční fáze (počet let)</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4,0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266888729"/>
                  </a:ext>
                </a:extLst>
              </a:tr>
              <a:tr h="206656">
                <a:tc>
                  <a:txBody>
                    <a:bodyPr/>
                    <a:lstStyle/>
                    <a:p>
                      <a:pPr algn="l" fontAlgn="t"/>
                      <a:endParaRPr lang="cs-CZ" sz="10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Trvaní provozní fáze (počet let)</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23,0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981487484"/>
                  </a:ext>
                </a:extLst>
              </a:tr>
            </a:tbl>
          </a:graphicData>
        </a:graphic>
      </p:graphicFrame>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a:t>Časové vstupy</a:t>
            </a:r>
          </a:p>
        </p:txBody>
      </p:sp>
      <p:sp>
        <p:nvSpPr>
          <p:cNvPr id="27" name="TextBox 26">
            <a:extLst>
              <a:ext uri="{FF2B5EF4-FFF2-40B4-BE49-F238E27FC236}">
                <a16:creationId xmlns:a16="http://schemas.microsoft.com/office/drawing/2014/main" id="{CCC0B71A-6DE3-4AAB-9381-55D2D48759B1}"/>
              </a:ext>
            </a:extLst>
          </p:cNvPr>
          <p:cNvSpPr txBox="1"/>
          <p:nvPr/>
        </p:nvSpPr>
        <p:spPr>
          <a:xfrm>
            <a:off x="609914" y="985699"/>
            <a:ext cx="10939133" cy="1263353"/>
          </a:xfrm>
          <a:prstGeom prst="rect">
            <a:avLst/>
          </a:prstGeom>
          <a:solidFill>
            <a:schemeClr val="tx2"/>
          </a:solidFill>
        </p:spPr>
        <p:txBody>
          <a:bodyPr wrap="square" lIns="72000" tIns="36000" rIns="72000" bIns="36000" rtlCol="0" anchor="ctr">
            <a:noAutofit/>
          </a:bodyPr>
          <a:lstStyle/>
          <a:p>
            <a:pPr marL="228600" indent="-228600" algn="just">
              <a:spcAft>
                <a:spcPts val="600"/>
              </a:spcAft>
              <a:buSzPct val="100000"/>
              <a:buFont typeface="+mj-lt"/>
              <a:buAutoNum type="arabicPeriod"/>
              <a:defRPr/>
            </a:pPr>
            <a:r>
              <a:rPr lang="cs-CZ" sz="1200" b="1">
                <a:solidFill>
                  <a:schemeClr val="bg1"/>
                </a:solidFill>
              </a:rPr>
              <a:t>Zahájení přípravné fáze </a:t>
            </a:r>
            <a:r>
              <a:rPr lang="cs-CZ" sz="1200">
                <a:solidFill>
                  <a:schemeClr val="bg1"/>
                </a:solidFill>
              </a:rPr>
              <a:t>označuje datum, ke kterému dojde k rozhodnutí o zahájení projektu. </a:t>
            </a:r>
          </a:p>
          <a:p>
            <a:pPr marL="228600" indent="-228600" algn="just">
              <a:spcAft>
                <a:spcPts val="600"/>
              </a:spcAft>
              <a:buSzPct val="100000"/>
              <a:buFont typeface="+mj-lt"/>
              <a:buAutoNum type="arabicPeriod"/>
              <a:defRPr/>
            </a:pPr>
            <a:r>
              <a:rPr lang="cs-CZ" sz="1200" b="1">
                <a:solidFill>
                  <a:schemeClr val="bg1"/>
                </a:solidFill>
              </a:rPr>
              <a:t>Vydání stavebního povolení </a:t>
            </a:r>
            <a:r>
              <a:rPr lang="cs-CZ" sz="1200">
                <a:solidFill>
                  <a:schemeClr val="bg1"/>
                </a:solidFill>
              </a:rPr>
              <a:t>je datum, ke kterému dojde k získání povolení potřebného k zahájení výstavby projektu.</a:t>
            </a:r>
          </a:p>
          <a:p>
            <a:pPr marL="228600" indent="-228600" algn="just">
              <a:spcAft>
                <a:spcPts val="600"/>
              </a:spcAft>
              <a:buSzPct val="100000"/>
              <a:buFont typeface="+mj-lt"/>
              <a:buAutoNum type="arabicPeriod"/>
              <a:defRPr/>
            </a:pPr>
            <a:r>
              <a:rPr lang="cs-CZ" sz="1200" b="1">
                <a:solidFill>
                  <a:schemeClr val="bg1"/>
                </a:solidFill>
              </a:rPr>
              <a:t>Trvání konstrukční fáze </a:t>
            </a:r>
            <a:r>
              <a:rPr lang="cs-CZ" sz="1200">
                <a:solidFill>
                  <a:schemeClr val="bg1"/>
                </a:solidFill>
              </a:rPr>
              <a:t>určuje počet let trvání výstavby, která začíná dnem následujícím po datu vydání stavebního povolení.</a:t>
            </a:r>
          </a:p>
          <a:p>
            <a:pPr marL="228600" indent="-228600" algn="just">
              <a:spcAft>
                <a:spcPts val="600"/>
              </a:spcAft>
              <a:buSzPct val="100000"/>
              <a:buFont typeface="+mj-lt"/>
              <a:buAutoNum type="arabicPeriod"/>
              <a:defRPr/>
            </a:pPr>
            <a:r>
              <a:rPr lang="cs-CZ" sz="1200" b="1">
                <a:solidFill>
                  <a:schemeClr val="bg1"/>
                </a:solidFill>
              </a:rPr>
              <a:t>Trvání provozní fáze </a:t>
            </a:r>
            <a:r>
              <a:rPr lang="cs-CZ" sz="1200">
                <a:solidFill>
                  <a:schemeClr val="bg1"/>
                </a:solidFill>
              </a:rPr>
              <a:t>určuje počet let trvání provozu, který začíná dnem následujícím po datu ukončení konstrukční fáze.</a:t>
            </a:r>
          </a:p>
        </p:txBody>
      </p:sp>
      <p:sp>
        <p:nvSpPr>
          <p:cNvPr id="14" name="TextBox 13">
            <a:extLst>
              <a:ext uri="{FF2B5EF4-FFF2-40B4-BE49-F238E27FC236}">
                <a16:creationId xmlns:a16="http://schemas.microsoft.com/office/drawing/2014/main" id="{0CE8F614-DF9F-44FE-A2AD-52E8D955AC71}"/>
              </a:ext>
            </a:extLst>
          </p:cNvPr>
          <p:cNvSpPr txBox="1"/>
          <p:nvPr/>
        </p:nvSpPr>
        <p:spPr>
          <a:xfrm>
            <a:off x="609917" y="2212488"/>
            <a:ext cx="10939131" cy="1741603"/>
          </a:xfrm>
          <a:prstGeom prst="rect">
            <a:avLst/>
          </a:prstGeom>
        </p:spPr>
        <p:txBody>
          <a:bodyPr wrap="square" lIns="72000" tIns="108000" rIns="72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Vstupy časové osy jsou specifické pro každý projekt a budou záviset na náročnosti přípravné fáze, rozsahu výstavby projektu a době trvání PPP smlouvy. Doporučená délka trvání PPP smlouvy je 20-25 let </a:t>
            </a:r>
            <a:r>
              <a:rPr lang="cs-CZ" sz="1200" i="1" dirty="0">
                <a:solidFill>
                  <a:schemeClr val="bg1"/>
                </a:solidFill>
              </a:rPr>
              <a:t>(konstrukční + provozní fáze)</a:t>
            </a:r>
            <a:r>
              <a:rPr lang="cs-CZ" sz="1200" dirty="0">
                <a:solidFill>
                  <a:schemeClr val="bg1"/>
                </a:solidFill>
              </a:rPr>
              <a:t>, což je optimální délka z hlediska tržních podmínek a podmínek financování projektu. Doba trvání stavební fáze by se měla pohybovat mezi 1-4 lety v závislosti na složitosti projektu a provozní fáze mezi 15-24 lety.</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Pro model je nutné zadavatelem vyplnit předpokládaný začátek a konec přípravné fáze a očekávanou dobu trvání konstrukční a provozní fáze.</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Tyto vstupy ovlivňují jednotlivé fáze projektu, které určují období, v kterých vznikají stavební náklady, jsou generovány zisky a placena platba za dostupnost nebo vznikají provozní náklady apod.</a:t>
            </a:r>
          </a:p>
        </p:txBody>
      </p:sp>
      <p:sp>
        <p:nvSpPr>
          <p:cNvPr id="15" name="TextBox 14">
            <a:extLst>
              <a:ext uri="{FF2B5EF4-FFF2-40B4-BE49-F238E27FC236}">
                <a16:creationId xmlns:a16="http://schemas.microsoft.com/office/drawing/2014/main" id="{1AE0B9C3-F53F-4034-A8E9-B615C6816A2C}"/>
              </a:ext>
            </a:extLst>
          </p:cNvPr>
          <p:cNvSpPr txBox="1"/>
          <p:nvPr/>
        </p:nvSpPr>
        <p:spPr>
          <a:xfrm>
            <a:off x="609916" y="3859507"/>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sp>
        <p:nvSpPr>
          <p:cNvPr id="4" name="Oval 3">
            <a:extLst>
              <a:ext uri="{FF2B5EF4-FFF2-40B4-BE49-F238E27FC236}">
                <a16:creationId xmlns:a16="http://schemas.microsoft.com/office/drawing/2014/main" id="{82F48F34-D097-4E8D-A933-7CD4987B2B05}"/>
              </a:ext>
            </a:extLst>
          </p:cNvPr>
          <p:cNvSpPr/>
          <p:nvPr/>
        </p:nvSpPr>
        <p:spPr>
          <a:xfrm>
            <a:off x="4552857" y="5804075"/>
            <a:ext cx="504402" cy="201388"/>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24" name="Connector: Elbow 23">
            <a:extLst>
              <a:ext uri="{FF2B5EF4-FFF2-40B4-BE49-F238E27FC236}">
                <a16:creationId xmlns:a16="http://schemas.microsoft.com/office/drawing/2014/main" id="{39A36EC3-A47F-4EB2-9C5B-FCB79BF5159C}"/>
              </a:ext>
            </a:extLst>
          </p:cNvPr>
          <p:cNvCxnSpPr>
            <a:cxnSpLocks/>
            <a:stCxn id="4" idx="6"/>
            <a:endCxn id="19" idx="2"/>
          </p:cNvCxnSpPr>
          <p:nvPr/>
        </p:nvCxnSpPr>
        <p:spPr>
          <a:xfrm flipV="1">
            <a:off x="5057259" y="5439008"/>
            <a:ext cx="3558706" cy="465761"/>
          </a:xfrm>
          <a:prstGeom prst="bentConnector2">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57FF8AC-2ACB-4442-8A1F-5C6AF95E9E89}"/>
              </a:ext>
            </a:extLst>
          </p:cNvPr>
          <p:cNvSpPr/>
          <p:nvPr/>
        </p:nvSpPr>
        <p:spPr>
          <a:xfrm>
            <a:off x="4553116" y="6005463"/>
            <a:ext cx="504402" cy="201388"/>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26" name="Connector: Elbow 25">
            <a:extLst>
              <a:ext uri="{FF2B5EF4-FFF2-40B4-BE49-F238E27FC236}">
                <a16:creationId xmlns:a16="http://schemas.microsoft.com/office/drawing/2014/main" id="{28B0AF42-FF28-4CB8-A117-77ADFA8AAF11}"/>
              </a:ext>
            </a:extLst>
          </p:cNvPr>
          <p:cNvCxnSpPr>
            <a:cxnSpLocks/>
            <a:stCxn id="25" idx="6"/>
            <a:endCxn id="18" idx="2"/>
          </p:cNvCxnSpPr>
          <p:nvPr/>
        </p:nvCxnSpPr>
        <p:spPr>
          <a:xfrm flipV="1">
            <a:off x="5057518" y="5428744"/>
            <a:ext cx="5314870" cy="677413"/>
          </a:xfrm>
          <a:prstGeom prst="bentConnector2">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CF00D0C-240D-2089-69E2-F9695EF9BE8C}"/>
              </a:ext>
            </a:extLst>
          </p:cNvPr>
          <p:cNvGrpSpPr/>
          <p:nvPr/>
        </p:nvGrpSpPr>
        <p:grpSpPr>
          <a:xfrm>
            <a:off x="5991494" y="5008917"/>
            <a:ext cx="5286912" cy="430091"/>
            <a:chOff x="1334745" y="4398256"/>
            <a:chExt cx="8232783" cy="643007"/>
          </a:xfrm>
        </p:grpSpPr>
        <p:sp>
          <p:nvSpPr>
            <p:cNvPr id="12" name="Right Brace 11">
              <a:extLst>
                <a:ext uri="{FF2B5EF4-FFF2-40B4-BE49-F238E27FC236}">
                  <a16:creationId xmlns:a16="http://schemas.microsoft.com/office/drawing/2014/main" id="{B8D1EC2E-FEA5-14D3-F709-F5A53C9768A0}"/>
                </a:ext>
              </a:extLst>
            </p:cNvPr>
            <p:cNvSpPr/>
            <p:nvPr/>
          </p:nvSpPr>
          <p:spPr>
            <a:xfrm rot="5400000">
              <a:off x="2669643" y="3063358"/>
              <a:ext cx="166901" cy="2836698"/>
            </a:xfrm>
            <a:prstGeom prst="rightBrac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EE3A36B6-E443-CBCC-6ABB-A5A068713131}"/>
                </a:ext>
              </a:extLst>
            </p:cNvPr>
            <p:cNvSpPr/>
            <p:nvPr/>
          </p:nvSpPr>
          <p:spPr>
            <a:xfrm rot="5400000">
              <a:off x="5345053" y="3381303"/>
              <a:ext cx="153041" cy="2186948"/>
            </a:xfrm>
            <a:prstGeom prst="rightBrace">
              <a:avLst/>
            </a:prstGeom>
            <a:ln w="19050">
              <a:solidFill>
                <a:schemeClr val="accent3"/>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Right Brace 15">
              <a:extLst>
                <a:ext uri="{FF2B5EF4-FFF2-40B4-BE49-F238E27FC236}">
                  <a16:creationId xmlns:a16="http://schemas.microsoft.com/office/drawing/2014/main" id="{083C5FED-FCEE-019D-EE9D-C16DED228F71}"/>
                </a:ext>
              </a:extLst>
            </p:cNvPr>
            <p:cNvSpPr/>
            <p:nvPr/>
          </p:nvSpPr>
          <p:spPr>
            <a:xfrm rot="5400000">
              <a:off x="8043698" y="3027472"/>
              <a:ext cx="151833" cy="2895826"/>
            </a:xfrm>
            <a:prstGeom prst="rightBrac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8">
              <a:extLst>
                <a:ext uri="{FF2B5EF4-FFF2-40B4-BE49-F238E27FC236}">
                  <a16:creationId xmlns:a16="http://schemas.microsoft.com/office/drawing/2014/main" id="{D6FFAC47-FBA5-E3D1-8D67-192DA65708D6}"/>
                </a:ext>
              </a:extLst>
            </p:cNvPr>
            <p:cNvSpPr txBox="1"/>
            <p:nvPr/>
          </p:nvSpPr>
          <p:spPr>
            <a:xfrm>
              <a:off x="1554559" y="4732969"/>
              <a:ext cx="2362198" cy="308294"/>
            </a:xfrm>
            <a:prstGeom prst="rect">
              <a:avLst/>
            </a:prstGeom>
            <a:noFill/>
          </p:spPr>
          <p:txBody>
            <a:bodyPr wrap="square" lIns="0" tIns="36576" rIns="0" bIns="0" rtlCol="0" anchor="ctr">
              <a:spAutoFit/>
            </a:bodyPr>
            <a:lstStyle/>
            <a:p>
              <a:pPr marL="0" marR="0" lvl="0" indent="0" algn="ctr" defTabSz="1036266" rtl="0" eaLnBrk="1" fontAlgn="auto" latinLnBrk="0" hangingPunct="1">
                <a:lnSpc>
                  <a:spcPct val="100000"/>
                </a:lnSpc>
                <a:spcBef>
                  <a:spcPts val="0"/>
                </a:spcBef>
                <a:spcAft>
                  <a:spcPts val="600"/>
                </a:spcAft>
                <a:buClrTx/>
                <a:buSzTx/>
                <a:buFont typeface="Arial" panose="020B0604020202020204" pitchFamily="34" charset="0"/>
                <a:buNone/>
                <a:tabLst/>
                <a:defRPr/>
              </a:pPr>
              <a:r>
                <a:rPr lang="cs-CZ" sz="1100" b="1" dirty="0">
                  <a:solidFill>
                    <a:srgbClr val="2E2E38"/>
                  </a:solidFill>
                </a:rPr>
                <a:t>Přípravná fáze</a:t>
              </a:r>
              <a:endParaRPr lang="en-US" sz="1100" b="1" dirty="0">
                <a:solidFill>
                  <a:srgbClr val="1A2954"/>
                </a:solidFill>
              </a:endParaRPr>
            </a:p>
          </p:txBody>
        </p:sp>
        <p:sp>
          <p:nvSpPr>
            <p:cNvPr id="18" name="TextBox 10">
              <a:extLst>
                <a:ext uri="{FF2B5EF4-FFF2-40B4-BE49-F238E27FC236}">
                  <a16:creationId xmlns:a16="http://schemas.microsoft.com/office/drawing/2014/main" id="{B200AD2D-0399-9799-013D-47F07A92053E}"/>
                </a:ext>
              </a:extLst>
            </p:cNvPr>
            <p:cNvSpPr txBox="1"/>
            <p:nvPr/>
          </p:nvSpPr>
          <p:spPr>
            <a:xfrm>
              <a:off x="7000325" y="4717624"/>
              <a:ext cx="2312702" cy="308294"/>
            </a:xfrm>
            <a:prstGeom prst="rect">
              <a:avLst/>
            </a:prstGeom>
            <a:noFill/>
          </p:spPr>
          <p:txBody>
            <a:bodyPr wrap="square" lIns="0" tIns="36576" rIns="0" bIns="0" rtlCol="0" anchor="ctr">
              <a:spAutoFit/>
            </a:bodyPr>
            <a:lstStyle>
              <a:defPPr>
                <a:defRPr lang="en-US"/>
              </a:defPPr>
              <a:lvl1pPr marR="0" lvl="0" indent="0" algn="ctr" defTabSz="1036266" fontAlgn="auto">
                <a:lnSpc>
                  <a:spcPct val="100000"/>
                </a:lnSpc>
                <a:spcBef>
                  <a:spcPts val="0"/>
                </a:spcBef>
                <a:spcAft>
                  <a:spcPts val="600"/>
                </a:spcAft>
                <a:buClrTx/>
                <a:buSzTx/>
                <a:buFont typeface="Arial" panose="020B0604020202020204" pitchFamily="34" charset="0"/>
                <a:buNone/>
                <a:tabLst/>
                <a:defRPr kumimoji="0" sz="1100" b="1" strike="noStrike" cap="none" spc="0" normalizeH="0" baseline="0">
                  <a:ln>
                    <a:noFill/>
                  </a:ln>
                  <a:solidFill>
                    <a:srgbClr val="2E2E38"/>
                  </a:solidFill>
                  <a:effectLst/>
                  <a:uLnTx/>
                  <a:uFillTx/>
                </a:defRPr>
              </a:lvl1pPr>
            </a:lstStyle>
            <a:p>
              <a:r>
                <a:rPr lang="cs-CZ" dirty="0"/>
                <a:t>Provozní fáze</a:t>
              </a:r>
              <a:endParaRPr lang="en-US" dirty="0"/>
            </a:p>
          </p:txBody>
        </p:sp>
        <p:sp>
          <p:nvSpPr>
            <p:cNvPr id="19" name="TextBox 9">
              <a:extLst>
                <a:ext uri="{FF2B5EF4-FFF2-40B4-BE49-F238E27FC236}">
                  <a16:creationId xmlns:a16="http://schemas.microsoft.com/office/drawing/2014/main" id="{A5C41730-5C54-5014-A6EC-4A05394678F9}"/>
                </a:ext>
              </a:extLst>
            </p:cNvPr>
            <p:cNvSpPr txBox="1"/>
            <p:nvPr/>
          </p:nvSpPr>
          <p:spPr>
            <a:xfrm>
              <a:off x="4380435" y="4732969"/>
              <a:ext cx="2082275" cy="308294"/>
            </a:xfrm>
            <a:prstGeom prst="rect">
              <a:avLst/>
            </a:prstGeom>
            <a:noFill/>
          </p:spPr>
          <p:txBody>
            <a:bodyPr wrap="square" lIns="0" tIns="36576" rIns="0" bIns="0" rtlCol="0" anchor="ctr">
              <a:spAutoFit/>
            </a:bodyPr>
            <a:lstStyle>
              <a:defPPr>
                <a:defRPr lang="en-US"/>
              </a:defPPr>
              <a:lvl1pPr marR="0" lvl="0" indent="0" algn="ctr" defTabSz="1036266" fontAlgn="auto">
                <a:lnSpc>
                  <a:spcPct val="100000"/>
                </a:lnSpc>
                <a:spcBef>
                  <a:spcPts val="0"/>
                </a:spcBef>
                <a:spcAft>
                  <a:spcPts val="600"/>
                </a:spcAft>
                <a:buClrTx/>
                <a:buSzTx/>
                <a:buFont typeface="Arial" panose="020B0604020202020204" pitchFamily="34" charset="0"/>
                <a:buNone/>
                <a:tabLst/>
                <a:defRPr kumimoji="0" sz="1100" b="1" strike="noStrike" cap="none" spc="0" normalizeH="0" baseline="0">
                  <a:ln>
                    <a:noFill/>
                  </a:ln>
                  <a:solidFill>
                    <a:srgbClr val="2E2E38"/>
                  </a:solidFill>
                  <a:effectLst/>
                  <a:uLnTx/>
                  <a:uFillTx/>
                </a:defRPr>
              </a:lvl1pPr>
            </a:lstStyle>
            <a:p>
              <a:r>
                <a:rPr lang="cs-CZ" dirty="0"/>
                <a:t>Konstrukční fáze</a:t>
              </a:r>
              <a:endParaRPr lang="en-US" dirty="0"/>
            </a:p>
          </p:txBody>
        </p:sp>
      </p:grpSp>
      <p:sp>
        <p:nvSpPr>
          <p:cNvPr id="21" name="Freeform: Shape 20">
            <a:extLst>
              <a:ext uri="{FF2B5EF4-FFF2-40B4-BE49-F238E27FC236}">
                <a16:creationId xmlns:a16="http://schemas.microsoft.com/office/drawing/2014/main" id="{35D9C76C-B789-4CCC-3DE0-2EF155B872FE}"/>
              </a:ext>
            </a:extLst>
          </p:cNvPr>
          <p:cNvSpPr/>
          <p:nvPr/>
        </p:nvSpPr>
        <p:spPr>
          <a:xfrm>
            <a:off x="5499518" y="4472211"/>
            <a:ext cx="807757"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265" h="376106">
                <a:moveTo>
                  <a:pt x="0" y="0"/>
                </a:moveTo>
                <a:lnTo>
                  <a:pt x="752212" y="0"/>
                </a:lnTo>
                <a:lnTo>
                  <a:pt x="940265" y="188053"/>
                </a:lnTo>
                <a:lnTo>
                  <a:pt x="752212" y="376106"/>
                </a:lnTo>
                <a:lnTo>
                  <a:pt x="0" y="376106"/>
                </a:lnTo>
                <a:lnTo>
                  <a:pt x="188053" y="188053"/>
                </a:lnTo>
                <a:lnTo>
                  <a:pt x="0" y="0"/>
                </a:lnTo>
                <a:close/>
              </a:path>
            </a:pathLst>
          </a:custGeom>
          <a:ln w="3175">
            <a:solidFill>
              <a:srgbClr val="000000"/>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r>
              <a:rPr lang="en-US" sz="1100" kern="1200" dirty="0"/>
              <a:t>2024</a:t>
            </a:r>
          </a:p>
        </p:txBody>
      </p:sp>
      <p:sp>
        <p:nvSpPr>
          <p:cNvPr id="22" name="Freeform: Shape 21">
            <a:extLst>
              <a:ext uri="{FF2B5EF4-FFF2-40B4-BE49-F238E27FC236}">
                <a16:creationId xmlns:a16="http://schemas.microsoft.com/office/drawing/2014/main" id="{62575E5C-4EAC-25DA-686B-F366FE984A09}"/>
              </a:ext>
            </a:extLst>
          </p:cNvPr>
          <p:cNvSpPr/>
          <p:nvPr/>
        </p:nvSpPr>
        <p:spPr>
          <a:xfrm>
            <a:off x="6226499" y="4472211"/>
            <a:ext cx="807757"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265" h="376106">
                <a:moveTo>
                  <a:pt x="0" y="0"/>
                </a:moveTo>
                <a:lnTo>
                  <a:pt x="752212" y="0"/>
                </a:lnTo>
                <a:lnTo>
                  <a:pt x="940265" y="188053"/>
                </a:lnTo>
                <a:lnTo>
                  <a:pt x="752212" y="376106"/>
                </a:lnTo>
                <a:lnTo>
                  <a:pt x="0" y="376106"/>
                </a:lnTo>
                <a:lnTo>
                  <a:pt x="188053" y="188053"/>
                </a:lnTo>
                <a:lnTo>
                  <a:pt x="0" y="0"/>
                </a:lnTo>
                <a:close/>
              </a:path>
            </a:pathLst>
          </a:custGeom>
          <a:ln w="3175"/>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2E2E38"/>
                </a:solidFill>
                <a:latin typeface="EYInterstate Light"/>
                <a:ea typeface="+mn-ea"/>
                <a:cs typeface="+mn-cs"/>
              </a:rPr>
              <a:t>2025</a:t>
            </a:r>
          </a:p>
        </p:txBody>
      </p:sp>
      <p:sp>
        <p:nvSpPr>
          <p:cNvPr id="23" name="Freeform: Shape 22">
            <a:extLst>
              <a:ext uri="{FF2B5EF4-FFF2-40B4-BE49-F238E27FC236}">
                <a16:creationId xmlns:a16="http://schemas.microsoft.com/office/drawing/2014/main" id="{1512DBE2-9EA1-B315-D09F-78F4949419F5}"/>
              </a:ext>
            </a:extLst>
          </p:cNvPr>
          <p:cNvSpPr/>
          <p:nvPr/>
        </p:nvSpPr>
        <p:spPr>
          <a:xfrm>
            <a:off x="6953482" y="4472211"/>
            <a:ext cx="807757"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265" h="376106">
                <a:moveTo>
                  <a:pt x="0" y="0"/>
                </a:moveTo>
                <a:lnTo>
                  <a:pt x="752212" y="0"/>
                </a:lnTo>
                <a:lnTo>
                  <a:pt x="940265" y="188053"/>
                </a:lnTo>
                <a:lnTo>
                  <a:pt x="752212" y="376106"/>
                </a:lnTo>
                <a:lnTo>
                  <a:pt x="0" y="376106"/>
                </a:lnTo>
                <a:lnTo>
                  <a:pt x="188053" y="188053"/>
                </a:lnTo>
                <a:lnTo>
                  <a:pt x="0" y="0"/>
                </a:lnTo>
                <a:close/>
              </a:path>
            </a:pathLst>
          </a:custGeom>
          <a:solidFill>
            <a:srgbClr val="FFE600">
              <a:hueOff val="0"/>
              <a:satOff val="0"/>
              <a:lumOff val="0"/>
              <a:alphaOff val="0"/>
            </a:srgbClr>
          </a:solidFill>
          <a:ln w="3175" cap="flat" cmpd="sng" algn="ctr">
            <a:solidFill>
              <a:scrgbClr r="0" g="0" b="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2E2E38"/>
                </a:solidFill>
                <a:latin typeface="EYInterstate Light"/>
                <a:ea typeface="+mn-ea"/>
                <a:cs typeface="+mn-cs"/>
              </a:rPr>
              <a:t>2026</a:t>
            </a:r>
          </a:p>
        </p:txBody>
      </p:sp>
      <p:sp>
        <p:nvSpPr>
          <p:cNvPr id="29" name="Freeform: Shape 28">
            <a:extLst>
              <a:ext uri="{FF2B5EF4-FFF2-40B4-BE49-F238E27FC236}">
                <a16:creationId xmlns:a16="http://schemas.microsoft.com/office/drawing/2014/main" id="{4CE0F692-0F97-97C1-A14D-86C86CF4884D}"/>
              </a:ext>
            </a:extLst>
          </p:cNvPr>
          <p:cNvSpPr/>
          <p:nvPr/>
        </p:nvSpPr>
        <p:spPr>
          <a:xfrm>
            <a:off x="7680463" y="4472211"/>
            <a:ext cx="807757"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265" h="376106">
                <a:moveTo>
                  <a:pt x="0" y="0"/>
                </a:moveTo>
                <a:lnTo>
                  <a:pt x="752212" y="0"/>
                </a:lnTo>
                <a:lnTo>
                  <a:pt x="940265" y="188053"/>
                </a:lnTo>
                <a:lnTo>
                  <a:pt x="752212" y="376106"/>
                </a:lnTo>
                <a:lnTo>
                  <a:pt x="0" y="376106"/>
                </a:lnTo>
                <a:lnTo>
                  <a:pt x="188053" y="188053"/>
                </a:lnTo>
                <a:lnTo>
                  <a:pt x="0" y="0"/>
                </a:lnTo>
                <a:close/>
              </a:path>
            </a:pathLst>
          </a:custGeom>
          <a:solidFill>
            <a:srgbClr val="FFE600">
              <a:hueOff val="0"/>
              <a:satOff val="0"/>
              <a:lumOff val="0"/>
              <a:alphaOff val="0"/>
            </a:srgbClr>
          </a:solidFill>
          <a:ln w="3175" cap="flat" cmpd="sng" algn="ctr">
            <a:solidFill>
              <a:scrgbClr r="0" g="0" b="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2E2E38"/>
                </a:solidFill>
                <a:latin typeface="EYInterstate Light"/>
                <a:ea typeface="+mn-ea"/>
                <a:cs typeface="+mn-cs"/>
              </a:rPr>
              <a:t>2027</a:t>
            </a:r>
          </a:p>
        </p:txBody>
      </p:sp>
      <p:sp>
        <p:nvSpPr>
          <p:cNvPr id="37" name="Freeform: Shape 36">
            <a:extLst>
              <a:ext uri="{FF2B5EF4-FFF2-40B4-BE49-F238E27FC236}">
                <a16:creationId xmlns:a16="http://schemas.microsoft.com/office/drawing/2014/main" id="{978B7D1E-68F1-3429-2E43-FF2F48530C13}"/>
              </a:ext>
            </a:extLst>
          </p:cNvPr>
          <p:cNvSpPr/>
          <p:nvPr/>
        </p:nvSpPr>
        <p:spPr>
          <a:xfrm>
            <a:off x="9086181" y="4472211"/>
            <a:ext cx="807757"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265" h="376106">
                <a:moveTo>
                  <a:pt x="0" y="0"/>
                </a:moveTo>
                <a:lnTo>
                  <a:pt x="752212" y="0"/>
                </a:lnTo>
                <a:lnTo>
                  <a:pt x="940265" y="188053"/>
                </a:lnTo>
                <a:lnTo>
                  <a:pt x="752212" y="376106"/>
                </a:lnTo>
                <a:lnTo>
                  <a:pt x="0" y="376106"/>
                </a:lnTo>
                <a:lnTo>
                  <a:pt x="188053" y="188053"/>
                </a:lnTo>
                <a:lnTo>
                  <a:pt x="0" y="0"/>
                </a:lnTo>
                <a:close/>
              </a:path>
            </a:pathLst>
          </a:custGeom>
          <a:solidFill>
            <a:srgbClr val="FFE600">
              <a:hueOff val="0"/>
              <a:satOff val="0"/>
              <a:lumOff val="0"/>
              <a:alphaOff val="0"/>
            </a:srgbClr>
          </a:solidFill>
          <a:ln w="3175" cap="flat" cmpd="sng" algn="ctr">
            <a:solidFill>
              <a:scrgbClr r="0" g="0" b="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2E2E38"/>
                </a:solidFill>
                <a:latin typeface="EYInterstate Light"/>
                <a:ea typeface="+mn-ea"/>
                <a:cs typeface="+mn-cs"/>
              </a:rPr>
              <a:t>20</a:t>
            </a:r>
            <a:r>
              <a:rPr lang="cs-CZ" sz="1100" kern="1200" dirty="0">
                <a:solidFill>
                  <a:srgbClr val="2E2E38"/>
                </a:solidFill>
                <a:latin typeface="EYInterstate Light"/>
                <a:ea typeface="+mn-ea"/>
                <a:cs typeface="+mn-cs"/>
              </a:rPr>
              <a:t>31</a:t>
            </a:r>
            <a:endParaRPr lang="en-US" sz="1100" kern="1200" dirty="0">
              <a:solidFill>
                <a:srgbClr val="2E2E38"/>
              </a:solidFill>
              <a:latin typeface="EYInterstate Light"/>
              <a:ea typeface="+mn-ea"/>
              <a:cs typeface="+mn-cs"/>
            </a:endParaRPr>
          </a:p>
        </p:txBody>
      </p:sp>
      <p:sp>
        <p:nvSpPr>
          <p:cNvPr id="38" name="Freeform: Shape 37">
            <a:extLst>
              <a:ext uri="{FF2B5EF4-FFF2-40B4-BE49-F238E27FC236}">
                <a16:creationId xmlns:a16="http://schemas.microsoft.com/office/drawing/2014/main" id="{30AB47A3-E55D-1AD1-7834-45B5C174489C}"/>
              </a:ext>
            </a:extLst>
          </p:cNvPr>
          <p:cNvSpPr/>
          <p:nvPr/>
        </p:nvSpPr>
        <p:spPr>
          <a:xfrm>
            <a:off x="10491222" y="4472211"/>
            <a:ext cx="807757"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265" h="376106">
                <a:moveTo>
                  <a:pt x="0" y="0"/>
                </a:moveTo>
                <a:lnTo>
                  <a:pt x="752212" y="0"/>
                </a:lnTo>
                <a:lnTo>
                  <a:pt x="940265" y="188053"/>
                </a:lnTo>
                <a:lnTo>
                  <a:pt x="752212" y="376106"/>
                </a:lnTo>
                <a:lnTo>
                  <a:pt x="0" y="376106"/>
                </a:lnTo>
                <a:lnTo>
                  <a:pt x="188053" y="188053"/>
                </a:lnTo>
                <a:lnTo>
                  <a:pt x="0" y="0"/>
                </a:lnTo>
                <a:close/>
              </a:path>
            </a:pathLst>
          </a:custGeom>
          <a:solidFill>
            <a:srgbClr val="FFE600">
              <a:hueOff val="0"/>
              <a:satOff val="0"/>
              <a:lumOff val="0"/>
              <a:alphaOff val="0"/>
            </a:srgbClr>
          </a:solidFill>
          <a:ln w="3175" cap="flat" cmpd="sng" algn="ctr">
            <a:solidFill>
              <a:scrgbClr r="0" g="0" b="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2E2E38"/>
                </a:solidFill>
                <a:latin typeface="EYInterstate Light"/>
                <a:ea typeface="+mn-ea"/>
                <a:cs typeface="+mn-cs"/>
              </a:rPr>
              <a:t>205</a:t>
            </a:r>
            <a:r>
              <a:rPr lang="cs-CZ" sz="1100" kern="1200" dirty="0">
                <a:solidFill>
                  <a:srgbClr val="2E2E38"/>
                </a:solidFill>
                <a:latin typeface="EYInterstate Light"/>
                <a:ea typeface="+mn-ea"/>
                <a:cs typeface="+mn-cs"/>
              </a:rPr>
              <a:t>4</a:t>
            </a:r>
            <a:endParaRPr lang="en-US" sz="1100" kern="1200" dirty="0">
              <a:solidFill>
                <a:srgbClr val="2E2E38"/>
              </a:solidFill>
              <a:latin typeface="EYInterstate Light"/>
              <a:ea typeface="+mn-ea"/>
              <a:cs typeface="+mn-cs"/>
            </a:endParaRPr>
          </a:p>
        </p:txBody>
      </p:sp>
      <p:sp>
        <p:nvSpPr>
          <p:cNvPr id="41" name="Freeform: Shape 40">
            <a:extLst>
              <a:ext uri="{FF2B5EF4-FFF2-40B4-BE49-F238E27FC236}">
                <a16:creationId xmlns:a16="http://schemas.microsoft.com/office/drawing/2014/main" id="{AF5443C4-6057-5C72-2CAB-800D2C924C8E}"/>
              </a:ext>
            </a:extLst>
          </p:cNvPr>
          <p:cNvSpPr/>
          <p:nvPr/>
        </p:nvSpPr>
        <p:spPr>
          <a:xfrm>
            <a:off x="9812487" y="4472211"/>
            <a:ext cx="439093"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2E2E38"/>
              </a:solidFill>
              <a:latin typeface="EYInterstate Light"/>
              <a:ea typeface="+mn-ea"/>
              <a:cs typeface="+mn-cs"/>
            </a:endParaRPr>
          </a:p>
        </p:txBody>
      </p:sp>
      <p:sp>
        <p:nvSpPr>
          <p:cNvPr id="42" name="Freeform: Shape 41">
            <a:extLst>
              <a:ext uri="{FF2B5EF4-FFF2-40B4-BE49-F238E27FC236}">
                <a16:creationId xmlns:a16="http://schemas.microsoft.com/office/drawing/2014/main" id="{D402446E-8C7A-EC62-4639-7C340CA60A61}"/>
              </a:ext>
            </a:extLst>
          </p:cNvPr>
          <p:cNvSpPr/>
          <p:nvPr/>
        </p:nvSpPr>
        <p:spPr>
          <a:xfrm>
            <a:off x="10133580" y="4472211"/>
            <a:ext cx="445390"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2E2E38"/>
              </a:solidFill>
              <a:latin typeface="EYInterstate Light"/>
              <a:ea typeface="+mn-ea"/>
              <a:cs typeface="+mn-cs"/>
            </a:endParaRPr>
          </a:p>
        </p:txBody>
      </p:sp>
      <p:sp>
        <p:nvSpPr>
          <p:cNvPr id="5" name="Freeform: Shape 4">
            <a:extLst>
              <a:ext uri="{FF2B5EF4-FFF2-40B4-BE49-F238E27FC236}">
                <a16:creationId xmlns:a16="http://schemas.microsoft.com/office/drawing/2014/main" id="{1CCA496C-C317-8114-0B7F-26296E555827}"/>
              </a:ext>
            </a:extLst>
          </p:cNvPr>
          <p:cNvSpPr/>
          <p:nvPr/>
        </p:nvSpPr>
        <p:spPr>
          <a:xfrm>
            <a:off x="8407446" y="4472211"/>
            <a:ext cx="439093"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2E2E38"/>
              </a:solidFill>
              <a:latin typeface="EYInterstate Light"/>
              <a:ea typeface="+mn-ea"/>
              <a:cs typeface="+mn-cs"/>
            </a:endParaRPr>
          </a:p>
        </p:txBody>
      </p:sp>
      <p:sp>
        <p:nvSpPr>
          <p:cNvPr id="7" name="Freeform: Shape 6">
            <a:extLst>
              <a:ext uri="{FF2B5EF4-FFF2-40B4-BE49-F238E27FC236}">
                <a16:creationId xmlns:a16="http://schemas.microsoft.com/office/drawing/2014/main" id="{C09BE3DB-0071-28E9-E20C-A9F0995A24CB}"/>
              </a:ext>
            </a:extLst>
          </p:cNvPr>
          <p:cNvSpPr/>
          <p:nvPr/>
        </p:nvSpPr>
        <p:spPr>
          <a:xfrm>
            <a:off x="8728539" y="4472211"/>
            <a:ext cx="445390" cy="376106"/>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2E2E38"/>
              </a:solidFill>
              <a:latin typeface="EYInterstate Light"/>
              <a:ea typeface="+mn-ea"/>
              <a:cs typeface="+mn-cs"/>
            </a:endParaRPr>
          </a:p>
        </p:txBody>
      </p:sp>
    </p:spTree>
    <p:extLst>
      <p:ext uri="{BB962C8B-B14F-4D97-AF65-F5344CB8AC3E}">
        <p14:creationId xmlns:p14="http://schemas.microsoft.com/office/powerpoint/2010/main" val="461421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lowchart: Data 29">
            <a:extLst>
              <a:ext uri="{FF2B5EF4-FFF2-40B4-BE49-F238E27FC236}">
                <a16:creationId xmlns:a16="http://schemas.microsoft.com/office/drawing/2014/main" id="{A6D68F87-28A6-4F31-BE23-24E9146E46D6}"/>
              </a:ext>
            </a:extLst>
          </p:cNvPr>
          <p:cNvSpPr/>
          <p:nvPr/>
        </p:nvSpPr>
        <p:spPr>
          <a:xfrm>
            <a:off x="6616043" y="5255068"/>
            <a:ext cx="4521200" cy="399084"/>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43" name="Straight Connector 42">
            <a:extLst>
              <a:ext uri="{FF2B5EF4-FFF2-40B4-BE49-F238E27FC236}">
                <a16:creationId xmlns:a16="http://schemas.microsoft.com/office/drawing/2014/main" id="{06402DA9-4831-4A3A-96B5-091D0E53492A}"/>
              </a:ext>
            </a:extLst>
          </p:cNvPr>
          <p:cNvCxnSpPr>
            <a:cxnSpLocks/>
          </p:cNvCxnSpPr>
          <p:nvPr/>
        </p:nvCxnSpPr>
        <p:spPr>
          <a:xfrm>
            <a:off x="7595684" y="4106645"/>
            <a:ext cx="0"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a:t>Bytový fond</a:t>
            </a:r>
          </a:p>
        </p:txBody>
      </p:sp>
      <p:sp>
        <p:nvSpPr>
          <p:cNvPr id="27" name="TextBox 26">
            <a:extLst>
              <a:ext uri="{FF2B5EF4-FFF2-40B4-BE49-F238E27FC236}">
                <a16:creationId xmlns:a16="http://schemas.microsoft.com/office/drawing/2014/main" id="{CCC0B71A-6DE3-4AAB-9381-55D2D48759B1}"/>
              </a:ext>
            </a:extLst>
          </p:cNvPr>
          <p:cNvSpPr txBox="1"/>
          <p:nvPr/>
        </p:nvSpPr>
        <p:spPr>
          <a:xfrm>
            <a:off x="609915" y="987608"/>
            <a:ext cx="10939133" cy="1053687"/>
          </a:xfrm>
          <a:prstGeom prst="rect">
            <a:avLst/>
          </a:prstGeom>
          <a:solidFill>
            <a:schemeClr val="tx2"/>
          </a:solidFill>
        </p:spPr>
        <p:txBody>
          <a:bodyPr wrap="square" lIns="108000" tIns="108000" rIns="108000" bIns="108000" rtlCol="0" anchor="t">
            <a:noAutofit/>
          </a:bodyPr>
          <a:lstStyle/>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Velikost pozemku </a:t>
            </a:r>
            <a:r>
              <a:rPr lang="cs-CZ" sz="1200" dirty="0">
                <a:solidFill>
                  <a:schemeClr val="bg1"/>
                </a:solidFill>
                <a:latin typeface="+mj-lt"/>
              </a:rPr>
              <a:t>je určena celkovou plochou pozemku v m</a:t>
            </a:r>
            <a:r>
              <a:rPr lang="cs-CZ" sz="1200" baseline="30000" dirty="0">
                <a:solidFill>
                  <a:schemeClr val="bg1"/>
                </a:solidFill>
                <a:latin typeface="+mj-lt"/>
              </a:rPr>
              <a:t>2</a:t>
            </a:r>
            <a:r>
              <a:rPr lang="cs-CZ" sz="1200" dirty="0">
                <a:solidFill>
                  <a:schemeClr val="bg1"/>
                </a:solidFill>
                <a:latin typeface="+mj-lt"/>
              </a:rPr>
              <a:t> vyhrazeného pro účely projektu.</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Koeficient zastavitelné plochy </a:t>
            </a:r>
            <a:r>
              <a:rPr lang="cs-CZ" sz="1200" dirty="0">
                <a:solidFill>
                  <a:schemeClr val="bg1"/>
                </a:solidFill>
                <a:latin typeface="+mj-lt"/>
              </a:rPr>
              <a:t>je stanovený v rámci územního plánu. Udává kolik % z celkové plochy pozemku může být zastavěno</a:t>
            </a:r>
            <a:r>
              <a:rPr lang="cs-CZ" sz="1200" baseline="30000" dirty="0">
                <a:solidFill>
                  <a:schemeClr val="bg1"/>
                </a:solidFill>
                <a:latin typeface="+mj-lt"/>
              </a:rPr>
              <a:t>1</a:t>
            </a:r>
            <a:r>
              <a:rPr lang="cs-CZ" sz="1200" dirty="0">
                <a:solidFill>
                  <a:schemeClr val="bg1"/>
                </a:solidFill>
                <a:latin typeface="+mj-lt"/>
              </a:rPr>
              <a:t>.</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Hodnota pozemku vloženého do SPV </a:t>
            </a:r>
            <a:r>
              <a:rPr lang="cs-CZ" sz="1200" dirty="0">
                <a:solidFill>
                  <a:schemeClr val="bg1"/>
                </a:solidFill>
                <a:latin typeface="+mj-lt"/>
              </a:rPr>
              <a:t>je hodnotou pozemku v projektu, který však zůstává ve vlastnictví municipality po celou dobu trvání projektu. Tento vstup je relevantní především pro financující banky, neboť se jedná o jediné aktivum existující již před projektem.</a:t>
            </a:r>
          </a:p>
        </p:txBody>
      </p:sp>
      <p:sp>
        <p:nvSpPr>
          <p:cNvPr id="14" name="TextBox 13">
            <a:extLst>
              <a:ext uri="{FF2B5EF4-FFF2-40B4-BE49-F238E27FC236}">
                <a16:creationId xmlns:a16="http://schemas.microsoft.com/office/drawing/2014/main" id="{0CE8F614-DF9F-44FE-A2AD-52E8D955AC71}"/>
              </a:ext>
            </a:extLst>
          </p:cNvPr>
          <p:cNvSpPr txBox="1"/>
          <p:nvPr/>
        </p:nvSpPr>
        <p:spPr>
          <a:xfrm>
            <a:off x="609914" y="2032758"/>
            <a:ext cx="10939133" cy="1741603"/>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Velikost pozemku ovlivní, jak velkou plochu lze v rámci projektu zastavět, tj. maximální možnou hrubou podlažní plochu (HPP) v rámci projektu.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Koeficient zastavitelné plochy určuje maximální HPP nadzemního podlaží, což omezuje skutečnou HPP nadzemních podlaží (vypočtenou na základě požadovaného počtu bytů). Skutečná HPP nadzemních podlaží nesmí tuto maximální hodnotu překročit, jinak bude ve finančním modelu zjištěna chyba.</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Jedná se o vstupní údaj specifický pro daný projekt, který se bude lišit na základě rozhodnutí jednotlivých měst nebo obcí a územního plánu města. Koeficient může oscilovat v rozmezí 20-100 %.</a:t>
            </a:r>
          </a:p>
        </p:txBody>
      </p:sp>
      <p:sp>
        <p:nvSpPr>
          <p:cNvPr id="25" name="TextBox 24">
            <a:extLst>
              <a:ext uri="{FF2B5EF4-FFF2-40B4-BE49-F238E27FC236}">
                <a16:creationId xmlns:a16="http://schemas.microsoft.com/office/drawing/2014/main" id="{3ABC8F75-2F38-470E-A142-812C3320C860}"/>
              </a:ext>
            </a:extLst>
          </p:cNvPr>
          <p:cNvSpPr txBox="1"/>
          <p:nvPr/>
        </p:nvSpPr>
        <p:spPr>
          <a:xfrm>
            <a:off x="609916" y="3695598"/>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sp>
        <p:nvSpPr>
          <p:cNvPr id="31" name="Flowchart: Data 30">
            <a:extLst>
              <a:ext uri="{FF2B5EF4-FFF2-40B4-BE49-F238E27FC236}">
                <a16:creationId xmlns:a16="http://schemas.microsoft.com/office/drawing/2014/main" id="{5414F53A-7BBB-4BC2-886D-5C73DF5711B3}"/>
              </a:ext>
            </a:extLst>
          </p:cNvPr>
          <p:cNvSpPr/>
          <p:nvPr/>
        </p:nvSpPr>
        <p:spPr>
          <a:xfrm>
            <a:off x="7224209" y="5304569"/>
            <a:ext cx="1952625" cy="193345"/>
          </a:xfrm>
          <a:prstGeom prst="flowChartInputOutput">
            <a:avLst/>
          </a:prstGeom>
          <a:solidFill>
            <a:schemeClr val="accent4">
              <a:lumMod val="20000"/>
              <a:lumOff val="80000"/>
              <a:alpha val="3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endParaRPr lang="cs-CZ" sz="1100">
              <a:solidFill>
                <a:schemeClr val="accent3">
                  <a:lumMod val="50000"/>
                </a:schemeClr>
              </a:solidFill>
            </a:endParaRPr>
          </a:p>
        </p:txBody>
      </p:sp>
      <p:sp>
        <p:nvSpPr>
          <p:cNvPr id="32" name="Flowchart: Data 31">
            <a:extLst>
              <a:ext uri="{FF2B5EF4-FFF2-40B4-BE49-F238E27FC236}">
                <a16:creationId xmlns:a16="http://schemas.microsoft.com/office/drawing/2014/main" id="{660252C9-4302-40A8-9250-9E8038F576BB}"/>
              </a:ext>
            </a:extLst>
          </p:cNvPr>
          <p:cNvSpPr/>
          <p:nvPr/>
        </p:nvSpPr>
        <p:spPr>
          <a:xfrm>
            <a:off x="7224209" y="5005088"/>
            <a:ext cx="1952625" cy="193345"/>
          </a:xfrm>
          <a:prstGeom prst="flowChartInputOutput">
            <a:avLst/>
          </a:prstGeom>
          <a:solidFill>
            <a:schemeClr val="tx1">
              <a:lumMod val="95000"/>
            </a:schemeClr>
          </a:solid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35" name="Flowchart: Data 34">
            <a:extLst>
              <a:ext uri="{FF2B5EF4-FFF2-40B4-BE49-F238E27FC236}">
                <a16:creationId xmlns:a16="http://schemas.microsoft.com/office/drawing/2014/main" id="{69784E91-20A7-4F09-A55D-DD51DDC40907}"/>
              </a:ext>
            </a:extLst>
          </p:cNvPr>
          <p:cNvSpPr/>
          <p:nvPr/>
        </p:nvSpPr>
        <p:spPr>
          <a:xfrm>
            <a:off x="7224209" y="4705607"/>
            <a:ext cx="1952625" cy="193345"/>
          </a:xfrm>
          <a:prstGeom prst="flowChartInputOutput">
            <a:avLst/>
          </a:prstGeom>
          <a:solidFill>
            <a:schemeClr val="tx1">
              <a:lumMod val="95000"/>
            </a:schemeClr>
          </a:solid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36" name="Flowchart: Data 35">
            <a:extLst>
              <a:ext uri="{FF2B5EF4-FFF2-40B4-BE49-F238E27FC236}">
                <a16:creationId xmlns:a16="http://schemas.microsoft.com/office/drawing/2014/main" id="{04454F15-85E7-4A3F-B2A2-FB34FC5A4F87}"/>
              </a:ext>
            </a:extLst>
          </p:cNvPr>
          <p:cNvSpPr/>
          <p:nvPr/>
        </p:nvSpPr>
        <p:spPr>
          <a:xfrm>
            <a:off x="7224209" y="4406126"/>
            <a:ext cx="1952625" cy="193345"/>
          </a:xfrm>
          <a:prstGeom prst="flowChartInputOutput">
            <a:avLst/>
          </a:prstGeom>
          <a:solidFill>
            <a:schemeClr val="tx1">
              <a:lumMod val="95000"/>
            </a:schemeClr>
          </a:solid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37" name="Flowchart: Data 36">
            <a:extLst>
              <a:ext uri="{FF2B5EF4-FFF2-40B4-BE49-F238E27FC236}">
                <a16:creationId xmlns:a16="http://schemas.microsoft.com/office/drawing/2014/main" id="{28688602-A8F8-419B-84AC-060EB4F77C1C}"/>
              </a:ext>
            </a:extLst>
          </p:cNvPr>
          <p:cNvSpPr/>
          <p:nvPr/>
        </p:nvSpPr>
        <p:spPr>
          <a:xfrm>
            <a:off x="7224209" y="4106645"/>
            <a:ext cx="1952625" cy="193345"/>
          </a:xfrm>
          <a:prstGeom prst="flowChartInputOutpu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pic>
        <p:nvPicPr>
          <p:cNvPr id="39" name="Graphic 38" descr="Deciduous tree outline">
            <a:extLst>
              <a:ext uri="{FF2B5EF4-FFF2-40B4-BE49-F238E27FC236}">
                <a16:creationId xmlns:a16="http://schemas.microsoft.com/office/drawing/2014/main" id="{70E5947C-F5B3-4985-A018-0A8A739FDB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30503" y="4779950"/>
            <a:ext cx="576612" cy="576612"/>
          </a:xfrm>
          <a:prstGeom prst="rect">
            <a:avLst/>
          </a:prstGeom>
        </p:spPr>
      </p:pic>
      <p:cxnSp>
        <p:nvCxnSpPr>
          <p:cNvPr id="40" name="Straight Connector 39">
            <a:extLst>
              <a:ext uri="{FF2B5EF4-FFF2-40B4-BE49-F238E27FC236}">
                <a16:creationId xmlns:a16="http://schemas.microsoft.com/office/drawing/2014/main" id="{25A939FF-C81B-4D98-85DE-473EBF1F5383}"/>
              </a:ext>
            </a:extLst>
          </p:cNvPr>
          <p:cNvCxnSpPr>
            <a:cxnSpLocks/>
          </p:cNvCxnSpPr>
          <p:nvPr/>
        </p:nvCxnSpPr>
        <p:spPr>
          <a:xfrm>
            <a:off x="8789648" y="4299990"/>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8C8406-C35D-459A-A867-92AC3A23D630}"/>
              </a:ext>
            </a:extLst>
          </p:cNvPr>
          <p:cNvCxnSpPr>
            <a:cxnSpLocks/>
          </p:cNvCxnSpPr>
          <p:nvPr/>
        </p:nvCxnSpPr>
        <p:spPr>
          <a:xfrm>
            <a:off x="9176834" y="4106645"/>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4AA6EA-2922-412D-966A-7E2909EEF7D4}"/>
              </a:ext>
            </a:extLst>
          </p:cNvPr>
          <p:cNvCxnSpPr>
            <a:cxnSpLocks/>
          </p:cNvCxnSpPr>
          <p:nvPr/>
        </p:nvCxnSpPr>
        <p:spPr>
          <a:xfrm>
            <a:off x="7214684" y="4299990"/>
            <a:ext cx="0"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AD63A6A-6667-4C09-955D-4351DFD74202}"/>
              </a:ext>
            </a:extLst>
          </p:cNvPr>
          <p:cNvSpPr txBox="1"/>
          <p:nvPr/>
        </p:nvSpPr>
        <p:spPr>
          <a:xfrm>
            <a:off x="9332255" y="5243305"/>
            <a:ext cx="1649567" cy="206210"/>
          </a:xfrm>
          <a:prstGeom prst="rect">
            <a:avLst/>
          </a:prstGeom>
          <a:noFill/>
        </p:spPr>
        <p:txBody>
          <a:bodyPr wrap="square" lIns="0" tIns="36576" rIns="0" bIns="0" rtlCol="0">
            <a:spAutoFit/>
          </a:bodyPr>
          <a:lstStyle/>
          <a:p>
            <a:pPr algn="ctr">
              <a:spcAft>
                <a:spcPts val="600"/>
              </a:spcAft>
              <a:buClr>
                <a:schemeClr val="tx2"/>
              </a:buClr>
              <a:buSzPct val="80000"/>
            </a:pPr>
            <a:r>
              <a:rPr lang="cs-CZ" sz="1100" dirty="0">
                <a:solidFill>
                  <a:srgbClr val="0070C0"/>
                </a:solidFill>
              </a:rPr>
              <a:t>7 000 m</a:t>
            </a:r>
            <a:r>
              <a:rPr lang="cs-CZ" sz="1100" baseline="30000" dirty="0">
                <a:solidFill>
                  <a:srgbClr val="0070C0"/>
                </a:solidFill>
              </a:rPr>
              <a:t>2</a:t>
            </a:r>
            <a:r>
              <a:rPr lang="cs-CZ" sz="1100" dirty="0">
                <a:solidFill>
                  <a:srgbClr val="0070C0"/>
                </a:solidFill>
              </a:rPr>
              <a:t> (100 %)</a:t>
            </a:r>
          </a:p>
        </p:txBody>
      </p:sp>
      <p:sp>
        <p:nvSpPr>
          <p:cNvPr id="45" name="TextBox 44">
            <a:extLst>
              <a:ext uri="{FF2B5EF4-FFF2-40B4-BE49-F238E27FC236}">
                <a16:creationId xmlns:a16="http://schemas.microsoft.com/office/drawing/2014/main" id="{3F301EAA-0A5D-4D16-A975-D5016AC8762D}"/>
              </a:ext>
            </a:extLst>
          </p:cNvPr>
          <p:cNvSpPr txBox="1"/>
          <p:nvPr/>
        </p:nvSpPr>
        <p:spPr>
          <a:xfrm>
            <a:off x="8762649" y="5380254"/>
            <a:ext cx="752475" cy="206210"/>
          </a:xfrm>
          <a:prstGeom prst="rect">
            <a:avLst/>
          </a:prstGeom>
          <a:noFill/>
        </p:spPr>
        <p:txBody>
          <a:bodyPr wrap="square" lIns="0" tIns="36576" rIns="0" bIns="0" rtlCol="0">
            <a:spAutoFit/>
          </a:bodyPr>
          <a:lstStyle/>
          <a:p>
            <a:pPr algn="ctr">
              <a:spcAft>
                <a:spcPts val="600"/>
              </a:spcAft>
              <a:buClr>
                <a:schemeClr val="tx2"/>
              </a:buClr>
              <a:buSzPct val="80000"/>
            </a:pPr>
            <a:r>
              <a:rPr lang="cs-CZ" sz="1100">
                <a:solidFill>
                  <a:schemeClr val="accent4"/>
                </a:solidFill>
              </a:rPr>
              <a:t>30,0 %</a:t>
            </a:r>
          </a:p>
        </p:txBody>
      </p:sp>
      <p:graphicFrame>
        <p:nvGraphicFramePr>
          <p:cNvPr id="3" name="Table 2">
            <a:extLst>
              <a:ext uri="{FF2B5EF4-FFF2-40B4-BE49-F238E27FC236}">
                <a16:creationId xmlns:a16="http://schemas.microsoft.com/office/drawing/2014/main" id="{5450BADA-AE79-4960-B601-D7EC9DD14DBA}"/>
              </a:ext>
            </a:extLst>
          </p:cNvPr>
          <p:cNvGraphicFramePr>
            <a:graphicFrameLocks noGrp="1"/>
          </p:cNvGraphicFramePr>
          <p:nvPr>
            <p:extLst>
              <p:ext uri="{D42A27DB-BD31-4B8C-83A1-F6EECF244321}">
                <p14:modId xmlns:p14="http://schemas.microsoft.com/office/powerpoint/2010/main" val="800611063"/>
              </p:ext>
            </p:extLst>
          </p:nvPr>
        </p:nvGraphicFramePr>
        <p:xfrm>
          <a:off x="865985" y="4437383"/>
          <a:ext cx="4559300" cy="381000"/>
        </p:xfrm>
        <a:graphic>
          <a:graphicData uri="http://schemas.openxmlformats.org/drawingml/2006/table">
            <a:tbl>
              <a:tblPr/>
              <a:tblGrid>
                <a:gridCol w="3111500">
                  <a:extLst>
                    <a:ext uri="{9D8B030D-6E8A-4147-A177-3AD203B41FA5}">
                      <a16:colId xmlns:a16="http://schemas.microsoft.com/office/drawing/2014/main" val="750507131"/>
                    </a:ext>
                  </a:extLst>
                </a:gridCol>
                <a:gridCol w="723900">
                  <a:extLst>
                    <a:ext uri="{9D8B030D-6E8A-4147-A177-3AD203B41FA5}">
                      <a16:colId xmlns:a16="http://schemas.microsoft.com/office/drawing/2014/main" val="98565516"/>
                    </a:ext>
                  </a:extLst>
                </a:gridCol>
                <a:gridCol w="723900">
                  <a:extLst>
                    <a:ext uri="{9D8B030D-6E8A-4147-A177-3AD203B41FA5}">
                      <a16:colId xmlns:a16="http://schemas.microsoft.com/office/drawing/2014/main" val="3463262820"/>
                    </a:ext>
                  </a:extLst>
                </a:gridCol>
              </a:tblGrid>
              <a:tr h="190500">
                <a:tc>
                  <a:txBody>
                    <a:bodyPr/>
                    <a:lstStyle/>
                    <a:p>
                      <a:pPr algn="l" fontAlgn="t"/>
                      <a:r>
                        <a:rPr lang="cs-CZ" sz="1000" b="0" i="0" u="none" strike="noStrike">
                          <a:solidFill>
                            <a:srgbClr val="203764"/>
                          </a:solidFill>
                          <a:effectLst/>
                          <a:latin typeface="Calibri" panose="020F0502020204030204" pitchFamily="34" charset="0"/>
                        </a:rPr>
                        <a:t>Velikost pozemku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m</a:t>
                      </a:r>
                      <a:r>
                        <a:rPr lang="cs-CZ" sz="1000" b="0" i="0" u="none" strike="noStrike" baseline="30000">
                          <a:solidFill>
                            <a:srgbClr val="999999"/>
                          </a:solidFill>
                          <a:effectLst/>
                          <a:latin typeface="Calibri" panose="020F0502020204030204" pitchFamily="34" charset="0"/>
                        </a:rPr>
                        <a:t>2</a:t>
                      </a:r>
                      <a:endParaRPr lang="cs-CZ" sz="1000" b="0" i="0" u="none" strike="noStrike">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7 000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715260725"/>
                  </a:ext>
                </a:extLst>
              </a:tr>
              <a:tr h="190500">
                <a:tc>
                  <a:txBody>
                    <a:bodyPr/>
                    <a:lstStyle/>
                    <a:p>
                      <a:pPr algn="l" fontAlgn="t"/>
                      <a:r>
                        <a:rPr lang="cs-CZ" sz="1000" b="0" i="0" u="none" strike="noStrike" dirty="0">
                          <a:solidFill>
                            <a:srgbClr val="203764"/>
                          </a:solidFill>
                          <a:effectLst/>
                          <a:latin typeface="Calibri" panose="020F0502020204030204" pitchFamily="34" charset="0"/>
                        </a:rPr>
                        <a:t>Koeficient zastavitelné plochy</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30,0 %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514854655"/>
                  </a:ext>
                </a:extLst>
              </a:tr>
            </a:tbl>
          </a:graphicData>
        </a:graphic>
      </p:graphicFrame>
      <p:cxnSp>
        <p:nvCxnSpPr>
          <p:cNvPr id="7" name="Connector: Elbow 6">
            <a:extLst>
              <a:ext uri="{FF2B5EF4-FFF2-40B4-BE49-F238E27FC236}">
                <a16:creationId xmlns:a16="http://schemas.microsoft.com/office/drawing/2014/main" id="{0206D831-8089-41BD-A270-78DD0173F9EE}"/>
              </a:ext>
            </a:extLst>
          </p:cNvPr>
          <p:cNvCxnSpPr>
            <a:cxnSpLocks/>
          </p:cNvCxnSpPr>
          <p:nvPr/>
        </p:nvCxnSpPr>
        <p:spPr>
          <a:xfrm>
            <a:off x="5201309" y="4942207"/>
            <a:ext cx="2999213" cy="576000"/>
          </a:xfrm>
          <a:prstGeom prst="bentConnector4">
            <a:avLst>
              <a:gd name="adj1" fmla="val 60"/>
              <a:gd name="adj2" fmla="val 133641"/>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F72C9AD5-E5FE-4ACA-AE20-0C16D8091973}"/>
              </a:ext>
            </a:extLst>
          </p:cNvPr>
          <p:cNvCxnSpPr>
            <a:cxnSpLocks/>
          </p:cNvCxnSpPr>
          <p:nvPr/>
        </p:nvCxnSpPr>
        <p:spPr>
          <a:xfrm>
            <a:off x="5530060" y="4542158"/>
            <a:ext cx="1476000" cy="826727"/>
          </a:xfrm>
          <a:prstGeom prst="bentConnector3">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E1730A9-4FAD-495F-AEF8-48C8B0CCAB63}"/>
              </a:ext>
            </a:extLst>
          </p:cNvPr>
          <p:cNvSpPr txBox="1"/>
          <p:nvPr/>
        </p:nvSpPr>
        <p:spPr>
          <a:xfrm>
            <a:off x="609917" y="6277175"/>
            <a:ext cx="9734233" cy="175433"/>
          </a:xfrm>
          <a:prstGeom prst="rect">
            <a:avLst/>
          </a:prstGeom>
          <a:noFill/>
        </p:spPr>
        <p:txBody>
          <a:bodyPr wrap="square" lIns="0" tIns="36576" rIns="0" bIns="0" rtlCol="0">
            <a:spAutoFit/>
          </a:bodyPr>
          <a:lstStyle/>
          <a:p>
            <a:pPr algn="l">
              <a:buClr>
                <a:schemeClr val="tx2"/>
              </a:buClr>
              <a:buSzPct val="80000"/>
            </a:pPr>
            <a:r>
              <a:rPr lang="cs-CZ" sz="900" i="1" baseline="30000">
                <a:solidFill>
                  <a:schemeClr val="bg1">
                    <a:lumMod val="60000"/>
                    <a:lumOff val="40000"/>
                  </a:schemeClr>
                </a:solidFill>
                <a:latin typeface="Arial" panose="020B0604020202020204" pitchFamily="34" charset="0"/>
                <a:cs typeface="Arial" panose="020B0604020202020204" pitchFamily="34" charset="0"/>
              </a:rPr>
              <a:t>1</a:t>
            </a:r>
            <a:r>
              <a:rPr lang="cs-CZ" sz="900" i="1">
                <a:solidFill>
                  <a:schemeClr val="bg1">
                    <a:lumMod val="60000"/>
                    <a:lumOff val="40000"/>
                  </a:schemeClr>
                </a:solidFill>
                <a:latin typeface="Arial" panose="020B0604020202020204" pitchFamily="34" charset="0"/>
                <a:cs typeface="Arial" panose="020B0604020202020204" pitchFamily="34" charset="0"/>
              </a:rPr>
              <a:t>Zastavitelná plocha pozemku je dle stavebního zákona plocha vymezená k zastavění v územním plánu nebo v zásadách územního rozvoje.</a:t>
            </a:r>
          </a:p>
        </p:txBody>
      </p:sp>
      <p:sp>
        <p:nvSpPr>
          <p:cNvPr id="26" name="Oval 25">
            <a:extLst>
              <a:ext uri="{FF2B5EF4-FFF2-40B4-BE49-F238E27FC236}">
                <a16:creationId xmlns:a16="http://schemas.microsoft.com/office/drawing/2014/main" id="{C726B160-D42C-4C2C-9EC4-5AE1EE6C0190}"/>
              </a:ext>
            </a:extLst>
          </p:cNvPr>
          <p:cNvSpPr/>
          <p:nvPr/>
        </p:nvSpPr>
        <p:spPr>
          <a:xfrm>
            <a:off x="4978409" y="4398083"/>
            <a:ext cx="504402" cy="201388"/>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28" name="Oval 27">
            <a:extLst>
              <a:ext uri="{FF2B5EF4-FFF2-40B4-BE49-F238E27FC236}">
                <a16:creationId xmlns:a16="http://schemas.microsoft.com/office/drawing/2014/main" id="{FC45B457-BED9-4AC7-B22A-73AB23AC9379}"/>
              </a:ext>
            </a:extLst>
          </p:cNvPr>
          <p:cNvSpPr/>
          <p:nvPr/>
        </p:nvSpPr>
        <p:spPr>
          <a:xfrm>
            <a:off x="4978668" y="4599471"/>
            <a:ext cx="504402" cy="201388"/>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Tree>
    <p:extLst>
      <p:ext uri="{BB962C8B-B14F-4D97-AF65-F5344CB8AC3E}">
        <p14:creationId xmlns:p14="http://schemas.microsoft.com/office/powerpoint/2010/main" val="49222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3DAA-C1E8-A02E-D998-8E031AF89745}"/>
              </a:ext>
            </a:extLst>
          </p:cNvPr>
          <p:cNvSpPr>
            <a:spLocks noGrp="1"/>
          </p:cNvSpPr>
          <p:nvPr>
            <p:ph type="title"/>
          </p:nvPr>
        </p:nvSpPr>
        <p:spPr/>
        <p:txBody>
          <a:bodyPr/>
          <a:lstStyle/>
          <a:p>
            <a:r>
              <a:rPr lang="en-US" dirty="0" err="1"/>
              <a:t>Prohlášení</a:t>
            </a:r>
            <a:endParaRPr lang="en-US" dirty="0"/>
          </a:p>
        </p:txBody>
      </p:sp>
      <p:sp>
        <p:nvSpPr>
          <p:cNvPr id="5" name="Content Placeholder 4">
            <a:extLst>
              <a:ext uri="{FF2B5EF4-FFF2-40B4-BE49-F238E27FC236}">
                <a16:creationId xmlns:a16="http://schemas.microsoft.com/office/drawing/2014/main" id="{E94689A6-6FC4-BDE7-D0F2-F4DF316F411C}"/>
              </a:ext>
            </a:extLst>
          </p:cNvPr>
          <p:cNvSpPr>
            <a:spLocks noGrp="1"/>
          </p:cNvSpPr>
          <p:nvPr>
            <p:ph idx="1"/>
          </p:nvPr>
        </p:nvSpPr>
        <p:spPr>
          <a:xfrm>
            <a:off x="609918" y="1137920"/>
            <a:ext cx="10980000" cy="2470585"/>
          </a:xfrm>
        </p:spPr>
        <p:txBody>
          <a:bodyPr/>
          <a:lstStyle/>
          <a:p>
            <a:pPr algn="just">
              <a:spcAft>
                <a:spcPts val="600"/>
              </a:spcAft>
            </a:pPr>
            <a:r>
              <a:rPr lang="cs-CZ" sz="1200" dirty="0">
                <a:latin typeface="+mj-lt"/>
              </a:rPr>
              <a:t>Tento průvodce nereprezentuje názory Generálního ředitelství pro reformy (DG REFORM), Evropské komise (EC) nebo jiných orgánů a institucí Evropské unie (EU). Jakékoli názory vyjádřené v tomto dokumentu, včetně výkladu(ů) předpisů, odrážejí aktuální názory autora(ů), které nemusí nutně odpovídat názorům DG REFORM, EC nebo jiných institucí a orgánů EU. Názory vyjádřené v tomto dokumentu se mohou lišit od názorů uvedených v jiných dokumentech, včetně podobných výzkumných prací, publikovaných DG REFORM, EC nebo jinými orgány a institucemi EU.</a:t>
            </a:r>
            <a:endParaRPr lang="en-US" sz="1200" dirty="0">
              <a:latin typeface="+mj-lt"/>
            </a:endParaRPr>
          </a:p>
          <a:p>
            <a:pPr algn="just">
              <a:spcAft>
                <a:spcPts val="600"/>
              </a:spcAft>
            </a:pPr>
            <a:r>
              <a:rPr lang="cs-CZ" sz="1200" dirty="0">
                <a:latin typeface="+mj-lt"/>
              </a:rPr>
              <a:t>Obsah tohoto průvodce, včetně vyjádřených názorů, je aktuální k datu zveřejnění uvedeného výše a může se změnit bez upozornění. DG REFORM, EC nebo jiné orgány a instituce EU nenesou ani neposkytují žádné prohlášení nebo záruku, ať už výslovnou nebo předpokládanou, a nepřijímají žádnou odpovědnost za přesnost nebo úplnost obsažených informací a jakékoli takové odpovědnosti se výslovně zříká. </a:t>
            </a:r>
            <a:endParaRPr lang="en-US" sz="1200" dirty="0">
              <a:latin typeface="+mj-lt"/>
            </a:endParaRPr>
          </a:p>
          <a:p>
            <a:pPr algn="just">
              <a:spcAft>
                <a:spcPts val="600"/>
              </a:spcAft>
            </a:pPr>
            <a:r>
              <a:rPr lang="cs-CZ" sz="1200" dirty="0">
                <a:latin typeface="+mj-lt"/>
              </a:rPr>
              <a:t>Nic v tomto průvodci nepředstavuje investiční, právní nebo daňové poradenství a nelze na ně jako na takové rady spoléhat. Před přijetím jakéhokoli opatření založeného na tomto průvodci je třeba vždy zvlášť vyhledat konkrétní odbornou radu. </a:t>
            </a:r>
            <a:endParaRPr lang="en-US" sz="1200" dirty="0">
              <a:latin typeface="+mj-lt"/>
            </a:endParaRPr>
          </a:p>
          <a:p>
            <a:pPr algn="just">
              <a:spcAft>
                <a:spcPts val="600"/>
              </a:spcAft>
            </a:pPr>
            <a:r>
              <a:rPr lang="cs-CZ" sz="1200" dirty="0">
                <a:latin typeface="+mj-lt"/>
              </a:rPr>
              <a:t>Použití těchto materiálů třetími stranami je povoleno podle ustanovení Rozhodnutí Komise o opakovaném použití dokumentů Komise (2011/833/EU) za předpokladu, že v souladu s Článkem 6 uvedeného Rozhodnutí není zkreslen původní význam nebo sdělení materiálů a je uveden zdroj materiálů. Evropská komise ani žádná osoba jednající jménem Evropské komise nenese odpovědnost za případné použití informací obsažených v těchto materiálech.</a:t>
            </a:r>
            <a:endParaRPr lang="en-US" sz="1200" dirty="0">
              <a:latin typeface="+mj-lt"/>
            </a:endParaRPr>
          </a:p>
          <a:p>
            <a:endParaRPr lang="en-US" dirty="0"/>
          </a:p>
        </p:txBody>
      </p:sp>
      <p:sp>
        <p:nvSpPr>
          <p:cNvPr id="6" name="Content Placeholder 2">
            <a:extLst>
              <a:ext uri="{FF2B5EF4-FFF2-40B4-BE49-F238E27FC236}">
                <a16:creationId xmlns:a16="http://schemas.microsoft.com/office/drawing/2014/main" id="{5A164134-ADF0-7124-EC0D-84C85BDBE758}"/>
              </a:ext>
            </a:extLst>
          </p:cNvPr>
          <p:cNvSpPr txBox="1">
            <a:spLocks/>
          </p:cNvSpPr>
          <p:nvPr/>
        </p:nvSpPr>
        <p:spPr>
          <a:xfrm>
            <a:off x="608432" y="3708448"/>
            <a:ext cx="4522775" cy="261611"/>
          </a:xfrm>
          <a:prstGeom prst="rect">
            <a:avLst/>
          </a:prstGeom>
        </p:spPr>
        <p:txBody>
          <a:bodyPr vert="horz" lIns="0" tIns="0" rIns="0" bIns="0" rtlCol="0">
            <a:noAutofit/>
          </a:bodyPr>
          <a:lstStyle>
            <a:lvl1pPr algn="l" defTabSz="995363" rtl="0" eaLnBrk="1" fontAlgn="base" hangingPunct="1">
              <a:lnSpc>
                <a:spcPct val="100000"/>
              </a:lnSpc>
              <a:spcBef>
                <a:spcPts val="0"/>
              </a:spcBef>
              <a:spcAft>
                <a:spcPts val="600"/>
              </a:spcAft>
              <a:defRPr sz="1000" baseline="0">
                <a:solidFill>
                  <a:schemeClr val="bg1"/>
                </a:solidFill>
                <a:latin typeface="+mn-lt"/>
                <a:ea typeface="+mn-ea"/>
                <a:cs typeface="Arial" pitchFamily="34" charset="0"/>
              </a:defRPr>
            </a:lvl1pPr>
            <a:lvl2pPr marL="1588" algn="l" defTabSz="995363" rtl="0" eaLnBrk="1" fontAlgn="base" hangingPunct="1">
              <a:lnSpc>
                <a:spcPct val="100000"/>
              </a:lnSpc>
              <a:spcBef>
                <a:spcPts val="0"/>
              </a:spcBef>
              <a:spcAft>
                <a:spcPts val="600"/>
              </a:spcAft>
              <a:buClr>
                <a:srgbClr val="000000"/>
              </a:buClr>
              <a:defRPr sz="1100" b="1" i="0">
                <a:solidFill>
                  <a:schemeClr val="tx1"/>
                </a:solidFill>
                <a:latin typeface="+mn-lt"/>
                <a:cs typeface="Arial" pitchFamily="34" charset="0"/>
              </a:defRPr>
            </a:lvl2pPr>
            <a:lvl3pPr marL="18288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b="0">
                <a:solidFill>
                  <a:schemeClr val="bg1"/>
                </a:solidFill>
                <a:latin typeface="+mn-lt"/>
                <a:cs typeface="Arial" pitchFamily="34" charset="0"/>
              </a:defRPr>
            </a:lvl3pPr>
            <a:lvl4pPr marL="36576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a:solidFill>
                  <a:schemeClr val="bg1"/>
                </a:solidFill>
                <a:latin typeface="+mn-lt"/>
                <a:cs typeface="Arial" pitchFamily="34" charset="0"/>
              </a:defRPr>
            </a:lvl4pPr>
            <a:lvl5pPr marL="182880" indent="-182880" algn="l" defTabSz="995363" rtl="0" eaLnBrk="1" fontAlgn="base" hangingPunct="1">
              <a:lnSpc>
                <a:spcPct val="100000"/>
              </a:lnSpc>
              <a:spcBef>
                <a:spcPts val="0"/>
              </a:spcBef>
              <a:spcAft>
                <a:spcPts val="600"/>
              </a:spcAft>
              <a:buClrTx/>
              <a:buSzPct val="100000"/>
              <a:buFont typeface="+mj-lt"/>
              <a:buAutoNum type="arabicPeriod"/>
              <a:defRPr sz="1000" baseline="0">
                <a:solidFill>
                  <a:schemeClr val="bg1"/>
                </a:solidFill>
                <a:latin typeface="+mn-lt"/>
                <a:cs typeface="Arial" pitchFamily="34" charset="0"/>
              </a:defRPr>
            </a:lvl5pPr>
            <a:lvl6pPr marL="0" indent="0" algn="l" defTabSz="0" rtl="0" eaLnBrk="1" fontAlgn="base" hangingPunct="1">
              <a:lnSpc>
                <a:spcPct val="100000"/>
              </a:lnSpc>
              <a:spcBef>
                <a:spcPts val="0"/>
              </a:spcBef>
              <a:spcAft>
                <a:spcPts val="600"/>
              </a:spcAft>
              <a:buClr>
                <a:schemeClr val="tx2"/>
              </a:buClr>
              <a:buFont typeface="Arial Narrow" pitchFamily="34" charset="0"/>
              <a:buNone/>
              <a:defRPr sz="1000" b="1" i="0" baseline="0">
                <a:solidFill>
                  <a:schemeClr val="bg1"/>
                </a:solidFill>
                <a:latin typeface="+mn-lt"/>
              </a:defRPr>
            </a:lvl6pPr>
            <a:lvl7pPr marL="0" indent="0" algn="l" defTabSz="995363" rtl="0" eaLnBrk="1" fontAlgn="base" hangingPunct="1">
              <a:lnSpc>
                <a:spcPct val="100000"/>
              </a:lnSpc>
              <a:spcBef>
                <a:spcPts val="0"/>
              </a:spcBef>
              <a:spcAft>
                <a:spcPts val="600"/>
              </a:spcAft>
              <a:buClr>
                <a:schemeClr val="tx2"/>
              </a:buClr>
              <a:buFont typeface="Arial Narrow" pitchFamily="34" charset="0"/>
              <a:buNone/>
              <a:defRPr sz="1000" i="1" baseline="0">
                <a:solidFill>
                  <a:schemeClr val="tx1"/>
                </a:solidFill>
                <a:latin typeface="+mn-lt"/>
              </a:defRPr>
            </a:lvl7pPr>
            <a:lvl8pPr marL="0" indent="0" algn="l" defTabSz="995363" rtl="0" eaLnBrk="1" fontAlgn="base" hangingPunct="1">
              <a:lnSpc>
                <a:spcPct val="100000"/>
              </a:lnSpc>
              <a:spcBef>
                <a:spcPts val="0"/>
              </a:spcBef>
              <a:spcAft>
                <a:spcPts val="600"/>
              </a:spcAft>
              <a:buClr>
                <a:schemeClr val="tx2"/>
              </a:buClr>
              <a:buFont typeface="Arial Narrow" pitchFamily="34" charset="0"/>
              <a:buNone/>
              <a:defRPr sz="1200" b="1">
                <a:solidFill>
                  <a:schemeClr val="bg1"/>
                </a:solidFill>
                <a:latin typeface="+mn-lt"/>
              </a:defRPr>
            </a:lvl8pPr>
            <a:lvl9pPr marL="0" indent="0" algn="l" defTabSz="995363" rtl="0" eaLnBrk="1" fontAlgn="base" hangingPunct="1">
              <a:lnSpc>
                <a:spcPct val="100000"/>
              </a:lnSpc>
              <a:spcBef>
                <a:spcPts val="0"/>
              </a:spcBef>
              <a:spcAft>
                <a:spcPts val="0"/>
              </a:spcAft>
              <a:buClr>
                <a:schemeClr val="tx2"/>
              </a:buClr>
              <a:buFont typeface="Arial Narrow" pitchFamily="34" charset="0"/>
              <a:buNone/>
              <a:defRPr sz="1000" baseline="0">
                <a:solidFill>
                  <a:schemeClr val="bg1"/>
                </a:solidFill>
                <a:latin typeface="+mn-lt"/>
              </a:defRPr>
            </a:lvl9pPr>
          </a:lstStyle>
          <a:p>
            <a:pPr marR="0" lvl="1" indent="0" latinLnBrk="0">
              <a:buSzPct val="100000"/>
              <a:buFontTx/>
              <a:buNone/>
              <a:tabLst/>
              <a:defRPr/>
            </a:pPr>
            <a:r>
              <a:rPr lang="cs-CZ" sz="1200" dirty="0">
                <a:solidFill>
                  <a:schemeClr val="bg1"/>
                </a:solidFill>
                <a:latin typeface="+mj-lt"/>
                <a:cs typeface="+mn-cs"/>
              </a:rPr>
              <a:t>Poděkování</a:t>
            </a:r>
          </a:p>
        </p:txBody>
      </p:sp>
      <p:sp>
        <p:nvSpPr>
          <p:cNvPr id="9" name="Content Placeholder 4">
            <a:extLst>
              <a:ext uri="{FF2B5EF4-FFF2-40B4-BE49-F238E27FC236}">
                <a16:creationId xmlns:a16="http://schemas.microsoft.com/office/drawing/2014/main" id="{A2105760-B118-D747-B968-563D17EBBEB5}"/>
              </a:ext>
            </a:extLst>
          </p:cNvPr>
          <p:cNvSpPr txBox="1">
            <a:spLocks/>
          </p:cNvSpPr>
          <p:nvPr/>
        </p:nvSpPr>
        <p:spPr>
          <a:xfrm>
            <a:off x="609918" y="4066456"/>
            <a:ext cx="10980000" cy="1454777"/>
          </a:xfrm>
          <a:prstGeom prst="rect">
            <a:avLst/>
          </a:prstGeom>
        </p:spPr>
        <p:txBody>
          <a:bodyPr vert="horz" lIns="0" tIns="0" rIns="0" bIns="0" rtlCol="0" anchor="t" anchorCtr="0">
            <a:noAutofit/>
          </a:bodyPr>
          <a:lstStyle>
            <a:lvl1pPr marL="0" indent="0" algn="l" defTabSz="914400" rtl="0" eaLnBrk="1" latinLnBrk="0" hangingPunct="1">
              <a:spcBef>
                <a:spcPts val="0"/>
              </a:spcBef>
              <a:spcAft>
                <a:spcPts val="600"/>
              </a:spcAft>
              <a:buClr>
                <a:schemeClr val="tx2"/>
              </a:buClr>
              <a:buSzPct val="80000"/>
              <a:buFont typeface="Arial" panose="020B0604020202020204" pitchFamily="34" charset="0"/>
              <a:buNone/>
              <a:defRPr sz="2000" kern="1200">
                <a:solidFill>
                  <a:schemeClr val="bg1"/>
                </a:solidFill>
                <a:latin typeface="Arial" panose="020B0604020202020204" pitchFamily="34" charset="0"/>
                <a:ea typeface="+mn-ea"/>
                <a:cs typeface="+mn-cs"/>
              </a:defRPr>
            </a:lvl1pPr>
            <a:lvl2pPr marL="0" indent="0" algn="l" defTabSz="914400" rtl="0" eaLnBrk="1" latinLnBrk="0" hangingPunct="1">
              <a:spcBef>
                <a:spcPts val="0"/>
              </a:spcBef>
              <a:spcAft>
                <a:spcPts val="600"/>
              </a:spcAft>
              <a:buClr>
                <a:schemeClr val="tx2"/>
              </a:buClr>
              <a:buSzPct val="80000"/>
              <a:buFont typeface="Arial" panose="020B0604020202020204" pitchFamily="34" charset="0"/>
              <a:buNone/>
              <a:defRPr sz="1800" kern="1200">
                <a:solidFill>
                  <a:schemeClr val="bg1"/>
                </a:solidFill>
                <a:latin typeface="Arial" panose="020B0604020202020204" pitchFamily="34" charset="0"/>
                <a:ea typeface="+mn-ea"/>
                <a:cs typeface="+mn-cs"/>
              </a:defRPr>
            </a:lvl2pPr>
            <a:lvl3pPr marL="0" indent="0" algn="l" defTabSz="914400" rtl="0" eaLnBrk="1" latinLnBrk="0" hangingPunct="1">
              <a:spcBef>
                <a:spcPts val="0"/>
              </a:spcBef>
              <a:spcAft>
                <a:spcPts val="600"/>
              </a:spcAft>
              <a:buClr>
                <a:schemeClr val="tx2"/>
              </a:buClr>
              <a:buSzPct val="80000"/>
              <a:buFont typeface="Arial" panose="020B0604020202020204" pitchFamily="34" charset="0"/>
              <a:buNone/>
              <a:defRPr sz="1600" kern="1200">
                <a:solidFill>
                  <a:schemeClr val="bg1"/>
                </a:solidFill>
                <a:latin typeface="Arial" panose="020B0604020202020204" pitchFamily="34" charset="0"/>
                <a:ea typeface="+mn-ea"/>
                <a:cs typeface="+mn-cs"/>
              </a:defRPr>
            </a:lvl3pPr>
            <a:lvl4pPr marL="0" indent="0" algn="l" defTabSz="914400" rtl="0" eaLnBrk="1" latinLnBrk="0" hangingPunct="1">
              <a:spcBef>
                <a:spcPts val="0"/>
              </a:spcBef>
              <a:spcAft>
                <a:spcPts val="600"/>
              </a:spcAft>
              <a:buClr>
                <a:schemeClr val="tx2"/>
              </a:buClr>
              <a:buSzPct val="80000"/>
              <a:buFont typeface="Arial" panose="020B0604020202020204" pitchFamily="34" charset="0"/>
              <a:buNone/>
              <a:defRPr sz="1400" kern="1200">
                <a:solidFill>
                  <a:schemeClr val="bg1"/>
                </a:solidFill>
                <a:latin typeface="Arial" panose="020B0604020202020204" pitchFamily="34" charset="0"/>
                <a:ea typeface="+mn-ea"/>
                <a:cs typeface="+mn-cs"/>
              </a:defRPr>
            </a:lvl4pPr>
            <a:lvl5pPr marL="0" indent="0" algn="l" defTabSz="914400" rtl="0" eaLnBrk="1" latinLnBrk="0" hangingPunct="1">
              <a:spcBef>
                <a:spcPts val="0"/>
              </a:spcBef>
              <a:spcAft>
                <a:spcPts val="600"/>
              </a:spcAft>
              <a:buClr>
                <a:schemeClr val="tx2"/>
              </a:buClr>
              <a:buSzPct val="80000"/>
              <a:buFont typeface="Arial" panose="020B0604020202020204" pitchFamily="34" charset="0"/>
              <a:buNone/>
              <a:defRPr sz="1200" kern="1200">
                <a:solidFill>
                  <a:schemeClr val="bg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600"/>
              </a:spcAft>
            </a:pPr>
            <a:r>
              <a:rPr lang="en-US" sz="1200" dirty="0" err="1">
                <a:latin typeface="+mj-lt"/>
              </a:rPr>
              <a:t>Tento</a:t>
            </a:r>
            <a:r>
              <a:rPr lang="en-US" sz="1200" dirty="0">
                <a:latin typeface="+mj-lt"/>
              </a:rPr>
              <a:t> </a:t>
            </a:r>
            <a:r>
              <a:rPr lang="en-US" sz="1200" dirty="0" err="1">
                <a:latin typeface="+mj-lt"/>
              </a:rPr>
              <a:t>dokument</a:t>
            </a:r>
            <a:r>
              <a:rPr lang="en-US" sz="1200" dirty="0">
                <a:latin typeface="+mj-lt"/>
              </a:rPr>
              <a:t> </a:t>
            </a:r>
            <a:r>
              <a:rPr lang="en-US" sz="1200" dirty="0" err="1">
                <a:latin typeface="+mj-lt"/>
              </a:rPr>
              <a:t>byl</a:t>
            </a:r>
            <a:r>
              <a:rPr lang="en-US" sz="1200" dirty="0">
                <a:latin typeface="+mj-lt"/>
              </a:rPr>
              <a:t> </a:t>
            </a:r>
            <a:r>
              <a:rPr lang="en-US" sz="1200" dirty="0" err="1">
                <a:latin typeface="+mj-lt"/>
              </a:rPr>
              <a:t>vypracován</a:t>
            </a:r>
            <a:r>
              <a:rPr lang="en-US" sz="1200" dirty="0">
                <a:latin typeface="+mj-lt"/>
              </a:rPr>
              <a:t> s </a:t>
            </a:r>
            <a:r>
              <a:rPr lang="en-US" sz="1200" dirty="0" err="1">
                <a:latin typeface="+mj-lt"/>
              </a:rPr>
              <a:t>finanční</a:t>
            </a:r>
            <a:r>
              <a:rPr lang="en-US" sz="1200" dirty="0">
                <a:latin typeface="+mj-lt"/>
              </a:rPr>
              <a:t> </a:t>
            </a:r>
            <a:r>
              <a:rPr lang="en-US" sz="1200" dirty="0" err="1">
                <a:latin typeface="+mj-lt"/>
              </a:rPr>
              <a:t>podporou</a:t>
            </a:r>
            <a:r>
              <a:rPr lang="en-US" sz="1200" dirty="0">
                <a:latin typeface="+mj-lt"/>
              </a:rPr>
              <a:t> </a:t>
            </a:r>
            <a:r>
              <a:rPr lang="en-US" sz="1200" dirty="0" err="1">
                <a:latin typeface="+mj-lt"/>
              </a:rPr>
              <a:t>Evropské</a:t>
            </a:r>
            <a:r>
              <a:rPr lang="en-US" sz="1200" dirty="0">
                <a:latin typeface="+mj-lt"/>
              </a:rPr>
              <a:t> </a:t>
            </a:r>
            <a:r>
              <a:rPr lang="en-US" sz="1200" dirty="0" err="1">
                <a:latin typeface="+mj-lt"/>
              </a:rPr>
              <a:t>unie</a:t>
            </a:r>
            <a:r>
              <a:rPr lang="en-US" sz="1200" dirty="0">
                <a:latin typeface="+mj-lt"/>
              </a:rPr>
              <a:t>. </a:t>
            </a:r>
            <a:r>
              <a:rPr lang="en-US" sz="1200" dirty="0" err="1">
                <a:latin typeface="+mj-lt"/>
              </a:rPr>
              <a:t>Výhradní</a:t>
            </a:r>
            <a:r>
              <a:rPr lang="en-US" sz="1200" dirty="0">
                <a:latin typeface="+mj-lt"/>
              </a:rPr>
              <a:t> </a:t>
            </a:r>
            <a:r>
              <a:rPr lang="en-US" sz="1200" dirty="0" err="1">
                <a:latin typeface="+mj-lt"/>
              </a:rPr>
              <a:t>odpovědnost</a:t>
            </a:r>
            <a:r>
              <a:rPr lang="en-US" sz="1200" dirty="0">
                <a:latin typeface="+mj-lt"/>
              </a:rPr>
              <a:t> za </a:t>
            </a:r>
            <a:r>
              <a:rPr lang="en-US" sz="1200" dirty="0" err="1">
                <a:latin typeface="+mj-lt"/>
              </a:rPr>
              <a:t>jeho</a:t>
            </a:r>
            <a:r>
              <a:rPr lang="en-US" sz="1200" dirty="0">
                <a:latin typeface="+mj-lt"/>
              </a:rPr>
              <a:t> </a:t>
            </a:r>
            <a:r>
              <a:rPr lang="en-US" sz="1200" dirty="0" err="1">
                <a:latin typeface="+mj-lt"/>
              </a:rPr>
              <a:t>obsah</a:t>
            </a:r>
            <a:r>
              <a:rPr lang="en-US" sz="1200" dirty="0">
                <a:latin typeface="+mj-lt"/>
              </a:rPr>
              <a:t> </a:t>
            </a:r>
            <a:r>
              <a:rPr lang="en-US" sz="1200" dirty="0" err="1">
                <a:latin typeface="+mj-lt"/>
              </a:rPr>
              <a:t>nese</a:t>
            </a:r>
            <a:r>
              <a:rPr lang="en-US" sz="1200" dirty="0">
                <a:latin typeface="+mj-lt"/>
              </a:rPr>
              <a:t> </a:t>
            </a:r>
            <a:r>
              <a:rPr lang="en-US" sz="1200" dirty="0" err="1">
                <a:latin typeface="+mj-lt"/>
              </a:rPr>
              <a:t>autor</a:t>
            </a:r>
            <a:r>
              <a:rPr lang="en-US" sz="1200" dirty="0">
                <a:latin typeface="+mj-lt"/>
              </a:rPr>
              <a:t> (</a:t>
            </a:r>
            <a:r>
              <a:rPr lang="en-US" sz="1200" dirty="0" err="1">
                <a:latin typeface="+mj-lt"/>
              </a:rPr>
              <a:t>autoři</a:t>
            </a:r>
            <a:r>
              <a:rPr lang="en-US" sz="1200" dirty="0">
                <a:latin typeface="+mj-lt"/>
              </a:rPr>
              <a:t>). </a:t>
            </a:r>
            <a:r>
              <a:rPr lang="en-US" sz="1200" dirty="0" err="1">
                <a:latin typeface="+mj-lt"/>
              </a:rPr>
              <a:t>Názory</a:t>
            </a:r>
            <a:r>
              <a:rPr lang="en-US" sz="1200" dirty="0">
                <a:latin typeface="+mj-lt"/>
              </a:rPr>
              <a:t> v </a:t>
            </a:r>
            <a:r>
              <a:rPr lang="en-US" sz="1200" dirty="0" err="1">
                <a:latin typeface="+mj-lt"/>
              </a:rPr>
              <a:t>něm</a:t>
            </a:r>
            <a:r>
              <a:rPr lang="en-US" sz="1200" dirty="0">
                <a:latin typeface="+mj-lt"/>
              </a:rPr>
              <a:t> </a:t>
            </a:r>
            <a:r>
              <a:rPr lang="en-US" sz="1200" dirty="0" err="1">
                <a:latin typeface="+mj-lt"/>
              </a:rPr>
              <a:t>vyjádřené</a:t>
            </a:r>
            <a:r>
              <a:rPr lang="en-US" sz="1200" dirty="0">
                <a:latin typeface="+mj-lt"/>
              </a:rPr>
              <a:t> </a:t>
            </a:r>
            <a:r>
              <a:rPr lang="en-US" sz="1200" dirty="0" err="1">
                <a:latin typeface="+mj-lt"/>
              </a:rPr>
              <a:t>nelze</a:t>
            </a:r>
            <a:r>
              <a:rPr lang="en-US" sz="1200" dirty="0">
                <a:latin typeface="+mj-lt"/>
              </a:rPr>
              <a:t> v</a:t>
            </a:r>
            <a:r>
              <a:rPr lang="cs-CZ" sz="1200" dirty="0">
                <a:latin typeface="+mj-lt"/>
              </a:rPr>
              <a:t> </a:t>
            </a:r>
            <a:r>
              <a:rPr lang="en-US" sz="1200" dirty="0" err="1">
                <a:latin typeface="+mj-lt"/>
              </a:rPr>
              <a:t>žádném</a:t>
            </a:r>
            <a:r>
              <a:rPr lang="en-US" sz="1200" dirty="0">
                <a:latin typeface="+mj-lt"/>
              </a:rPr>
              <a:t> </a:t>
            </a:r>
            <a:r>
              <a:rPr lang="en-US" sz="1200" dirty="0" err="1">
                <a:latin typeface="+mj-lt"/>
              </a:rPr>
              <a:t>případě</a:t>
            </a:r>
            <a:r>
              <a:rPr lang="en-US" sz="1200" dirty="0">
                <a:latin typeface="+mj-lt"/>
              </a:rPr>
              <a:t> </a:t>
            </a:r>
            <a:r>
              <a:rPr lang="en-US" sz="1200" dirty="0" err="1">
                <a:latin typeface="+mj-lt"/>
              </a:rPr>
              <a:t>považovat</a:t>
            </a:r>
            <a:r>
              <a:rPr lang="en-US" sz="1200" dirty="0">
                <a:latin typeface="+mj-lt"/>
              </a:rPr>
              <a:t> za </a:t>
            </a:r>
            <a:r>
              <a:rPr lang="en-US" sz="1200" dirty="0" err="1">
                <a:latin typeface="+mj-lt"/>
              </a:rPr>
              <a:t>oficiální</a:t>
            </a:r>
            <a:r>
              <a:rPr lang="en-US" sz="1200" dirty="0">
                <a:latin typeface="+mj-lt"/>
              </a:rPr>
              <a:t> </a:t>
            </a:r>
            <a:r>
              <a:rPr lang="en-US" sz="1200" dirty="0" err="1">
                <a:latin typeface="+mj-lt"/>
              </a:rPr>
              <a:t>stanovisko</a:t>
            </a:r>
            <a:r>
              <a:rPr lang="en-US" sz="1200" dirty="0">
                <a:latin typeface="+mj-lt"/>
              </a:rPr>
              <a:t> </a:t>
            </a:r>
            <a:r>
              <a:rPr lang="en-US" sz="1200" dirty="0" err="1">
                <a:latin typeface="+mj-lt"/>
              </a:rPr>
              <a:t>Evropské</a:t>
            </a:r>
            <a:r>
              <a:rPr lang="en-US" sz="1200" dirty="0">
                <a:latin typeface="+mj-lt"/>
              </a:rPr>
              <a:t> </a:t>
            </a:r>
            <a:r>
              <a:rPr lang="en-US" sz="1200" dirty="0" err="1">
                <a:latin typeface="+mj-lt"/>
              </a:rPr>
              <a:t>unie</a:t>
            </a:r>
            <a:r>
              <a:rPr lang="en-US" sz="1200" dirty="0">
                <a:latin typeface="+mj-lt"/>
              </a:rPr>
              <a:t>.</a:t>
            </a:r>
          </a:p>
          <a:p>
            <a:pPr algn="just">
              <a:spcAft>
                <a:spcPts val="600"/>
              </a:spcAft>
            </a:pPr>
            <a:r>
              <a:rPr lang="en-US" sz="1200" dirty="0" err="1">
                <a:latin typeface="+mj-lt"/>
              </a:rPr>
              <a:t>Projekt</a:t>
            </a:r>
            <a:r>
              <a:rPr lang="en-US" sz="1200" dirty="0">
                <a:latin typeface="+mj-lt"/>
              </a:rPr>
              <a:t> je </a:t>
            </a:r>
            <a:r>
              <a:rPr lang="en-US" sz="1200" dirty="0" err="1">
                <a:latin typeface="+mj-lt"/>
              </a:rPr>
              <a:t>financován</a:t>
            </a:r>
            <a:r>
              <a:rPr lang="en-US" sz="1200" dirty="0">
                <a:latin typeface="+mj-lt"/>
              </a:rPr>
              <a:t> </a:t>
            </a:r>
            <a:r>
              <a:rPr lang="en-US" sz="1200" dirty="0" err="1">
                <a:latin typeface="+mj-lt"/>
              </a:rPr>
              <a:t>Evropskou</a:t>
            </a:r>
            <a:r>
              <a:rPr lang="en-US" sz="1200" dirty="0">
                <a:latin typeface="+mj-lt"/>
              </a:rPr>
              <a:t> </a:t>
            </a:r>
            <a:r>
              <a:rPr lang="en-US" sz="1200" dirty="0" err="1">
                <a:latin typeface="+mj-lt"/>
              </a:rPr>
              <a:t>unií</a:t>
            </a:r>
            <a:r>
              <a:rPr lang="en-US" sz="1200" dirty="0">
                <a:latin typeface="+mj-lt"/>
              </a:rPr>
              <a:t> </a:t>
            </a:r>
            <a:r>
              <a:rPr lang="en-US" sz="1200" dirty="0" err="1">
                <a:latin typeface="+mj-lt"/>
              </a:rPr>
              <a:t>prostřednictvím</a:t>
            </a:r>
            <a:r>
              <a:rPr lang="en-US" sz="1200" dirty="0">
                <a:latin typeface="+mj-lt"/>
              </a:rPr>
              <a:t> </a:t>
            </a:r>
            <a:r>
              <a:rPr lang="en-US" sz="1200" dirty="0" err="1">
                <a:latin typeface="+mj-lt"/>
              </a:rPr>
              <a:t>nástroje</a:t>
            </a:r>
            <a:r>
              <a:rPr lang="en-US" sz="1200" dirty="0">
                <a:latin typeface="+mj-lt"/>
              </a:rPr>
              <a:t> </a:t>
            </a:r>
            <a:r>
              <a:rPr lang="en-US" sz="1200" dirty="0" err="1">
                <a:latin typeface="+mj-lt"/>
              </a:rPr>
              <a:t>technické</a:t>
            </a:r>
            <a:r>
              <a:rPr lang="en-US" sz="1200" dirty="0">
                <a:latin typeface="+mj-lt"/>
              </a:rPr>
              <a:t> </a:t>
            </a:r>
            <a:r>
              <a:rPr lang="en-US" sz="1200" dirty="0" err="1">
                <a:latin typeface="+mj-lt"/>
              </a:rPr>
              <a:t>pomoci</a:t>
            </a:r>
            <a:r>
              <a:rPr lang="en-US" sz="1200" dirty="0">
                <a:latin typeface="+mj-lt"/>
              </a:rPr>
              <a:t> </a:t>
            </a:r>
            <a:r>
              <a:rPr lang="en-US" sz="1200" dirty="0" err="1">
                <a:latin typeface="+mj-lt"/>
              </a:rPr>
              <a:t>spravovaného</a:t>
            </a:r>
            <a:r>
              <a:rPr lang="en-US" sz="1200" dirty="0">
                <a:latin typeface="+mj-lt"/>
              </a:rPr>
              <a:t> </a:t>
            </a:r>
            <a:r>
              <a:rPr lang="en-US" sz="1200" dirty="0" err="1">
                <a:latin typeface="+mj-lt"/>
              </a:rPr>
              <a:t>Generálním</a:t>
            </a:r>
            <a:r>
              <a:rPr lang="en-US" sz="1200" dirty="0">
                <a:latin typeface="+mj-lt"/>
              </a:rPr>
              <a:t> </a:t>
            </a:r>
            <a:r>
              <a:rPr lang="en-US" sz="1200" dirty="0" err="1">
                <a:latin typeface="+mj-lt"/>
              </a:rPr>
              <a:t>ředitelstvím</a:t>
            </a:r>
            <a:r>
              <a:rPr lang="en-US" sz="1200" dirty="0">
                <a:latin typeface="+mj-lt"/>
              </a:rPr>
              <a:t> </a:t>
            </a:r>
            <a:r>
              <a:rPr lang="en-US" sz="1200" dirty="0" err="1">
                <a:latin typeface="+mj-lt"/>
              </a:rPr>
              <a:t>Evropské</a:t>
            </a:r>
            <a:r>
              <a:rPr lang="en-US" sz="1200" dirty="0">
                <a:latin typeface="+mj-lt"/>
              </a:rPr>
              <a:t> </a:t>
            </a:r>
            <a:r>
              <a:rPr lang="en-US" sz="1200" dirty="0" err="1">
                <a:latin typeface="+mj-lt"/>
              </a:rPr>
              <a:t>komise</a:t>
            </a:r>
            <a:r>
              <a:rPr lang="en-US" sz="1200" dirty="0">
                <a:latin typeface="+mj-lt"/>
              </a:rPr>
              <a:t> pro </a:t>
            </a:r>
            <a:r>
              <a:rPr lang="en-US" sz="1200" dirty="0" err="1">
                <a:latin typeface="+mj-lt"/>
              </a:rPr>
              <a:t>podporu</a:t>
            </a:r>
            <a:r>
              <a:rPr lang="en-US" sz="1200" dirty="0">
                <a:latin typeface="+mj-lt"/>
              </a:rPr>
              <a:t> </a:t>
            </a:r>
            <a:r>
              <a:rPr lang="en-US" sz="1200" dirty="0" err="1">
                <a:latin typeface="+mj-lt"/>
              </a:rPr>
              <a:t>strukturálních</a:t>
            </a:r>
            <a:r>
              <a:rPr lang="en-US" sz="1200" dirty="0">
                <a:latin typeface="+mj-lt"/>
              </a:rPr>
              <a:t> </a:t>
            </a:r>
            <a:r>
              <a:rPr lang="en-US" sz="1200" dirty="0" err="1">
                <a:latin typeface="+mj-lt"/>
              </a:rPr>
              <a:t>reforem</a:t>
            </a:r>
            <a:r>
              <a:rPr lang="en-US" sz="1200" dirty="0">
                <a:latin typeface="+mj-lt"/>
              </a:rPr>
              <a:t>.</a:t>
            </a:r>
          </a:p>
          <a:p>
            <a:pPr algn="just">
              <a:spcAft>
                <a:spcPts val="600"/>
              </a:spcAft>
            </a:pPr>
            <a:r>
              <a:rPr lang="en-US" sz="1200" dirty="0">
                <a:latin typeface="+mj-lt"/>
              </a:rPr>
              <a:t>T</a:t>
            </a:r>
            <a:r>
              <a:rPr lang="cs-CZ" sz="1200" dirty="0">
                <a:latin typeface="+mj-lt"/>
              </a:rPr>
              <a:t>en</a:t>
            </a:r>
            <a:r>
              <a:rPr lang="en-US" sz="1200" dirty="0">
                <a:latin typeface="+mj-lt"/>
              </a:rPr>
              <a:t>to </a:t>
            </a:r>
            <a:r>
              <a:rPr lang="cs-CZ" sz="1200" dirty="0">
                <a:latin typeface="+mj-lt"/>
              </a:rPr>
              <a:t>dokument byl dodán v září 2024 na základě smlouvy Evropské komise</a:t>
            </a:r>
            <a:r>
              <a:rPr lang="en-US" sz="1200" dirty="0">
                <a:latin typeface="+mj-lt"/>
              </a:rPr>
              <a:t> č. REFORM/SC2022/123, </a:t>
            </a:r>
            <a:r>
              <a:rPr lang="en-US" sz="1200" dirty="0" err="1">
                <a:latin typeface="+mj-lt"/>
              </a:rPr>
              <a:t>která</a:t>
            </a:r>
            <a:r>
              <a:rPr lang="en-US" sz="1200" dirty="0">
                <a:latin typeface="+mj-lt"/>
              </a:rPr>
              <a:t> </a:t>
            </a:r>
            <a:r>
              <a:rPr lang="en-US" sz="1200" dirty="0" err="1">
                <a:latin typeface="+mj-lt"/>
              </a:rPr>
              <a:t>provádí</a:t>
            </a:r>
            <a:r>
              <a:rPr lang="en-US" sz="1200" dirty="0">
                <a:latin typeface="+mj-lt"/>
              </a:rPr>
              <a:t> </a:t>
            </a:r>
            <a:r>
              <a:rPr lang="en-US" sz="1200" dirty="0" err="1">
                <a:latin typeface="+mj-lt"/>
              </a:rPr>
              <a:t>rámcovou</a:t>
            </a:r>
            <a:r>
              <a:rPr lang="en-US" sz="1200" dirty="0">
                <a:latin typeface="+mj-lt"/>
              </a:rPr>
              <a:t> </a:t>
            </a:r>
            <a:r>
              <a:rPr lang="en-US" sz="1200" dirty="0" err="1">
                <a:latin typeface="+mj-lt"/>
              </a:rPr>
              <a:t>smlouvu</a:t>
            </a:r>
            <a:r>
              <a:rPr lang="en-US" sz="1200" dirty="0">
                <a:latin typeface="+mj-lt"/>
              </a:rPr>
              <a:t> č.</a:t>
            </a:r>
            <a:r>
              <a:rPr lang="cs-CZ" sz="1200" dirty="0">
                <a:latin typeface="+mj-lt"/>
              </a:rPr>
              <a:t> </a:t>
            </a:r>
            <a:r>
              <a:rPr lang="en-US" sz="1200" dirty="0">
                <a:latin typeface="+mj-lt"/>
              </a:rPr>
              <a:t>REFORM/2021/OP/0006 LOT 1. </a:t>
            </a:r>
            <a:r>
              <a:rPr lang="cs-CZ" sz="1200" dirty="0">
                <a:latin typeface="+mj-lt"/>
              </a:rPr>
              <a:t>Dokument b</a:t>
            </a:r>
            <a:r>
              <a:rPr lang="en-US" sz="1200" dirty="0" err="1">
                <a:latin typeface="+mj-lt"/>
              </a:rPr>
              <a:t>yl</a:t>
            </a:r>
            <a:r>
              <a:rPr lang="en-US" sz="1200" dirty="0">
                <a:latin typeface="+mj-lt"/>
              </a:rPr>
              <a:t> </a:t>
            </a:r>
            <a:r>
              <a:rPr lang="en-US" sz="1200" dirty="0" err="1">
                <a:latin typeface="+mj-lt"/>
              </a:rPr>
              <a:t>dodán</a:t>
            </a:r>
            <a:r>
              <a:rPr lang="en-US" sz="1200" dirty="0">
                <a:latin typeface="+mj-lt"/>
              </a:rPr>
              <a:t> v </a:t>
            </a:r>
            <a:r>
              <a:rPr lang="en-US" sz="1200" dirty="0" err="1">
                <a:latin typeface="+mj-lt"/>
              </a:rPr>
              <a:t>rámci</a:t>
            </a:r>
            <a:r>
              <a:rPr lang="en-US" sz="1200" dirty="0">
                <a:latin typeface="+mj-lt"/>
              </a:rPr>
              <a:t> </a:t>
            </a:r>
            <a:r>
              <a:rPr lang="en-US" sz="1200" dirty="0" err="1">
                <a:latin typeface="+mj-lt"/>
              </a:rPr>
              <a:t>projektu</a:t>
            </a:r>
            <a:r>
              <a:rPr lang="en-US" sz="1200" dirty="0">
                <a:latin typeface="+mj-lt"/>
              </a:rPr>
              <a:t> „</a:t>
            </a:r>
            <a:r>
              <a:rPr lang="en-US" sz="1200" dirty="0" err="1">
                <a:latin typeface="+mj-lt"/>
              </a:rPr>
              <a:t>Projekt</a:t>
            </a:r>
            <a:r>
              <a:rPr lang="en-US" sz="1200" dirty="0">
                <a:latin typeface="+mj-lt"/>
              </a:rPr>
              <a:t> PPP </a:t>
            </a:r>
            <a:r>
              <a:rPr lang="en-US" sz="1200" dirty="0" err="1">
                <a:latin typeface="+mj-lt"/>
              </a:rPr>
              <a:t>dostupné</a:t>
            </a:r>
            <a:r>
              <a:rPr lang="en-US" sz="1200" dirty="0">
                <a:latin typeface="+mj-lt"/>
              </a:rPr>
              <a:t> </a:t>
            </a:r>
            <a:r>
              <a:rPr lang="en-US" sz="1200" dirty="0" err="1">
                <a:latin typeface="+mj-lt"/>
              </a:rPr>
              <a:t>bydlení</a:t>
            </a:r>
            <a:r>
              <a:rPr lang="en-US" sz="1200" dirty="0">
                <a:latin typeface="+mj-lt"/>
              </a:rPr>
              <a:t> v </a:t>
            </a:r>
            <a:r>
              <a:rPr lang="en-US" sz="1200" dirty="0" err="1">
                <a:latin typeface="+mj-lt"/>
              </a:rPr>
              <a:t>České</a:t>
            </a:r>
            <a:r>
              <a:rPr lang="en-US" sz="1200" dirty="0">
                <a:latin typeface="+mj-lt"/>
              </a:rPr>
              <a:t> </a:t>
            </a:r>
            <a:r>
              <a:rPr lang="en-US" sz="1200" dirty="0" err="1">
                <a:latin typeface="+mj-lt"/>
              </a:rPr>
              <a:t>republice</a:t>
            </a:r>
            <a:r>
              <a:rPr lang="en-US" sz="1200" dirty="0">
                <a:latin typeface="+mj-lt"/>
              </a:rPr>
              <a:t>“.</a:t>
            </a:r>
          </a:p>
          <a:p>
            <a:pPr algn="just"/>
            <a:endParaRPr lang="en-US" dirty="0"/>
          </a:p>
        </p:txBody>
      </p:sp>
    </p:spTree>
    <p:extLst>
      <p:ext uri="{BB962C8B-B14F-4D97-AF65-F5344CB8AC3E}">
        <p14:creationId xmlns:p14="http://schemas.microsoft.com/office/powerpoint/2010/main" val="2407926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102C26EA-689C-4597-B529-C989E64FEB1A}"/>
              </a:ext>
            </a:extLst>
          </p:cNvPr>
          <p:cNvCxnSpPr>
            <a:cxnSpLocks/>
          </p:cNvCxnSpPr>
          <p:nvPr/>
        </p:nvCxnSpPr>
        <p:spPr>
          <a:xfrm>
            <a:off x="7595684" y="4282772"/>
            <a:ext cx="0"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Flowchart: Data 11">
            <a:extLst>
              <a:ext uri="{FF2B5EF4-FFF2-40B4-BE49-F238E27FC236}">
                <a16:creationId xmlns:a16="http://schemas.microsoft.com/office/drawing/2014/main" id="{CAF37A04-B6A2-456D-8FE7-305768563B9B}"/>
              </a:ext>
            </a:extLst>
          </p:cNvPr>
          <p:cNvSpPr/>
          <p:nvPr/>
        </p:nvSpPr>
        <p:spPr>
          <a:xfrm>
            <a:off x="6616043" y="5431195"/>
            <a:ext cx="4521200" cy="399084"/>
          </a:xfrm>
          <a:prstGeom prst="flowChartInputOutpu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15" name="Flowchart: Data 14">
            <a:extLst>
              <a:ext uri="{FF2B5EF4-FFF2-40B4-BE49-F238E27FC236}">
                <a16:creationId xmlns:a16="http://schemas.microsoft.com/office/drawing/2014/main" id="{3D5E83E7-2BE2-4E87-8EA2-B866138E963C}"/>
              </a:ext>
            </a:extLst>
          </p:cNvPr>
          <p:cNvSpPr/>
          <p:nvPr/>
        </p:nvSpPr>
        <p:spPr>
          <a:xfrm>
            <a:off x="7224209" y="5480696"/>
            <a:ext cx="1952625" cy="193345"/>
          </a:xfrm>
          <a:prstGeom prst="flowChartInputOutput">
            <a:avLst/>
          </a:prstGeom>
          <a:solidFill>
            <a:schemeClr val="tx1">
              <a:lumMod val="95000"/>
            </a:schemeClr>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sp>
        <p:nvSpPr>
          <p:cNvPr id="16" name="Flowchart: Data 15">
            <a:extLst>
              <a:ext uri="{FF2B5EF4-FFF2-40B4-BE49-F238E27FC236}">
                <a16:creationId xmlns:a16="http://schemas.microsoft.com/office/drawing/2014/main" id="{BC9ADCF1-5688-45B7-8FCD-C677F543A042}"/>
              </a:ext>
            </a:extLst>
          </p:cNvPr>
          <p:cNvSpPr/>
          <p:nvPr/>
        </p:nvSpPr>
        <p:spPr>
          <a:xfrm>
            <a:off x="7224209" y="5181215"/>
            <a:ext cx="1952625" cy="193345"/>
          </a:xfrm>
          <a:prstGeom prst="flowChartInputOutput">
            <a:avLst/>
          </a:prstGeom>
          <a:solidFill>
            <a:schemeClr val="tx1">
              <a:lumMod val="95000"/>
            </a:schemeClr>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sp>
        <p:nvSpPr>
          <p:cNvPr id="17" name="Flowchart: Data 16">
            <a:extLst>
              <a:ext uri="{FF2B5EF4-FFF2-40B4-BE49-F238E27FC236}">
                <a16:creationId xmlns:a16="http://schemas.microsoft.com/office/drawing/2014/main" id="{1486D664-7908-42CE-8A06-9FB5EB5DF46B}"/>
              </a:ext>
            </a:extLst>
          </p:cNvPr>
          <p:cNvSpPr/>
          <p:nvPr/>
        </p:nvSpPr>
        <p:spPr>
          <a:xfrm>
            <a:off x="7224209" y="4881734"/>
            <a:ext cx="1952625" cy="193345"/>
          </a:xfrm>
          <a:prstGeom prst="flowChartInputOutput">
            <a:avLst/>
          </a:prstGeom>
          <a:solidFill>
            <a:schemeClr val="tx1">
              <a:lumMod val="95000"/>
            </a:schemeClr>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sp>
        <p:nvSpPr>
          <p:cNvPr id="19" name="Flowchart: Data 18">
            <a:extLst>
              <a:ext uri="{FF2B5EF4-FFF2-40B4-BE49-F238E27FC236}">
                <a16:creationId xmlns:a16="http://schemas.microsoft.com/office/drawing/2014/main" id="{5C4CF7DF-211D-4561-B3EA-5A34E2604366}"/>
              </a:ext>
            </a:extLst>
          </p:cNvPr>
          <p:cNvSpPr/>
          <p:nvPr/>
        </p:nvSpPr>
        <p:spPr>
          <a:xfrm>
            <a:off x="7224209" y="4582253"/>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sp>
        <p:nvSpPr>
          <p:cNvPr id="20" name="Flowchart: Data 19">
            <a:extLst>
              <a:ext uri="{FF2B5EF4-FFF2-40B4-BE49-F238E27FC236}">
                <a16:creationId xmlns:a16="http://schemas.microsoft.com/office/drawing/2014/main" id="{BF727EF5-004B-4192-A079-4421629C0A27}"/>
              </a:ext>
            </a:extLst>
          </p:cNvPr>
          <p:cNvSpPr/>
          <p:nvPr/>
        </p:nvSpPr>
        <p:spPr>
          <a:xfrm>
            <a:off x="7224209" y="4282772"/>
            <a:ext cx="1952625" cy="193345"/>
          </a:xfrm>
          <a:prstGeom prst="flowChartInputOutpu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pic>
        <p:nvPicPr>
          <p:cNvPr id="22" name="Graphic 21" descr="Deciduous tree outline">
            <a:extLst>
              <a:ext uri="{FF2B5EF4-FFF2-40B4-BE49-F238E27FC236}">
                <a16:creationId xmlns:a16="http://schemas.microsoft.com/office/drawing/2014/main" id="{4B142DFE-754F-46F1-BBB2-4C1C911A28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30503" y="4956077"/>
            <a:ext cx="576612" cy="576612"/>
          </a:xfrm>
          <a:prstGeom prst="rect">
            <a:avLst/>
          </a:prstGeom>
        </p:spPr>
      </p:pic>
      <p:cxnSp>
        <p:nvCxnSpPr>
          <p:cNvPr id="26" name="Straight Connector 25">
            <a:extLst>
              <a:ext uri="{FF2B5EF4-FFF2-40B4-BE49-F238E27FC236}">
                <a16:creationId xmlns:a16="http://schemas.microsoft.com/office/drawing/2014/main" id="{FFD2C88D-2C24-49D0-B7F2-FA05F1AC1761}"/>
              </a:ext>
            </a:extLst>
          </p:cNvPr>
          <p:cNvCxnSpPr>
            <a:cxnSpLocks/>
          </p:cNvCxnSpPr>
          <p:nvPr/>
        </p:nvCxnSpPr>
        <p:spPr>
          <a:xfrm>
            <a:off x="9176834" y="4282772"/>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2CA15F8-E7A0-4143-9BB8-50386A0791DE}"/>
              </a:ext>
            </a:extLst>
          </p:cNvPr>
          <p:cNvCxnSpPr>
            <a:cxnSpLocks/>
          </p:cNvCxnSpPr>
          <p:nvPr/>
        </p:nvCxnSpPr>
        <p:spPr>
          <a:xfrm flipH="1">
            <a:off x="7214684" y="4476117"/>
            <a:ext cx="9525"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7" name="Flowchart: Data 26">
            <a:extLst>
              <a:ext uri="{FF2B5EF4-FFF2-40B4-BE49-F238E27FC236}">
                <a16:creationId xmlns:a16="http://schemas.microsoft.com/office/drawing/2014/main" id="{92F22C06-ED0B-470D-8A8A-9A13D4E84D74}"/>
              </a:ext>
            </a:extLst>
          </p:cNvPr>
          <p:cNvSpPr/>
          <p:nvPr/>
        </p:nvSpPr>
        <p:spPr>
          <a:xfrm>
            <a:off x="7410703" y="4606116"/>
            <a:ext cx="1570112" cy="133242"/>
          </a:xfrm>
          <a:prstGeom prst="flowChartInputOutput">
            <a:avLst/>
          </a:prstGeom>
          <a:solidFill>
            <a:schemeClr val="tx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sp>
        <p:nvSpPr>
          <p:cNvPr id="30" name="TextBox 29">
            <a:extLst>
              <a:ext uri="{FF2B5EF4-FFF2-40B4-BE49-F238E27FC236}">
                <a16:creationId xmlns:a16="http://schemas.microsoft.com/office/drawing/2014/main" id="{92E6EF1E-142F-42E3-A433-9DE0723E6989}"/>
              </a:ext>
            </a:extLst>
          </p:cNvPr>
          <p:cNvSpPr txBox="1"/>
          <p:nvPr/>
        </p:nvSpPr>
        <p:spPr>
          <a:xfrm>
            <a:off x="7824284" y="4558618"/>
            <a:ext cx="752475" cy="206210"/>
          </a:xfrm>
          <a:prstGeom prst="rect">
            <a:avLst/>
          </a:prstGeom>
          <a:noFill/>
        </p:spPr>
        <p:txBody>
          <a:bodyPr wrap="square" lIns="0" tIns="36576" rIns="0" bIns="0" rtlCol="0">
            <a:spAutoFit/>
          </a:bodyPr>
          <a:lstStyle/>
          <a:p>
            <a:pPr algn="ctr">
              <a:spcAft>
                <a:spcPts val="600"/>
              </a:spcAft>
              <a:buClr>
                <a:schemeClr val="tx2"/>
              </a:buClr>
              <a:buSzPct val="80000"/>
            </a:pPr>
            <a:r>
              <a:rPr lang="cs-CZ" sz="1100" dirty="0">
                <a:solidFill>
                  <a:schemeClr val="accent3">
                    <a:lumMod val="75000"/>
                  </a:schemeClr>
                </a:solidFill>
              </a:rPr>
              <a:t>72,0 %</a:t>
            </a:r>
          </a:p>
        </p:txBody>
      </p:sp>
      <p:sp>
        <p:nvSpPr>
          <p:cNvPr id="49" name="Flowchart: Data 48">
            <a:extLst>
              <a:ext uri="{FF2B5EF4-FFF2-40B4-BE49-F238E27FC236}">
                <a16:creationId xmlns:a16="http://schemas.microsoft.com/office/drawing/2014/main" id="{C20FBF28-669A-4CCB-9B65-6116ADBEFA18}"/>
              </a:ext>
            </a:extLst>
          </p:cNvPr>
          <p:cNvSpPr/>
          <p:nvPr/>
        </p:nvSpPr>
        <p:spPr>
          <a:xfrm>
            <a:off x="7410703" y="5202957"/>
            <a:ext cx="1570112" cy="144000"/>
          </a:xfrm>
          <a:prstGeom prst="flowChartInputOutput">
            <a:avLst/>
          </a:prstGeom>
          <a:solidFill>
            <a:schemeClr val="tx1"/>
          </a:solidFill>
          <a:ln w="9525">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sp>
        <p:nvSpPr>
          <p:cNvPr id="50" name="Flowchart: Data 49">
            <a:extLst>
              <a:ext uri="{FF2B5EF4-FFF2-40B4-BE49-F238E27FC236}">
                <a16:creationId xmlns:a16="http://schemas.microsoft.com/office/drawing/2014/main" id="{108361BC-867C-4B2D-B5D1-F2348F4D0533}"/>
              </a:ext>
            </a:extLst>
          </p:cNvPr>
          <p:cNvSpPr/>
          <p:nvPr/>
        </p:nvSpPr>
        <p:spPr>
          <a:xfrm>
            <a:off x="7410703" y="5502385"/>
            <a:ext cx="1570112" cy="144000"/>
          </a:xfrm>
          <a:prstGeom prst="flowChartInputOutput">
            <a:avLst/>
          </a:prstGeom>
          <a:solidFill>
            <a:schemeClr val="tx1"/>
          </a:solidFill>
          <a:ln w="9525">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cxnSp>
        <p:nvCxnSpPr>
          <p:cNvPr id="24" name="Straight Connector 23">
            <a:extLst>
              <a:ext uri="{FF2B5EF4-FFF2-40B4-BE49-F238E27FC236}">
                <a16:creationId xmlns:a16="http://schemas.microsoft.com/office/drawing/2014/main" id="{0A38611C-BD17-4BD7-AC74-DE1D937A9306}"/>
              </a:ext>
            </a:extLst>
          </p:cNvPr>
          <p:cNvCxnSpPr>
            <a:cxnSpLocks/>
          </p:cNvCxnSpPr>
          <p:nvPr/>
        </p:nvCxnSpPr>
        <p:spPr>
          <a:xfrm>
            <a:off x="8789648" y="4476117"/>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Flowchart: Data 37">
            <a:extLst>
              <a:ext uri="{FF2B5EF4-FFF2-40B4-BE49-F238E27FC236}">
                <a16:creationId xmlns:a16="http://schemas.microsoft.com/office/drawing/2014/main" id="{57BD1DFE-3DB3-45D3-A9B7-F67467146716}"/>
              </a:ext>
            </a:extLst>
          </p:cNvPr>
          <p:cNvSpPr/>
          <p:nvPr>
            <p:custDataLst>
              <p:tags r:id="rId1"/>
            </p:custDataLst>
          </p:nvPr>
        </p:nvSpPr>
        <p:spPr>
          <a:xfrm>
            <a:off x="7410703" y="4902719"/>
            <a:ext cx="1570112" cy="144000"/>
          </a:xfrm>
          <a:prstGeom prst="flowChartInputOutput">
            <a:avLst/>
          </a:prstGeom>
          <a:solidFill>
            <a:schemeClr val="tx1"/>
          </a:solidFill>
          <a:ln w="9525">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sp>
        <p:nvSpPr>
          <p:cNvPr id="35" name="Left Brace 34">
            <a:extLst>
              <a:ext uri="{FF2B5EF4-FFF2-40B4-BE49-F238E27FC236}">
                <a16:creationId xmlns:a16="http://schemas.microsoft.com/office/drawing/2014/main" id="{DBC7294C-37A8-4229-B2D7-11C461445D44}"/>
              </a:ext>
            </a:extLst>
          </p:cNvPr>
          <p:cNvSpPr/>
          <p:nvPr/>
        </p:nvSpPr>
        <p:spPr>
          <a:xfrm>
            <a:off x="7032703" y="4476116"/>
            <a:ext cx="83972" cy="1197923"/>
          </a:xfrm>
          <a:prstGeom prst="leftBrace">
            <a:avLst/>
          </a:prstGeom>
          <a:ln w="9525">
            <a:solidFill>
              <a:schemeClr val="accent4"/>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Box 4">
            <a:extLst>
              <a:ext uri="{FF2B5EF4-FFF2-40B4-BE49-F238E27FC236}">
                <a16:creationId xmlns:a16="http://schemas.microsoft.com/office/drawing/2014/main" id="{8236218B-9C5B-41A9-B633-678EAA6D3EEA}"/>
              </a:ext>
            </a:extLst>
          </p:cNvPr>
          <p:cNvSpPr txBox="1"/>
          <p:nvPr/>
        </p:nvSpPr>
        <p:spPr>
          <a:xfrm>
            <a:off x="7935052" y="5452441"/>
            <a:ext cx="587621" cy="221599"/>
          </a:xfrm>
          <a:prstGeom prst="rect">
            <a:avLst/>
          </a:prstGeom>
          <a:noFill/>
        </p:spPr>
        <p:txBody>
          <a:bodyPr wrap="square" lIns="0" tIns="36576" rIns="0" bIns="0" rtlCol="0">
            <a:spAutoFit/>
          </a:bodyPr>
          <a:lstStyle/>
          <a:p>
            <a:pPr algn="l">
              <a:spcAft>
                <a:spcPts val="600"/>
              </a:spcAft>
              <a:buClr>
                <a:schemeClr val="tx2"/>
              </a:buClr>
              <a:buSzPct val="80000"/>
            </a:pPr>
            <a:r>
              <a:rPr lang="cs-CZ" sz="1200">
                <a:solidFill>
                  <a:schemeClr val="bg1"/>
                </a:solidFill>
              </a:rPr>
              <a:t>1. NP</a:t>
            </a:r>
          </a:p>
        </p:txBody>
      </p:sp>
      <p:sp>
        <p:nvSpPr>
          <p:cNvPr id="40" name="TextBox 39">
            <a:extLst>
              <a:ext uri="{FF2B5EF4-FFF2-40B4-BE49-F238E27FC236}">
                <a16:creationId xmlns:a16="http://schemas.microsoft.com/office/drawing/2014/main" id="{544CC21A-D4ED-47C6-8409-4D4DA81C0EDC}"/>
              </a:ext>
            </a:extLst>
          </p:cNvPr>
          <p:cNvSpPr txBox="1"/>
          <p:nvPr/>
        </p:nvSpPr>
        <p:spPr>
          <a:xfrm>
            <a:off x="7928087" y="5142338"/>
            <a:ext cx="587621" cy="221599"/>
          </a:xfrm>
          <a:prstGeom prst="rect">
            <a:avLst/>
          </a:prstGeom>
          <a:noFill/>
        </p:spPr>
        <p:txBody>
          <a:bodyPr wrap="square" lIns="0" tIns="36576" rIns="0" bIns="0" rtlCol="0">
            <a:spAutoFit/>
          </a:bodyPr>
          <a:lstStyle/>
          <a:p>
            <a:pPr algn="l">
              <a:spcAft>
                <a:spcPts val="600"/>
              </a:spcAft>
              <a:buClr>
                <a:schemeClr val="tx2"/>
              </a:buClr>
              <a:buSzPct val="80000"/>
            </a:pPr>
            <a:r>
              <a:rPr lang="cs-CZ" sz="1200">
                <a:solidFill>
                  <a:schemeClr val="bg1"/>
                </a:solidFill>
              </a:rPr>
              <a:t>2. NP</a:t>
            </a:r>
          </a:p>
        </p:txBody>
      </p:sp>
      <p:sp>
        <p:nvSpPr>
          <p:cNvPr id="41" name="TextBox 40">
            <a:extLst>
              <a:ext uri="{FF2B5EF4-FFF2-40B4-BE49-F238E27FC236}">
                <a16:creationId xmlns:a16="http://schemas.microsoft.com/office/drawing/2014/main" id="{737B0A69-21DF-4725-8BF9-CFF6C455844D}"/>
              </a:ext>
            </a:extLst>
          </p:cNvPr>
          <p:cNvSpPr txBox="1"/>
          <p:nvPr/>
        </p:nvSpPr>
        <p:spPr>
          <a:xfrm>
            <a:off x="7910918" y="4845808"/>
            <a:ext cx="587621" cy="221599"/>
          </a:xfrm>
          <a:prstGeom prst="rect">
            <a:avLst/>
          </a:prstGeom>
          <a:noFill/>
        </p:spPr>
        <p:txBody>
          <a:bodyPr wrap="square" lIns="0" tIns="36576" rIns="0" bIns="0" rtlCol="0">
            <a:spAutoFit/>
          </a:bodyPr>
          <a:lstStyle/>
          <a:p>
            <a:pPr algn="l">
              <a:spcAft>
                <a:spcPts val="600"/>
              </a:spcAft>
              <a:buClr>
                <a:schemeClr val="tx2"/>
              </a:buClr>
              <a:buSzPct val="80000"/>
            </a:pPr>
            <a:r>
              <a:rPr lang="cs-CZ" sz="1200">
                <a:solidFill>
                  <a:schemeClr val="bg1"/>
                </a:solidFill>
              </a:rPr>
              <a:t>3. NP</a:t>
            </a:r>
          </a:p>
        </p:txBody>
      </p:sp>
      <p:sp>
        <p:nvSpPr>
          <p:cNvPr id="33" name="TextBox 32">
            <a:extLst>
              <a:ext uri="{FF2B5EF4-FFF2-40B4-BE49-F238E27FC236}">
                <a16:creationId xmlns:a16="http://schemas.microsoft.com/office/drawing/2014/main" id="{1E22AA92-6A5C-46A2-855F-86A142847FE9}"/>
              </a:ext>
            </a:extLst>
          </p:cNvPr>
          <p:cNvSpPr txBox="1"/>
          <p:nvPr/>
        </p:nvSpPr>
        <p:spPr>
          <a:xfrm>
            <a:off x="609918" y="988204"/>
            <a:ext cx="10939133" cy="849051"/>
          </a:xfrm>
          <a:prstGeom prst="rect">
            <a:avLst/>
          </a:prstGeom>
          <a:solidFill>
            <a:schemeClr val="tx2"/>
          </a:solidFill>
        </p:spPr>
        <p:txBody>
          <a:bodyPr wrap="square" lIns="108000" tIns="108000" rIns="108000" bIns="108000" rtlCol="0" anchor="ctr">
            <a:spAutoFit/>
          </a:bodyPr>
          <a:lstStyle/>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Koeficient čisté podlažní plochy </a:t>
            </a:r>
            <a:r>
              <a:rPr lang="cs-CZ" sz="1200" dirty="0">
                <a:solidFill>
                  <a:schemeClr val="bg1"/>
                </a:solidFill>
                <a:latin typeface="+mj-lt"/>
              </a:rPr>
              <a:t>(koeficient ČPP) </a:t>
            </a:r>
            <a:r>
              <a:rPr lang="cs-CZ" sz="1200" dirty="0">
                <a:solidFill>
                  <a:schemeClr val="bg1"/>
                </a:solidFill>
              </a:rPr>
              <a:t>vyjadřuje, kolik % hrubé podlažní plochy (HPP) budovy představuje plochu, kterou lze využit pro účely bydlení a nezahrnuje chodby, schodiště a další prostory, které slouží k průchodu nebo technickým účelům.</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Počet nadzemních pater</a:t>
            </a:r>
            <a:r>
              <a:rPr lang="cs-CZ" sz="1200" dirty="0">
                <a:solidFill>
                  <a:schemeClr val="bg1"/>
                </a:solidFill>
                <a:latin typeface="+mj-lt"/>
              </a:rPr>
              <a:t> udává zadavatelem požadovaný</a:t>
            </a:r>
            <a:r>
              <a:rPr lang="cs-CZ" sz="1200" b="1" dirty="0">
                <a:solidFill>
                  <a:schemeClr val="bg1"/>
                </a:solidFill>
                <a:latin typeface="+mj-lt"/>
              </a:rPr>
              <a:t> </a:t>
            </a:r>
            <a:r>
              <a:rPr lang="cs-CZ" sz="1200" dirty="0">
                <a:solidFill>
                  <a:schemeClr val="bg1"/>
                </a:solidFill>
                <a:latin typeface="+mj-lt"/>
              </a:rPr>
              <a:t>počet nadzemních pater (tedy od přízemního patra až po patro nejvyšší).</a:t>
            </a:r>
          </a:p>
        </p:txBody>
      </p:sp>
      <p:sp>
        <p:nvSpPr>
          <p:cNvPr id="34" name="TextBox 33">
            <a:extLst>
              <a:ext uri="{FF2B5EF4-FFF2-40B4-BE49-F238E27FC236}">
                <a16:creationId xmlns:a16="http://schemas.microsoft.com/office/drawing/2014/main" id="{98203A34-BB97-4B0E-9701-43176358BF7B}"/>
              </a:ext>
            </a:extLst>
          </p:cNvPr>
          <p:cNvSpPr txBox="1"/>
          <p:nvPr/>
        </p:nvSpPr>
        <p:spPr>
          <a:xfrm>
            <a:off x="609918" y="1838476"/>
            <a:ext cx="10939133" cy="1741603"/>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Jedná se o projektově specifické vstupy, které se budou lišit na základě podmínek projektu.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Koeficient čisté podlažní plochy se pro většinu projektů bude pohybovat v rozpětí 65 % až 85 %, jelikož pouze určitou část HPP lze využít pro bytovou výstavbu z důvodu dodržení norem a potřeby užitkových prostor. Koeficient bude mít vliv na maximální povolenou ČPP budovy a na skutečnou HPP budovy, která se promítne především ve výši stavebních nákladů.</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Počet pater bude mít zásadní vliv na celkovou HPP budovy, což ovlivní stavební náklady nutné pro realizaci projektu, a tržby, generované projektem. Doporučený počet podlaží je až 6, ale záleží především na specifikaci projektu a územním plánu města.</a:t>
            </a:r>
          </a:p>
        </p:txBody>
      </p:sp>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a:t>Bytový fond</a:t>
            </a:r>
          </a:p>
        </p:txBody>
      </p:sp>
      <p:sp>
        <p:nvSpPr>
          <p:cNvPr id="25" name="TextBox 24">
            <a:extLst>
              <a:ext uri="{FF2B5EF4-FFF2-40B4-BE49-F238E27FC236}">
                <a16:creationId xmlns:a16="http://schemas.microsoft.com/office/drawing/2014/main" id="{3ABC8F75-2F38-470E-A142-812C3320C860}"/>
              </a:ext>
            </a:extLst>
          </p:cNvPr>
          <p:cNvSpPr txBox="1"/>
          <p:nvPr/>
        </p:nvSpPr>
        <p:spPr>
          <a:xfrm>
            <a:off x="609916" y="3550100"/>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graphicFrame>
        <p:nvGraphicFramePr>
          <p:cNvPr id="3" name="Table 2">
            <a:extLst>
              <a:ext uri="{FF2B5EF4-FFF2-40B4-BE49-F238E27FC236}">
                <a16:creationId xmlns:a16="http://schemas.microsoft.com/office/drawing/2014/main" id="{D9FC5F6B-5305-425F-B75A-F0BDFFAD5FD9}"/>
              </a:ext>
            </a:extLst>
          </p:cNvPr>
          <p:cNvGraphicFramePr>
            <a:graphicFrameLocks noGrp="1"/>
          </p:cNvGraphicFramePr>
          <p:nvPr>
            <p:extLst>
              <p:ext uri="{D42A27DB-BD31-4B8C-83A1-F6EECF244321}">
                <p14:modId xmlns:p14="http://schemas.microsoft.com/office/powerpoint/2010/main" val="2504927897"/>
              </p:ext>
            </p:extLst>
          </p:nvPr>
        </p:nvGraphicFramePr>
        <p:xfrm>
          <a:off x="1119114" y="4069911"/>
          <a:ext cx="3327874" cy="381000"/>
        </p:xfrm>
        <a:graphic>
          <a:graphicData uri="http://schemas.openxmlformats.org/drawingml/2006/table">
            <a:tbl>
              <a:tblPr/>
              <a:tblGrid>
                <a:gridCol w="2184875">
                  <a:extLst>
                    <a:ext uri="{9D8B030D-6E8A-4147-A177-3AD203B41FA5}">
                      <a16:colId xmlns:a16="http://schemas.microsoft.com/office/drawing/2014/main" val="775661908"/>
                    </a:ext>
                  </a:extLst>
                </a:gridCol>
                <a:gridCol w="614618">
                  <a:extLst>
                    <a:ext uri="{9D8B030D-6E8A-4147-A177-3AD203B41FA5}">
                      <a16:colId xmlns:a16="http://schemas.microsoft.com/office/drawing/2014/main" val="1889185042"/>
                    </a:ext>
                  </a:extLst>
                </a:gridCol>
                <a:gridCol w="528381">
                  <a:extLst>
                    <a:ext uri="{9D8B030D-6E8A-4147-A177-3AD203B41FA5}">
                      <a16:colId xmlns:a16="http://schemas.microsoft.com/office/drawing/2014/main" val="3874219374"/>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Koeficient čisté podlažní plochy</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72,0 %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158418690"/>
                  </a:ext>
                </a:extLst>
              </a:tr>
              <a:tr h="190500">
                <a:tc>
                  <a:txBody>
                    <a:bodyPr/>
                    <a:lstStyle/>
                    <a:p>
                      <a:pPr algn="l" fontAlgn="t"/>
                      <a:r>
                        <a:rPr lang="cs-CZ" sz="1000" b="0" i="0" u="none" strike="noStrike" dirty="0">
                          <a:solidFill>
                            <a:srgbClr val="203764"/>
                          </a:solidFill>
                          <a:effectLst/>
                          <a:latin typeface="Calibri" panose="020F0502020204030204" pitchFamily="34" charset="0"/>
                        </a:rPr>
                        <a:t>Počet nadzemních pater</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4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694386717"/>
                  </a:ext>
                </a:extLst>
              </a:tr>
            </a:tbl>
          </a:graphicData>
        </a:graphic>
      </p:graphicFrame>
      <p:cxnSp>
        <p:nvCxnSpPr>
          <p:cNvPr id="32" name="Connector: Elbow 31">
            <a:extLst>
              <a:ext uri="{FF2B5EF4-FFF2-40B4-BE49-F238E27FC236}">
                <a16:creationId xmlns:a16="http://schemas.microsoft.com/office/drawing/2014/main" id="{55267162-F47D-42FB-BC93-E7977826EB1A}"/>
              </a:ext>
            </a:extLst>
          </p:cNvPr>
          <p:cNvCxnSpPr>
            <a:cxnSpLocks/>
          </p:cNvCxnSpPr>
          <p:nvPr/>
        </p:nvCxnSpPr>
        <p:spPr>
          <a:xfrm>
            <a:off x="4544997" y="4346973"/>
            <a:ext cx="2354454" cy="728106"/>
          </a:xfrm>
          <a:prstGeom prst="bentConnector3">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8A4FF675-31A5-43F6-B059-7B8875BC1FBA}"/>
              </a:ext>
            </a:extLst>
          </p:cNvPr>
          <p:cNvCxnSpPr>
            <a:endCxn id="30" idx="0"/>
          </p:cNvCxnSpPr>
          <p:nvPr/>
        </p:nvCxnSpPr>
        <p:spPr>
          <a:xfrm>
            <a:off x="4544997" y="4136779"/>
            <a:ext cx="3384000" cy="540000"/>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31" name="Oval 30">
            <a:extLst>
              <a:ext uri="{FF2B5EF4-FFF2-40B4-BE49-F238E27FC236}">
                <a16:creationId xmlns:a16="http://schemas.microsoft.com/office/drawing/2014/main" id="{F79CDC63-577C-4F3C-BED9-3189AE9C7ED3}"/>
              </a:ext>
            </a:extLst>
          </p:cNvPr>
          <p:cNvSpPr/>
          <p:nvPr/>
        </p:nvSpPr>
        <p:spPr>
          <a:xfrm>
            <a:off x="4028133" y="4040051"/>
            <a:ext cx="504402" cy="201388"/>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36" name="Oval 35">
            <a:extLst>
              <a:ext uri="{FF2B5EF4-FFF2-40B4-BE49-F238E27FC236}">
                <a16:creationId xmlns:a16="http://schemas.microsoft.com/office/drawing/2014/main" id="{172928B1-0C82-42AE-9C5F-1331E1438E9A}"/>
              </a:ext>
            </a:extLst>
          </p:cNvPr>
          <p:cNvSpPr/>
          <p:nvPr/>
        </p:nvSpPr>
        <p:spPr>
          <a:xfrm>
            <a:off x="4028392" y="4241439"/>
            <a:ext cx="504402" cy="201388"/>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Tree>
    <p:extLst>
      <p:ext uri="{BB962C8B-B14F-4D97-AF65-F5344CB8AC3E}">
        <p14:creationId xmlns:p14="http://schemas.microsoft.com/office/powerpoint/2010/main" val="3294209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1E22AA92-6A5C-46A2-855F-86A142847FE9}"/>
              </a:ext>
            </a:extLst>
          </p:cNvPr>
          <p:cNvSpPr txBox="1"/>
          <p:nvPr/>
        </p:nvSpPr>
        <p:spPr>
          <a:xfrm>
            <a:off x="609918" y="1013323"/>
            <a:ext cx="10939133" cy="402775"/>
          </a:xfrm>
          <a:prstGeom prst="rect">
            <a:avLst/>
          </a:prstGeom>
          <a:solidFill>
            <a:schemeClr val="tx2"/>
          </a:solidFill>
        </p:spPr>
        <p:txBody>
          <a:bodyPr wrap="square" lIns="108000" tIns="108000" rIns="108000" bIns="108000" rtlCol="0" anchor="ctr">
            <a:spAutoFit/>
          </a:bodyPr>
          <a:lstStyle/>
          <a:p>
            <a:pPr marL="228600" indent="-228600" algn="just">
              <a:spcAft>
                <a:spcPts val="600"/>
              </a:spcAft>
              <a:buSzPct val="100000"/>
              <a:buFont typeface="+mj-lt"/>
              <a:buAutoNum type="arabicPeriod"/>
              <a:defRPr/>
            </a:pPr>
            <a:r>
              <a:rPr lang="cs-CZ" sz="1200" b="1" dirty="0">
                <a:solidFill>
                  <a:schemeClr val="bg1"/>
                </a:solidFill>
              </a:rPr>
              <a:t>Dispozice bytů </a:t>
            </a:r>
            <a:r>
              <a:rPr lang="cs-CZ" sz="1200" dirty="0">
                <a:solidFill>
                  <a:schemeClr val="bg1"/>
                </a:solidFill>
              </a:rPr>
              <a:t>určuje, jaké typy bytů jsou uvažovány v rámci projektu.</a:t>
            </a:r>
          </a:p>
        </p:txBody>
      </p:sp>
      <p:sp>
        <p:nvSpPr>
          <p:cNvPr id="34" name="TextBox 33">
            <a:extLst>
              <a:ext uri="{FF2B5EF4-FFF2-40B4-BE49-F238E27FC236}">
                <a16:creationId xmlns:a16="http://schemas.microsoft.com/office/drawing/2014/main" id="{98203A34-BB97-4B0E-9701-43176358BF7B}"/>
              </a:ext>
            </a:extLst>
          </p:cNvPr>
          <p:cNvSpPr txBox="1"/>
          <p:nvPr/>
        </p:nvSpPr>
        <p:spPr>
          <a:xfrm>
            <a:off x="609916" y="1496544"/>
            <a:ext cx="10939133" cy="1556937"/>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Jedná se o projektově specifické vstupy. Zadavatel si může zvolit, které dispozice budou uvažovány ve finančním modelu pro daný projekt.</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Zadavatel si může zvolit pro každou z dispozic požadovaný typ bytu. V případě menšího počtu požadovaných dispozic je možné ponechat vstup nevyplněný.</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Tato skupina vstupů ovlivní, jaké dispozice budou uvažovány jako vstupy dále v modelu, je tedy důležité správně nastavit požadované dispozice na začátku práce s modelem, aby mohl zadavatel správně pracovat s následujícími vstupy.</a:t>
            </a:r>
          </a:p>
        </p:txBody>
      </p:sp>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dirty="0"/>
              <a:t>Bytový fond</a:t>
            </a:r>
          </a:p>
        </p:txBody>
      </p:sp>
      <p:sp>
        <p:nvSpPr>
          <p:cNvPr id="5" name="TextBox 4">
            <a:extLst>
              <a:ext uri="{FF2B5EF4-FFF2-40B4-BE49-F238E27FC236}">
                <a16:creationId xmlns:a16="http://schemas.microsoft.com/office/drawing/2014/main" id="{03498706-09D4-5BE9-E69A-8D5164FBC0BD}"/>
              </a:ext>
            </a:extLst>
          </p:cNvPr>
          <p:cNvSpPr txBox="1"/>
          <p:nvPr/>
        </p:nvSpPr>
        <p:spPr>
          <a:xfrm>
            <a:off x="609915" y="3091888"/>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a:t>
            </a:r>
          </a:p>
        </p:txBody>
      </p:sp>
      <p:graphicFrame>
        <p:nvGraphicFramePr>
          <p:cNvPr id="12" name="Table 11">
            <a:extLst>
              <a:ext uri="{FF2B5EF4-FFF2-40B4-BE49-F238E27FC236}">
                <a16:creationId xmlns:a16="http://schemas.microsoft.com/office/drawing/2014/main" id="{874C1DCB-B171-1C41-8FAF-2FCE25073EAA}"/>
              </a:ext>
            </a:extLst>
          </p:cNvPr>
          <p:cNvGraphicFramePr>
            <a:graphicFrameLocks noGrp="1"/>
          </p:cNvGraphicFramePr>
          <p:nvPr/>
        </p:nvGraphicFramePr>
        <p:xfrm>
          <a:off x="735545" y="3533070"/>
          <a:ext cx="4373856" cy="2605530"/>
        </p:xfrm>
        <a:graphic>
          <a:graphicData uri="http://schemas.openxmlformats.org/drawingml/2006/table">
            <a:tbl>
              <a:tblPr/>
              <a:tblGrid>
                <a:gridCol w="314133">
                  <a:extLst>
                    <a:ext uri="{9D8B030D-6E8A-4147-A177-3AD203B41FA5}">
                      <a16:colId xmlns:a16="http://schemas.microsoft.com/office/drawing/2014/main" val="1201062039"/>
                    </a:ext>
                  </a:extLst>
                </a:gridCol>
                <a:gridCol w="314133">
                  <a:extLst>
                    <a:ext uri="{9D8B030D-6E8A-4147-A177-3AD203B41FA5}">
                      <a16:colId xmlns:a16="http://schemas.microsoft.com/office/drawing/2014/main" val="3867618087"/>
                    </a:ext>
                  </a:extLst>
                </a:gridCol>
                <a:gridCol w="117800">
                  <a:extLst>
                    <a:ext uri="{9D8B030D-6E8A-4147-A177-3AD203B41FA5}">
                      <a16:colId xmlns:a16="http://schemas.microsoft.com/office/drawing/2014/main" val="681057954"/>
                    </a:ext>
                  </a:extLst>
                </a:gridCol>
                <a:gridCol w="2041858">
                  <a:extLst>
                    <a:ext uri="{9D8B030D-6E8A-4147-A177-3AD203B41FA5}">
                      <a16:colId xmlns:a16="http://schemas.microsoft.com/office/drawing/2014/main" val="801797617"/>
                    </a:ext>
                  </a:extLst>
                </a:gridCol>
                <a:gridCol w="791875">
                  <a:extLst>
                    <a:ext uri="{9D8B030D-6E8A-4147-A177-3AD203B41FA5}">
                      <a16:colId xmlns:a16="http://schemas.microsoft.com/office/drawing/2014/main" val="1552656763"/>
                    </a:ext>
                  </a:extLst>
                </a:gridCol>
                <a:gridCol w="794057">
                  <a:extLst>
                    <a:ext uri="{9D8B030D-6E8A-4147-A177-3AD203B41FA5}">
                      <a16:colId xmlns:a16="http://schemas.microsoft.com/office/drawing/2014/main" val="202835011"/>
                    </a:ext>
                  </a:extLst>
                </a:gridCol>
              </a:tblGrid>
              <a:tr h="136287">
                <a:tc>
                  <a:txBody>
                    <a:bodyPr/>
                    <a:lstStyle/>
                    <a:p>
                      <a:pPr algn="l" fontAlgn="t"/>
                      <a:r>
                        <a:rPr lang="en-US" sz="1000" b="1" i="0" u="none" strike="noStrike" dirty="0">
                          <a:solidFill>
                            <a:srgbClr val="203764"/>
                          </a:solidFill>
                          <a:effectLst/>
                          <a:latin typeface="Calibri" panose="020F0502020204030204" pitchFamily="34" charset="0"/>
                        </a:rPr>
                        <a:t>2.2</a:t>
                      </a:r>
                    </a:p>
                  </a:txBody>
                  <a:tcPr marL="0" marR="0" marT="0" marB="0">
                    <a:lnL>
                      <a:noFill/>
                    </a:lnL>
                    <a:lnR>
                      <a:noFill/>
                    </a:lnR>
                    <a:lnT>
                      <a:noFill/>
                    </a:lnT>
                    <a:lnB>
                      <a:noFill/>
                    </a:lnB>
                  </a:tcPr>
                </a:tc>
                <a:tc gridSpan="4">
                  <a:txBody>
                    <a:bodyPr/>
                    <a:lstStyle/>
                    <a:p>
                      <a:pPr algn="l" fontAlgn="t"/>
                      <a:r>
                        <a:rPr lang="en-US" sz="1000" b="1" i="0" u="none" strike="noStrike" dirty="0">
                          <a:solidFill>
                            <a:srgbClr val="203764"/>
                          </a:solidFill>
                          <a:effectLst/>
                          <a:latin typeface="Calibri" panose="020F0502020204030204" pitchFamily="34" charset="0"/>
                        </a:rPr>
                        <a:t>Layout of apartments / </a:t>
                      </a:r>
                      <a:r>
                        <a:rPr lang="en-US" sz="1000" b="1" i="0" u="none" strike="noStrike" dirty="0" err="1">
                          <a:solidFill>
                            <a:srgbClr val="203764"/>
                          </a:solidFill>
                          <a:effectLst/>
                          <a:latin typeface="Calibri" panose="020F0502020204030204" pitchFamily="34" charset="0"/>
                        </a:rPr>
                        <a:t>Dispozice</a:t>
                      </a:r>
                      <a:r>
                        <a:rPr lang="en-US" sz="1000" b="1" i="0" u="none" strike="noStrike" dirty="0">
                          <a:solidFill>
                            <a:srgbClr val="203764"/>
                          </a:solidFill>
                          <a:effectLst/>
                          <a:latin typeface="Calibri" panose="020F0502020204030204" pitchFamily="34" charset="0"/>
                        </a:rPr>
                        <a:t> </a:t>
                      </a:r>
                      <a:r>
                        <a:rPr lang="en-US" sz="1000" b="1" i="0" u="none" strike="noStrike" dirty="0" err="1">
                          <a:solidFill>
                            <a:srgbClr val="203764"/>
                          </a:solidFill>
                          <a:effectLst/>
                          <a:latin typeface="Calibri" panose="020F0502020204030204" pitchFamily="34" charset="0"/>
                        </a:rPr>
                        <a:t>bytů</a:t>
                      </a:r>
                      <a:endParaRPr lang="en-US" sz="1000" b="1"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lnTlToBr w="12700" cmpd="sng">
                      <a:noFill/>
                      <a:prstDash val="solid"/>
                    </a:lnTlToBr>
                    <a:lnBlToTr w="12700" cmpd="sng">
                      <a:noFill/>
                      <a:prstDash val="solid"/>
                    </a:lnBlToTr>
                  </a:tcPr>
                </a:tc>
                <a:tc hMerge="1">
                  <a:txBody>
                    <a:bodyPr/>
                    <a:lstStyle/>
                    <a:p>
                      <a:endParaRPr lang="en-US"/>
                    </a:p>
                  </a:txBody>
                  <a:tcPr>
                    <a:lnL w="12700" cmpd="sng">
                      <a:noFill/>
                      <a:prstDash val="solid"/>
                    </a:lnL>
                  </a:tcPr>
                </a:tc>
                <a:tc hMerge="1">
                  <a:txBody>
                    <a:bodyPr/>
                    <a:lstStyle/>
                    <a:p>
                      <a:endParaRPr lang="en-US"/>
                    </a:p>
                  </a:txBody>
                  <a:tcPr>
                    <a:lnL w="12700" cmpd="sng">
                      <a:noFill/>
                      <a:prstDash val="solid"/>
                    </a:lnL>
                  </a:tcPr>
                </a:tc>
                <a:tc hMerge="1">
                  <a:txBody>
                    <a:bodyPr/>
                    <a:lstStyle/>
                    <a:p>
                      <a:endParaRPr lang="en-US"/>
                    </a:p>
                  </a:txBody>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1707486438"/>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w="12700" cmpd="sng">
                      <a:noFill/>
                      <a:prstDash val="solid"/>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w="12700" cmpd="sng">
                      <a:noFill/>
                      <a:prstDash val="solid"/>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2921941241"/>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Dispozice 1</a:t>
                      </a:r>
                    </a:p>
                  </a:txBody>
                  <a:tcPr marL="0" marR="0" marT="0" marB="0">
                    <a:lnL>
                      <a:noFill/>
                    </a:lnL>
                    <a:lnR>
                      <a:noFill/>
                    </a:lnR>
                    <a:lnT>
                      <a:noFill/>
                    </a:lnT>
                    <a:lnB>
                      <a:noFill/>
                    </a:lnB>
                  </a:tcPr>
                </a:tc>
                <a:tc>
                  <a:txBody>
                    <a:bodyPr/>
                    <a:lstStyle/>
                    <a:p>
                      <a:pPr algn="l" fontAlgn="t"/>
                      <a:r>
                        <a:rPr lang="en-US" sz="900" b="0" i="0" u="none" strike="noStrike" dirty="0">
                          <a:solidFill>
                            <a:srgbClr val="999999"/>
                          </a:solidFill>
                          <a:effectLst/>
                          <a:latin typeface="Calibri" panose="020F0502020204030204" pitchFamily="34" charset="0"/>
                        </a:rPr>
                        <a:t>choose</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1 + kk</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303432445"/>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Dispozice 2</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choose</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2 + kk</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715610934"/>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Dispozice 3</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choose</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3 + kk</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614751890"/>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Dispozice 4</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choose</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4 + kk</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153640604"/>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Dispozice 5</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choose</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027478796"/>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Dispozice 6</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choose</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479093974"/>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extLst>
                  <a:ext uri="{0D108BD9-81ED-4DB2-BD59-A6C34878D82A}">
                    <a16:rowId xmlns:a16="http://schemas.microsoft.com/office/drawing/2014/main" val="797557718"/>
                  </a:ext>
                </a:extLst>
              </a:tr>
              <a:tr h="136287">
                <a:tc>
                  <a:txBody>
                    <a:bodyPr/>
                    <a:lstStyle/>
                    <a:p>
                      <a:pPr algn="l" fontAlgn="t"/>
                      <a:r>
                        <a:rPr lang="en-US" sz="1000" b="1" i="0" u="none" strike="noStrike">
                          <a:solidFill>
                            <a:srgbClr val="203764"/>
                          </a:solidFill>
                          <a:effectLst/>
                          <a:latin typeface="Calibri" panose="020F0502020204030204" pitchFamily="34" charset="0"/>
                        </a:rPr>
                        <a:t>2.3</a:t>
                      </a:r>
                    </a:p>
                  </a:txBody>
                  <a:tcPr marL="0" marR="0" marT="0" marB="0">
                    <a:lnL>
                      <a:noFill/>
                    </a:lnL>
                    <a:lnR>
                      <a:noFill/>
                    </a:lnR>
                    <a:lnT>
                      <a:noFill/>
                    </a:lnT>
                    <a:lnB>
                      <a:noFill/>
                    </a:lnB>
                  </a:tcPr>
                </a:tc>
                <a:tc gridSpan="4">
                  <a:txBody>
                    <a:bodyPr/>
                    <a:lstStyle/>
                    <a:p>
                      <a:pPr algn="l" fontAlgn="t"/>
                      <a:r>
                        <a:rPr lang="en-US" sz="1000" b="1" i="0" u="none" strike="noStrike" dirty="0">
                          <a:solidFill>
                            <a:srgbClr val="203764"/>
                          </a:solidFill>
                          <a:effectLst/>
                          <a:latin typeface="Calibri" panose="020F0502020204030204" pitchFamily="34" charset="0"/>
                        </a:rPr>
                        <a:t>Division of apartments / </a:t>
                      </a:r>
                      <a:r>
                        <a:rPr lang="en-US" sz="1000" b="1" i="0" u="none" strike="noStrike" dirty="0" err="1">
                          <a:solidFill>
                            <a:srgbClr val="203764"/>
                          </a:solidFill>
                          <a:effectLst/>
                          <a:latin typeface="Calibri" panose="020F0502020204030204" pitchFamily="34" charset="0"/>
                        </a:rPr>
                        <a:t>Rozdělení</a:t>
                      </a:r>
                      <a:r>
                        <a:rPr lang="en-US" sz="1000" b="1" i="0" u="none" strike="noStrike" dirty="0">
                          <a:solidFill>
                            <a:srgbClr val="203764"/>
                          </a:solidFill>
                          <a:effectLst/>
                          <a:latin typeface="Calibri" panose="020F0502020204030204" pitchFamily="34" charset="0"/>
                        </a:rPr>
                        <a:t> </a:t>
                      </a:r>
                      <a:r>
                        <a:rPr lang="en-US" sz="1000" b="1" i="0" u="none" strike="noStrike" dirty="0" err="1">
                          <a:solidFill>
                            <a:srgbClr val="203764"/>
                          </a:solidFill>
                          <a:effectLst/>
                          <a:latin typeface="Calibri" panose="020F0502020204030204" pitchFamily="34" charset="0"/>
                        </a:rPr>
                        <a:t>bytů</a:t>
                      </a:r>
                      <a:endParaRPr lang="en-US" sz="1000" b="1"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lnTlToBr w="12700" cmpd="sng">
                      <a:noFill/>
                      <a:prstDash val="solid"/>
                    </a:lnTlToBr>
                    <a:lnBlToTr w="12700" cmpd="sng">
                      <a:noFill/>
                      <a:prstDash val="solid"/>
                    </a:lnBlToTr>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a:txBody>
                    <a:bodyPr/>
                    <a:lstStyle/>
                    <a:p>
                      <a:pPr algn="l" fontAlgn="t"/>
                      <a:endParaRPr lang="en-US" sz="9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57423428"/>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w="12700" cmpd="sng">
                      <a:noFill/>
                      <a:prstDash val="solid"/>
                    </a:lnT>
                    <a:lnB>
                      <a:noFill/>
                    </a:lnB>
                  </a:tcPr>
                </a:tc>
                <a:tc>
                  <a:txBody>
                    <a:bodyPr/>
                    <a:lstStyle/>
                    <a:p>
                      <a:pPr algn="l" fontAlgn="t"/>
                      <a:endParaRPr lang="en-US" sz="900" b="0" i="0" u="none" strike="noStrike" dirty="0">
                        <a:solidFill>
                          <a:srgbClr val="203764"/>
                        </a:solidFill>
                        <a:effectLst/>
                        <a:latin typeface="Calibri" panose="020F0502020204030204" pitchFamily="34" charset="0"/>
                      </a:endParaRPr>
                    </a:p>
                  </a:txBody>
                  <a:tcPr marL="0" marR="0" marT="0" marB="0">
                    <a:lnL>
                      <a:noFill/>
                    </a:lnL>
                    <a:lnR>
                      <a:noFill/>
                    </a:lnR>
                    <a:lnT w="12700" cmpd="sng">
                      <a:noFill/>
                      <a:prstDash val="solid"/>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1345839163"/>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1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36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960940753"/>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2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37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942156283"/>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3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50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436631365"/>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4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17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80753846"/>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dirty="0">
                          <a:solidFill>
                            <a:srgbClr val="203764"/>
                          </a:solidFill>
                          <a:effectLst/>
                          <a:latin typeface="Calibri" panose="020F0502020204030204" pitchFamily="34" charset="0"/>
                        </a:rPr>
                        <a:t>-</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396410458"/>
                  </a:ext>
                </a:extLst>
              </a:tr>
              <a:tr h="153382">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894029278"/>
                  </a:ext>
                </a:extLst>
              </a:tr>
            </a:tbl>
          </a:graphicData>
        </a:graphic>
      </p:graphicFrame>
      <p:pic>
        <p:nvPicPr>
          <p:cNvPr id="20" name="Picture 19">
            <a:extLst>
              <a:ext uri="{FF2B5EF4-FFF2-40B4-BE49-F238E27FC236}">
                <a16:creationId xmlns:a16="http://schemas.microsoft.com/office/drawing/2014/main" id="{5E20D647-4265-F265-09CA-D114CF950AAD}"/>
              </a:ext>
            </a:extLst>
          </p:cNvPr>
          <p:cNvPicPr>
            <a:picLocks noChangeAspect="1"/>
          </p:cNvPicPr>
          <p:nvPr/>
        </p:nvPicPr>
        <p:blipFill>
          <a:blip r:embed="rId2"/>
          <a:stretch>
            <a:fillRect/>
          </a:stretch>
        </p:blipFill>
        <p:spPr>
          <a:xfrm>
            <a:off x="6568972" y="3771830"/>
            <a:ext cx="4821848" cy="1110127"/>
          </a:xfrm>
          <a:prstGeom prst="rect">
            <a:avLst/>
          </a:prstGeom>
        </p:spPr>
      </p:pic>
      <p:sp>
        <p:nvSpPr>
          <p:cNvPr id="22" name="Oval 21">
            <a:extLst>
              <a:ext uri="{FF2B5EF4-FFF2-40B4-BE49-F238E27FC236}">
                <a16:creationId xmlns:a16="http://schemas.microsoft.com/office/drawing/2014/main" id="{B2BB5733-5774-1878-0A71-F910A98AE210}"/>
              </a:ext>
            </a:extLst>
          </p:cNvPr>
          <p:cNvSpPr/>
          <p:nvPr/>
        </p:nvSpPr>
        <p:spPr>
          <a:xfrm>
            <a:off x="4645308" y="3718834"/>
            <a:ext cx="632102" cy="1110781"/>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3" name="Oval 22">
            <a:extLst>
              <a:ext uri="{FF2B5EF4-FFF2-40B4-BE49-F238E27FC236}">
                <a16:creationId xmlns:a16="http://schemas.microsoft.com/office/drawing/2014/main" id="{C2EF436D-4783-A413-9659-534034DAB480}"/>
              </a:ext>
            </a:extLst>
          </p:cNvPr>
          <p:cNvSpPr/>
          <p:nvPr/>
        </p:nvSpPr>
        <p:spPr>
          <a:xfrm>
            <a:off x="1283179" y="5127900"/>
            <a:ext cx="632102" cy="1110781"/>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cxnSp>
        <p:nvCxnSpPr>
          <p:cNvPr id="24" name="Straight Arrow Connector 23">
            <a:extLst>
              <a:ext uri="{FF2B5EF4-FFF2-40B4-BE49-F238E27FC236}">
                <a16:creationId xmlns:a16="http://schemas.microsoft.com/office/drawing/2014/main" id="{FAB63CD7-67E5-BFEC-520E-736B96A4A600}"/>
              </a:ext>
            </a:extLst>
          </p:cNvPr>
          <p:cNvCxnSpPr>
            <a:cxnSpLocks/>
            <a:stCxn id="22" idx="3"/>
            <a:endCxn id="23" idx="6"/>
          </p:cNvCxnSpPr>
          <p:nvPr/>
        </p:nvCxnSpPr>
        <p:spPr>
          <a:xfrm flipH="1">
            <a:off x="1915281" y="4666945"/>
            <a:ext cx="2822596" cy="1016346"/>
          </a:xfrm>
          <a:prstGeom prst="straightConnector1">
            <a:avLst/>
          </a:prstGeom>
          <a:ln w="9525">
            <a:solidFill>
              <a:srgbClr val="0078D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175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1E22AA92-6A5C-46A2-855F-86A142847FE9}"/>
              </a:ext>
            </a:extLst>
          </p:cNvPr>
          <p:cNvSpPr txBox="1"/>
          <p:nvPr/>
        </p:nvSpPr>
        <p:spPr>
          <a:xfrm>
            <a:off x="609918" y="1035815"/>
            <a:ext cx="10939133" cy="664385"/>
          </a:xfrm>
          <a:prstGeom prst="rect">
            <a:avLst/>
          </a:prstGeom>
          <a:solidFill>
            <a:schemeClr val="tx2"/>
          </a:solidFill>
        </p:spPr>
        <p:txBody>
          <a:bodyPr wrap="square" lIns="108000" tIns="108000" rIns="108000" bIns="108000" rtlCol="0" anchor="ctr">
            <a:spAutoFit/>
          </a:bodyPr>
          <a:lstStyle/>
          <a:p>
            <a:pPr marL="228600" indent="-228600" algn="just">
              <a:spcAft>
                <a:spcPts val="600"/>
              </a:spcAft>
              <a:buSzPct val="100000"/>
              <a:buFont typeface="+mj-lt"/>
              <a:buAutoNum type="arabicPeriod"/>
              <a:defRPr/>
            </a:pPr>
            <a:r>
              <a:rPr lang="cs-CZ" sz="1200" b="1" dirty="0">
                <a:solidFill>
                  <a:schemeClr val="bg1"/>
                </a:solidFill>
              </a:rPr>
              <a:t>Rozdělení bytů </a:t>
            </a:r>
            <a:r>
              <a:rPr lang="cs-CZ" sz="1200" dirty="0">
                <a:solidFill>
                  <a:schemeClr val="bg1"/>
                </a:solidFill>
              </a:rPr>
              <a:t>udává celkový počet bytů o zvolených dispozicích. </a:t>
            </a:r>
          </a:p>
          <a:p>
            <a:pPr marL="228600" indent="-228600" algn="just">
              <a:spcAft>
                <a:spcPts val="600"/>
              </a:spcAft>
              <a:buSzPct val="100000"/>
              <a:buFont typeface="+mj-lt"/>
              <a:buAutoNum type="arabicPeriod"/>
              <a:defRPr/>
            </a:pPr>
            <a:r>
              <a:rPr lang="cs-CZ" sz="1200" b="1" dirty="0">
                <a:solidFill>
                  <a:schemeClr val="bg1"/>
                </a:solidFill>
              </a:rPr>
              <a:t>Plocha bytů dle dispozice</a:t>
            </a:r>
            <a:r>
              <a:rPr lang="cs-CZ" sz="1200" dirty="0">
                <a:solidFill>
                  <a:schemeClr val="bg1"/>
                </a:solidFill>
              </a:rPr>
              <a:t> určuje velikost plochy v m</a:t>
            </a:r>
            <a:r>
              <a:rPr lang="cs-CZ" sz="1200" baseline="30000" dirty="0">
                <a:solidFill>
                  <a:schemeClr val="bg1"/>
                </a:solidFill>
              </a:rPr>
              <a:t>2</a:t>
            </a:r>
            <a:r>
              <a:rPr lang="cs-CZ" sz="1200" dirty="0">
                <a:solidFill>
                  <a:schemeClr val="bg1"/>
                </a:solidFill>
              </a:rPr>
              <a:t> jednotlivých dispozic bytů.</a:t>
            </a:r>
          </a:p>
        </p:txBody>
      </p:sp>
      <p:sp>
        <p:nvSpPr>
          <p:cNvPr id="34" name="TextBox 33">
            <a:extLst>
              <a:ext uri="{FF2B5EF4-FFF2-40B4-BE49-F238E27FC236}">
                <a16:creationId xmlns:a16="http://schemas.microsoft.com/office/drawing/2014/main" id="{98203A34-BB97-4B0E-9701-43176358BF7B}"/>
              </a:ext>
            </a:extLst>
          </p:cNvPr>
          <p:cNvSpPr txBox="1"/>
          <p:nvPr/>
        </p:nvSpPr>
        <p:spPr>
          <a:xfrm>
            <a:off x="609916" y="1913208"/>
            <a:ext cx="10939133" cy="1372271"/>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Jedná se o projektově specifické vstupy, které si zadavatel zvolí na základě charakteristik projektu. </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Na základě počtu bytových jednotek a plochy dle jednotlivých dispozic je vypočtena celková čistá podlažní plocha (ČPP) budovy. Z ČPP lze pak dopočítat potřebnou HPP, od které se odvíjejí stavební náklady projektu.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Plocha a rozdělení bytů se promítá dále v kalkulacích tržeb z nájmu, nákladů na vybavení apod. </a:t>
            </a:r>
          </a:p>
        </p:txBody>
      </p:sp>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a:t>Bytový fond</a:t>
            </a:r>
          </a:p>
        </p:txBody>
      </p:sp>
      <p:graphicFrame>
        <p:nvGraphicFramePr>
          <p:cNvPr id="3" name="Table 2">
            <a:extLst>
              <a:ext uri="{FF2B5EF4-FFF2-40B4-BE49-F238E27FC236}">
                <a16:creationId xmlns:a16="http://schemas.microsoft.com/office/drawing/2014/main" id="{783F7647-8374-ABD4-BFF3-6858A2653F46}"/>
              </a:ext>
            </a:extLst>
          </p:cNvPr>
          <p:cNvGraphicFramePr>
            <a:graphicFrameLocks noGrp="1"/>
          </p:cNvGraphicFramePr>
          <p:nvPr>
            <p:extLst>
              <p:ext uri="{D42A27DB-BD31-4B8C-83A1-F6EECF244321}">
                <p14:modId xmlns:p14="http://schemas.microsoft.com/office/powerpoint/2010/main" val="2656801693"/>
              </p:ext>
            </p:extLst>
          </p:nvPr>
        </p:nvGraphicFramePr>
        <p:xfrm>
          <a:off x="738856" y="3834929"/>
          <a:ext cx="3698134" cy="2199639"/>
        </p:xfrm>
        <a:graphic>
          <a:graphicData uri="http://schemas.openxmlformats.org/drawingml/2006/table">
            <a:tbl>
              <a:tblPr/>
              <a:tblGrid>
                <a:gridCol w="299576">
                  <a:extLst>
                    <a:ext uri="{9D8B030D-6E8A-4147-A177-3AD203B41FA5}">
                      <a16:colId xmlns:a16="http://schemas.microsoft.com/office/drawing/2014/main" val="1541131325"/>
                    </a:ext>
                  </a:extLst>
                </a:gridCol>
                <a:gridCol w="161690">
                  <a:extLst>
                    <a:ext uri="{9D8B030D-6E8A-4147-A177-3AD203B41FA5}">
                      <a16:colId xmlns:a16="http://schemas.microsoft.com/office/drawing/2014/main" val="3062464974"/>
                    </a:ext>
                  </a:extLst>
                </a:gridCol>
                <a:gridCol w="2070890">
                  <a:extLst>
                    <a:ext uri="{9D8B030D-6E8A-4147-A177-3AD203B41FA5}">
                      <a16:colId xmlns:a16="http://schemas.microsoft.com/office/drawing/2014/main" val="3844811591"/>
                    </a:ext>
                  </a:extLst>
                </a:gridCol>
                <a:gridCol w="582989">
                  <a:extLst>
                    <a:ext uri="{9D8B030D-6E8A-4147-A177-3AD203B41FA5}">
                      <a16:colId xmlns:a16="http://schemas.microsoft.com/office/drawing/2014/main" val="2235500346"/>
                    </a:ext>
                  </a:extLst>
                </a:gridCol>
                <a:gridCol w="582989">
                  <a:extLst>
                    <a:ext uri="{9D8B030D-6E8A-4147-A177-3AD203B41FA5}">
                      <a16:colId xmlns:a16="http://schemas.microsoft.com/office/drawing/2014/main" val="3097567254"/>
                    </a:ext>
                  </a:extLst>
                </a:gridCol>
              </a:tblGrid>
              <a:tr h="169203">
                <a:tc>
                  <a:txBody>
                    <a:bodyPr/>
                    <a:lstStyle/>
                    <a:p>
                      <a:pPr algn="l" fontAlgn="t"/>
                      <a:r>
                        <a:rPr lang="en-US" sz="1100" b="1" i="0" u="none" strike="noStrike">
                          <a:solidFill>
                            <a:srgbClr val="203764"/>
                          </a:solidFill>
                          <a:effectLst/>
                          <a:latin typeface="Calibri" panose="020F0502020204030204" pitchFamily="34" charset="0"/>
                        </a:rPr>
                        <a:t>2.2</a:t>
                      </a:r>
                    </a:p>
                  </a:txBody>
                  <a:tcPr marL="0" marR="0" marT="0" marB="0">
                    <a:lnL>
                      <a:noFill/>
                    </a:lnL>
                    <a:lnR>
                      <a:noFill/>
                    </a:lnR>
                    <a:lnT>
                      <a:noFill/>
                    </a:lnT>
                    <a:lnB>
                      <a:noFill/>
                    </a:lnB>
                  </a:tcPr>
                </a:tc>
                <a:tc gridSpan="4">
                  <a:txBody>
                    <a:bodyPr/>
                    <a:lstStyle/>
                    <a:p>
                      <a:pPr algn="l" fontAlgn="t"/>
                      <a:r>
                        <a:rPr lang="cs-CZ" sz="1100" b="1" i="0" u="none" strike="noStrike" dirty="0">
                          <a:solidFill>
                            <a:srgbClr val="203764"/>
                          </a:solidFill>
                          <a:effectLst/>
                          <a:latin typeface="Calibri" panose="020F0502020204030204" pitchFamily="34" charset="0"/>
                        </a:rPr>
                        <a:t>Rozdělení</a:t>
                      </a:r>
                      <a:r>
                        <a:rPr lang="en-US" sz="1100" b="1" i="0" u="none" strike="noStrike" dirty="0">
                          <a:solidFill>
                            <a:srgbClr val="203764"/>
                          </a:solidFill>
                          <a:effectLst/>
                          <a:latin typeface="Calibri" panose="020F0502020204030204" pitchFamily="34" charset="0"/>
                        </a:rPr>
                        <a:t> </a:t>
                      </a:r>
                      <a:r>
                        <a:rPr lang="cs-CZ" sz="1100" b="1" i="0" u="none" strike="noStrike" noProof="0" dirty="0">
                          <a:solidFill>
                            <a:srgbClr val="203764"/>
                          </a:solidFill>
                          <a:effectLst/>
                          <a:latin typeface="Calibri" panose="020F0502020204030204" pitchFamily="34" charset="0"/>
                        </a:rPr>
                        <a:t>bytů</a:t>
                      </a:r>
                    </a:p>
                  </a:txBody>
                  <a:tcPr marL="0" marR="0" marT="0" marB="0">
                    <a:lnL>
                      <a:noFill/>
                    </a:lnL>
                    <a:lnR>
                      <a:noFill/>
                    </a:lnR>
                    <a:lnT>
                      <a:noFill/>
                    </a:lnT>
                    <a:lnB>
                      <a:noFill/>
                    </a:lnB>
                  </a:tcPr>
                </a:tc>
                <a:tc hMerge="1">
                  <a:txBody>
                    <a:bodyPr/>
                    <a:lstStyle/>
                    <a:p>
                      <a:endParaRPr lang="en-US"/>
                    </a:p>
                  </a:txBody>
                  <a:tcPr/>
                </a:tc>
                <a:tc hMerge="1">
                  <a:txBody>
                    <a:bodyPr/>
                    <a:lstStyle/>
                    <a:p>
                      <a:pPr algn="l" fontAlgn="t"/>
                      <a:endParaRPr lang="en-US" sz="9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hMerge="1">
                  <a:txBody>
                    <a:bodyPr/>
                    <a:lstStyle/>
                    <a:p>
                      <a:pPr algn="l" fontAlgn="t"/>
                      <a:endParaRPr lang="en-US" sz="9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1460289006"/>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dirty="0">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4182384036"/>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dirty="0">
                          <a:solidFill>
                            <a:srgbClr val="203764"/>
                          </a:solidFill>
                          <a:effectLst/>
                          <a:latin typeface="Calibri" panose="020F0502020204030204" pitchFamily="34" charset="0"/>
                        </a:rPr>
                        <a:t>1 + kk</a:t>
                      </a:r>
                    </a:p>
                  </a:txBody>
                  <a:tcPr marL="0" marR="0" marT="0" marB="0">
                    <a:lnL>
                      <a:noFill/>
                    </a:lnL>
                    <a:lnR>
                      <a:noFill/>
                    </a:lnR>
                    <a:lnT>
                      <a:noFill/>
                    </a:lnT>
                    <a:lnB>
                      <a:noFill/>
                    </a:lnB>
                  </a:tcPr>
                </a:tc>
                <a:tc>
                  <a:txBody>
                    <a:bodyPr/>
                    <a:lstStyle/>
                    <a:p>
                      <a:pPr algn="l" fontAlgn="t"/>
                      <a:r>
                        <a:rPr lang="en-US" sz="9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34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414460480"/>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2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165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402913244"/>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dirty="0">
                          <a:solidFill>
                            <a:srgbClr val="203764"/>
                          </a:solidFill>
                          <a:effectLst/>
                          <a:latin typeface="Calibri" panose="020F0502020204030204" pitchFamily="34" charset="0"/>
                        </a:rPr>
                        <a:t>3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114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497574385"/>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4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31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34020806"/>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extLst>
                  <a:ext uri="{0D108BD9-81ED-4DB2-BD59-A6C34878D82A}">
                    <a16:rowId xmlns:a16="http://schemas.microsoft.com/office/drawing/2014/main" val="4202202068"/>
                  </a:ext>
                </a:extLst>
              </a:tr>
              <a:tr h="169203">
                <a:tc>
                  <a:txBody>
                    <a:bodyPr/>
                    <a:lstStyle/>
                    <a:p>
                      <a:pPr algn="l" fontAlgn="t"/>
                      <a:r>
                        <a:rPr lang="en-US" sz="1100" b="1" i="0" u="none" strike="noStrike">
                          <a:solidFill>
                            <a:srgbClr val="203764"/>
                          </a:solidFill>
                          <a:effectLst/>
                          <a:latin typeface="Calibri" panose="020F0502020204030204" pitchFamily="34" charset="0"/>
                        </a:rPr>
                        <a:t>2.3</a:t>
                      </a:r>
                    </a:p>
                  </a:txBody>
                  <a:tcPr marL="0" marR="0" marT="0" marB="0">
                    <a:lnL>
                      <a:noFill/>
                    </a:lnL>
                    <a:lnR>
                      <a:noFill/>
                    </a:lnR>
                    <a:lnT>
                      <a:noFill/>
                    </a:lnT>
                    <a:lnB>
                      <a:noFill/>
                    </a:lnB>
                  </a:tcPr>
                </a:tc>
                <a:tc gridSpan="4">
                  <a:txBody>
                    <a:bodyPr/>
                    <a:lstStyle/>
                    <a:p>
                      <a:pPr algn="l" fontAlgn="t"/>
                      <a:r>
                        <a:rPr lang="cs-CZ" sz="1100" b="1" i="0" u="none" strike="noStrike" noProof="0" dirty="0">
                          <a:solidFill>
                            <a:srgbClr val="203764"/>
                          </a:solidFill>
                          <a:effectLst/>
                          <a:latin typeface="Calibri" panose="020F0502020204030204" pitchFamily="34" charset="0"/>
                        </a:rPr>
                        <a:t>Plocha bytů dle dispozice</a:t>
                      </a:r>
                    </a:p>
                  </a:txBody>
                  <a:tcPr marL="0" marR="0" marT="0" marB="0">
                    <a:lnL>
                      <a:noFill/>
                    </a:lnL>
                    <a:lnR>
                      <a:noFill/>
                    </a:lnR>
                    <a:lnT>
                      <a:noFill/>
                    </a:lnT>
                    <a:lnB>
                      <a:noFill/>
                    </a:lnB>
                  </a:tcPr>
                </a:tc>
                <a:tc hMerge="1">
                  <a:txBody>
                    <a:bodyPr/>
                    <a:lstStyle/>
                    <a:p>
                      <a:endParaRPr lang="en-US"/>
                    </a:p>
                  </a:txBody>
                  <a:tcPr/>
                </a:tc>
                <a:tc hMerge="1">
                  <a:txBody>
                    <a:bodyPr/>
                    <a:lstStyle/>
                    <a:p>
                      <a:pPr algn="l" fontAlgn="t"/>
                      <a:endParaRPr lang="en-US" sz="9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hMerge="1">
                  <a:txBody>
                    <a:bodyPr/>
                    <a:lstStyle/>
                    <a:p>
                      <a:pPr algn="l" fontAlgn="t"/>
                      <a:endParaRPr lang="en-US" sz="9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242061830"/>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621272173"/>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1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31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373278365"/>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2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54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887284684"/>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3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a:solidFill>
                            <a:srgbClr val="203764"/>
                          </a:solidFill>
                          <a:effectLst/>
                          <a:latin typeface="Calibri" panose="020F0502020204030204" pitchFamily="34" charset="0"/>
                        </a:rPr>
                        <a:t>77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788101855"/>
                  </a:ext>
                </a:extLst>
              </a:tr>
              <a:tr h="169203">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dirty="0">
                          <a:solidFill>
                            <a:srgbClr val="203764"/>
                          </a:solidFill>
                          <a:effectLst/>
                          <a:latin typeface="Calibri" panose="020F0502020204030204" pitchFamily="34" charset="0"/>
                        </a:rPr>
                        <a:t>4 + kk</a:t>
                      </a:r>
                    </a:p>
                  </a:txBody>
                  <a:tcPr marL="0" marR="0" marT="0" marB="0">
                    <a:lnL>
                      <a:noFill/>
                    </a:lnL>
                    <a:lnR>
                      <a:noFill/>
                    </a:lnR>
                    <a:lnT>
                      <a:noFill/>
                    </a:lnT>
                    <a:lnB>
                      <a:noFill/>
                    </a:lnB>
                  </a:tcPr>
                </a:tc>
                <a:tc>
                  <a:txBody>
                    <a:bodyPr/>
                    <a:lstStyle/>
                    <a:p>
                      <a:pPr algn="l" fontAlgn="t"/>
                      <a:r>
                        <a:rPr lang="en-US" sz="900" b="0" i="0" u="none" strike="noStrike" dirty="0">
                          <a:solidFill>
                            <a:srgbClr val="999999"/>
                          </a:solidFill>
                          <a:effectLst/>
                          <a:latin typeface="Calibri" panose="020F0502020204030204" pitchFamily="34" charset="0"/>
                        </a:rPr>
                        <a:t>sqm</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95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854592871"/>
                  </a:ext>
                </a:extLst>
              </a:tr>
            </a:tbl>
          </a:graphicData>
        </a:graphic>
      </p:graphicFrame>
      <p:graphicFrame>
        <p:nvGraphicFramePr>
          <p:cNvPr id="4" name="Table 3">
            <a:extLst>
              <a:ext uri="{FF2B5EF4-FFF2-40B4-BE49-F238E27FC236}">
                <a16:creationId xmlns:a16="http://schemas.microsoft.com/office/drawing/2014/main" id="{94F5101F-915F-4D26-C15C-34E267A8CDB7}"/>
              </a:ext>
            </a:extLst>
          </p:cNvPr>
          <p:cNvGraphicFramePr>
            <a:graphicFrameLocks noGrp="1"/>
          </p:cNvGraphicFramePr>
          <p:nvPr>
            <p:extLst>
              <p:ext uri="{D42A27DB-BD31-4B8C-83A1-F6EECF244321}">
                <p14:modId xmlns:p14="http://schemas.microsoft.com/office/powerpoint/2010/main" val="1219620238"/>
              </p:ext>
            </p:extLst>
          </p:nvPr>
        </p:nvGraphicFramePr>
        <p:xfrm>
          <a:off x="6212136" y="3837561"/>
          <a:ext cx="4391548" cy="1714500"/>
        </p:xfrm>
        <a:graphic>
          <a:graphicData uri="http://schemas.openxmlformats.org/drawingml/2006/table">
            <a:tbl>
              <a:tblPr/>
              <a:tblGrid>
                <a:gridCol w="328682">
                  <a:extLst>
                    <a:ext uri="{9D8B030D-6E8A-4147-A177-3AD203B41FA5}">
                      <a16:colId xmlns:a16="http://schemas.microsoft.com/office/drawing/2014/main" val="4109317940"/>
                    </a:ext>
                  </a:extLst>
                </a:gridCol>
                <a:gridCol w="2401200">
                  <a:extLst>
                    <a:ext uri="{9D8B030D-6E8A-4147-A177-3AD203B41FA5}">
                      <a16:colId xmlns:a16="http://schemas.microsoft.com/office/drawing/2014/main" val="388859459"/>
                    </a:ext>
                  </a:extLst>
                </a:gridCol>
                <a:gridCol w="830833">
                  <a:extLst>
                    <a:ext uri="{9D8B030D-6E8A-4147-A177-3AD203B41FA5}">
                      <a16:colId xmlns:a16="http://schemas.microsoft.com/office/drawing/2014/main" val="2272634675"/>
                    </a:ext>
                  </a:extLst>
                </a:gridCol>
                <a:gridCol w="830833">
                  <a:extLst>
                    <a:ext uri="{9D8B030D-6E8A-4147-A177-3AD203B41FA5}">
                      <a16:colId xmlns:a16="http://schemas.microsoft.com/office/drawing/2014/main" val="920573183"/>
                    </a:ext>
                  </a:extLst>
                </a:gridCol>
              </a:tblGrid>
              <a:tr h="190500">
                <a:tc>
                  <a:txBody>
                    <a:bodyPr/>
                    <a:lstStyle/>
                    <a:p>
                      <a:pPr algn="l" fontAlgn="t"/>
                      <a:r>
                        <a:rPr lang="en-US" sz="900" b="0" i="1" u="none" strike="noStrike">
                          <a:solidFill>
                            <a:srgbClr val="203764"/>
                          </a:solidFill>
                          <a:effectLst/>
                          <a:latin typeface="Calibri" panose="020F0502020204030204" pitchFamily="34" charset="0"/>
                        </a:rPr>
                        <a:t>1.3.4</a:t>
                      </a:r>
                    </a:p>
                  </a:txBody>
                  <a:tcPr marL="0" marR="0" marT="0" marB="0">
                    <a:lnL>
                      <a:noFill/>
                    </a:lnL>
                    <a:lnR>
                      <a:noFill/>
                    </a:lnR>
                    <a:lnT>
                      <a:noFill/>
                    </a:lnT>
                    <a:lnB>
                      <a:noFill/>
                    </a:lnB>
                  </a:tcPr>
                </a:tc>
                <a:tc>
                  <a:txBody>
                    <a:bodyPr/>
                    <a:lstStyle/>
                    <a:p>
                      <a:pPr algn="l" fontAlgn="t"/>
                      <a:r>
                        <a:rPr lang="en-US" sz="900" b="0" i="1" u="none" strike="noStrike" dirty="0" err="1">
                          <a:solidFill>
                            <a:srgbClr val="203764"/>
                          </a:solidFill>
                          <a:effectLst/>
                          <a:latin typeface="Calibri" panose="020F0502020204030204" pitchFamily="34" charset="0"/>
                        </a:rPr>
                        <a:t>Celková</a:t>
                      </a:r>
                      <a:r>
                        <a:rPr lang="en-US" sz="900" b="0" i="1" u="none" strike="noStrike" dirty="0">
                          <a:solidFill>
                            <a:srgbClr val="203764"/>
                          </a:solidFill>
                          <a:effectLst/>
                          <a:latin typeface="Calibri" panose="020F0502020204030204" pitchFamily="34" charset="0"/>
                        </a:rPr>
                        <a:t> </a:t>
                      </a:r>
                      <a:r>
                        <a:rPr lang="en-US" sz="900" b="0" i="1" u="none" strike="noStrike" dirty="0" err="1">
                          <a:solidFill>
                            <a:srgbClr val="203764"/>
                          </a:solidFill>
                          <a:effectLst/>
                          <a:latin typeface="Calibri" panose="020F0502020204030204" pitchFamily="34" charset="0"/>
                        </a:rPr>
                        <a:t>plocha</a:t>
                      </a:r>
                      <a:r>
                        <a:rPr lang="en-US" sz="900" b="0" i="1" u="none" strike="noStrike" dirty="0">
                          <a:solidFill>
                            <a:srgbClr val="203764"/>
                          </a:solidFill>
                          <a:effectLst/>
                          <a:latin typeface="Calibri" panose="020F0502020204030204" pitchFamily="34" charset="0"/>
                        </a:rPr>
                        <a:t> (</a:t>
                      </a:r>
                      <a:r>
                        <a:rPr lang="en-US" sz="900" b="0" i="1" u="none" strike="noStrike" dirty="0" err="1">
                          <a:solidFill>
                            <a:srgbClr val="203764"/>
                          </a:solidFill>
                          <a:effectLst/>
                          <a:latin typeface="Calibri" panose="020F0502020204030204" pitchFamily="34" charset="0"/>
                        </a:rPr>
                        <a:t>skutečná</a:t>
                      </a:r>
                      <a:r>
                        <a:rPr lang="en-US" sz="900" b="0" i="1" u="none" strike="noStrike" dirty="0">
                          <a:solidFill>
                            <a:srgbClr val="203764"/>
                          </a:solidFill>
                          <a:effectLst/>
                          <a:latin typeface="Calibri" panose="020F0502020204030204" pitchFamily="34" charset="0"/>
                        </a:rPr>
                        <a:t>)</a:t>
                      </a:r>
                    </a:p>
                  </a:txBody>
                  <a:tcPr marL="0" marR="0" marT="0" marB="0">
                    <a:lnL>
                      <a:noFill/>
                    </a:lnL>
                    <a:lnR>
                      <a:noFill/>
                    </a:lnR>
                    <a:lnT>
                      <a:noFill/>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4234242043"/>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1188986623"/>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1 + kk</a:t>
                      </a:r>
                    </a:p>
                  </a:txBody>
                  <a:tcPr marL="0" marR="0" marT="0" marB="0">
                    <a:lnL>
                      <a:noFill/>
                    </a:lnL>
                    <a:lnR>
                      <a:noFill/>
                    </a:lnR>
                    <a:lnT>
                      <a:noFill/>
                    </a:lnT>
                    <a:lnB>
                      <a:noFill/>
                    </a:lnB>
                  </a:tcPr>
                </a:tc>
                <a:tc>
                  <a:txBody>
                    <a:bodyPr/>
                    <a:lstStyle/>
                    <a:p>
                      <a:pPr algn="l" fontAlgn="t"/>
                      <a:r>
                        <a:rPr lang="en-US" sz="900" b="0" i="0" u="none" strike="noStrike" dirty="0">
                          <a:solidFill>
                            <a:srgbClr val="999999"/>
                          </a:solidFill>
                          <a:effectLst/>
                          <a:latin typeface="Calibri" panose="020F0502020204030204" pitchFamily="34" charset="0"/>
                        </a:rPr>
                        <a:t>sqm</a:t>
                      </a:r>
                    </a:p>
                  </a:txBody>
                  <a:tcPr marL="0" marR="0" marT="0" marB="0">
                    <a:lnL>
                      <a:noFill/>
                    </a:lnL>
                    <a:lnR>
                      <a:noFill/>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1</a:t>
                      </a:r>
                      <a:r>
                        <a:rPr lang="cs-CZ" sz="900" b="0" i="0" u="none" strike="noStrike" dirty="0">
                          <a:solidFill>
                            <a:srgbClr val="203764"/>
                          </a:solidFill>
                          <a:effectLst/>
                          <a:latin typeface="Calibri" panose="020F0502020204030204" pitchFamily="34" charset="0"/>
                        </a:rPr>
                        <a:t> </a:t>
                      </a:r>
                      <a:r>
                        <a:rPr lang="en-US" sz="900" b="0" i="0" u="none" strike="noStrike" dirty="0">
                          <a:solidFill>
                            <a:srgbClr val="203764"/>
                          </a:solidFill>
                          <a:effectLst/>
                          <a:latin typeface="Calibri" panose="020F0502020204030204" pitchFamily="34" charset="0"/>
                        </a:rPr>
                        <a:t>054 </a:t>
                      </a:r>
                    </a:p>
                  </a:txBody>
                  <a:tcPr marL="0" marR="0" marT="0" marB="0">
                    <a:lnL>
                      <a:noFill/>
                    </a:lnL>
                    <a:lnR>
                      <a:noFill/>
                    </a:lnR>
                    <a:lnT>
                      <a:noFill/>
                    </a:lnT>
                    <a:lnB>
                      <a:noFill/>
                    </a:lnB>
                  </a:tcPr>
                </a:tc>
                <a:extLst>
                  <a:ext uri="{0D108BD9-81ED-4DB2-BD59-A6C34878D82A}">
                    <a16:rowId xmlns:a16="http://schemas.microsoft.com/office/drawing/2014/main" val="231031745"/>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2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a:noFill/>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8</a:t>
                      </a:r>
                      <a:r>
                        <a:rPr lang="cs-CZ" sz="900" b="0" i="0" u="none" strike="noStrike" dirty="0">
                          <a:solidFill>
                            <a:srgbClr val="203764"/>
                          </a:solidFill>
                          <a:effectLst/>
                          <a:latin typeface="Calibri" panose="020F0502020204030204" pitchFamily="34" charset="0"/>
                        </a:rPr>
                        <a:t> </a:t>
                      </a:r>
                      <a:r>
                        <a:rPr lang="en-US" sz="900" b="0" i="0" u="none" strike="noStrike" dirty="0">
                          <a:solidFill>
                            <a:srgbClr val="203764"/>
                          </a:solidFill>
                          <a:effectLst/>
                          <a:latin typeface="Calibri" panose="020F0502020204030204" pitchFamily="34" charset="0"/>
                        </a:rPr>
                        <a:t>910 </a:t>
                      </a:r>
                    </a:p>
                  </a:txBody>
                  <a:tcPr marL="0" marR="0" marT="0" marB="0">
                    <a:lnL>
                      <a:noFill/>
                    </a:lnL>
                    <a:lnR>
                      <a:noFill/>
                    </a:lnR>
                    <a:lnT>
                      <a:noFill/>
                    </a:lnT>
                    <a:lnB>
                      <a:noFill/>
                    </a:lnB>
                  </a:tcPr>
                </a:tc>
                <a:extLst>
                  <a:ext uri="{0D108BD9-81ED-4DB2-BD59-A6C34878D82A}">
                    <a16:rowId xmlns:a16="http://schemas.microsoft.com/office/drawing/2014/main" val="1503523996"/>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a:solidFill>
                            <a:srgbClr val="203764"/>
                          </a:solidFill>
                          <a:effectLst/>
                          <a:latin typeface="Calibri" panose="020F0502020204030204" pitchFamily="34" charset="0"/>
                        </a:rPr>
                        <a:t>3 + kk</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a:noFill/>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8</a:t>
                      </a:r>
                      <a:r>
                        <a:rPr lang="cs-CZ" sz="900" b="0" i="0" u="none" strike="noStrike" dirty="0">
                          <a:solidFill>
                            <a:srgbClr val="203764"/>
                          </a:solidFill>
                          <a:effectLst/>
                          <a:latin typeface="Calibri" panose="020F0502020204030204" pitchFamily="34" charset="0"/>
                        </a:rPr>
                        <a:t> </a:t>
                      </a:r>
                      <a:r>
                        <a:rPr lang="en-US" sz="900" b="0" i="0" u="none" strike="noStrike" dirty="0">
                          <a:solidFill>
                            <a:srgbClr val="203764"/>
                          </a:solidFill>
                          <a:effectLst/>
                          <a:latin typeface="Calibri" panose="020F0502020204030204" pitchFamily="34" charset="0"/>
                        </a:rPr>
                        <a:t>778 </a:t>
                      </a:r>
                    </a:p>
                  </a:txBody>
                  <a:tcPr marL="0" marR="0" marT="0" marB="0">
                    <a:lnL>
                      <a:noFill/>
                    </a:lnL>
                    <a:lnR>
                      <a:noFill/>
                    </a:lnR>
                    <a:lnT>
                      <a:noFill/>
                    </a:lnT>
                    <a:lnB>
                      <a:noFill/>
                    </a:lnB>
                  </a:tcPr>
                </a:tc>
                <a:extLst>
                  <a:ext uri="{0D108BD9-81ED-4DB2-BD59-A6C34878D82A}">
                    <a16:rowId xmlns:a16="http://schemas.microsoft.com/office/drawing/2014/main" val="2300827892"/>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dirty="0">
                          <a:solidFill>
                            <a:srgbClr val="203764"/>
                          </a:solidFill>
                          <a:effectLst/>
                          <a:latin typeface="Calibri" panose="020F0502020204030204" pitchFamily="34" charset="0"/>
                        </a:rPr>
                        <a:t>4 + kk</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en-US" sz="900" b="0" i="0" u="none" strike="noStrike" dirty="0">
                          <a:solidFill>
                            <a:srgbClr val="203764"/>
                          </a:solidFill>
                          <a:effectLst/>
                          <a:latin typeface="Calibri" panose="020F0502020204030204" pitchFamily="34" charset="0"/>
                        </a:rPr>
                        <a:t>2</a:t>
                      </a:r>
                      <a:r>
                        <a:rPr lang="cs-CZ" sz="900" b="0" i="0" u="none" strike="noStrike" dirty="0">
                          <a:solidFill>
                            <a:srgbClr val="203764"/>
                          </a:solidFill>
                          <a:effectLst/>
                          <a:latin typeface="Calibri" panose="020F0502020204030204" pitchFamily="34" charset="0"/>
                        </a:rPr>
                        <a:t> </a:t>
                      </a:r>
                      <a:r>
                        <a:rPr lang="en-US" sz="900" b="0" i="0" u="none" strike="noStrike" dirty="0">
                          <a:solidFill>
                            <a:srgbClr val="203764"/>
                          </a:solidFill>
                          <a:effectLst/>
                          <a:latin typeface="Calibri" panose="020F0502020204030204" pitchFamily="34" charset="0"/>
                        </a:rPr>
                        <a:t>945 </a:t>
                      </a:r>
                    </a:p>
                  </a:txBody>
                  <a:tcPr marL="0" marR="0" marT="0"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213259"/>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dirty="0">
                          <a:solidFill>
                            <a:srgbClr val="203764"/>
                          </a:solidFill>
                          <a:effectLst/>
                          <a:latin typeface="Calibri" panose="020F0502020204030204" pitchFamily="34" charset="0"/>
                        </a:rPr>
                        <a:t>ČPP </a:t>
                      </a:r>
                      <a:r>
                        <a:rPr lang="en-US" sz="900" b="0" i="0" u="none" strike="noStrike" dirty="0" err="1">
                          <a:solidFill>
                            <a:srgbClr val="203764"/>
                          </a:solidFill>
                          <a:effectLst/>
                          <a:latin typeface="Calibri" panose="020F0502020204030204" pitchFamily="34" charset="0"/>
                        </a:rPr>
                        <a:t>celkem</a:t>
                      </a:r>
                      <a:r>
                        <a:rPr lang="en-US" sz="900" b="0" i="0" u="none" strike="noStrike" dirty="0">
                          <a:solidFill>
                            <a:srgbClr val="203764"/>
                          </a:solidFill>
                          <a:effectLst/>
                          <a:latin typeface="Calibri" panose="020F0502020204030204" pitchFamily="34" charset="0"/>
                        </a:rPr>
                        <a:t> (</a:t>
                      </a:r>
                      <a:r>
                        <a:rPr lang="en-US" sz="900" b="0" i="0" u="none" strike="noStrike" dirty="0" err="1">
                          <a:solidFill>
                            <a:srgbClr val="203764"/>
                          </a:solidFill>
                          <a:effectLst/>
                          <a:latin typeface="Calibri" panose="020F0502020204030204" pitchFamily="34" charset="0"/>
                        </a:rPr>
                        <a:t>skutečná</a:t>
                      </a:r>
                      <a:r>
                        <a:rPr lang="en-US" sz="900" b="0" i="0" u="none" strike="noStrike" dirty="0">
                          <a:solidFill>
                            <a:srgbClr val="203764"/>
                          </a:solidFill>
                          <a:effectLst/>
                          <a:latin typeface="Calibri" panose="020F0502020204030204" pitchFamily="34" charset="0"/>
                        </a:rPr>
                        <a:t>)</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900" b="0" i="0" u="none" strike="noStrike" dirty="0">
                          <a:solidFill>
                            <a:srgbClr val="203764"/>
                          </a:solidFill>
                          <a:effectLst/>
                          <a:latin typeface="Calibri" panose="020F0502020204030204" pitchFamily="34" charset="0"/>
                        </a:rPr>
                        <a:t>21</a:t>
                      </a:r>
                      <a:r>
                        <a:rPr lang="cs-CZ" sz="900" b="0" i="0" u="none" strike="noStrike" dirty="0">
                          <a:solidFill>
                            <a:srgbClr val="203764"/>
                          </a:solidFill>
                          <a:effectLst/>
                          <a:latin typeface="Calibri" panose="020F0502020204030204" pitchFamily="34" charset="0"/>
                        </a:rPr>
                        <a:t> </a:t>
                      </a:r>
                      <a:r>
                        <a:rPr lang="en-US" sz="900" b="0" i="0" u="none" strike="noStrike" dirty="0">
                          <a:solidFill>
                            <a:srgbClr val="203764"/>
                          </a:solidFill>
                          <a:effectLst/>
                          <a:latin typeface="Calibri" panose="020F0502020204030204" pitchFamily="34" charset="0"/>
                        </a:rPr>
                        <a:t>687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6185270"/>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9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534260701"/>
                  </a:ext>
                </a:extLst>
              </a:tr>
              <a:tr h="190500">
                <a:tc>
                  <a:txBody>
                    <a:bodyPr/>
                    <a:lstStyle/>
                    <a:p>
                      <a:pPr algn="l" fontAlgn="t"/>
                      <a:endParaRPr lang="en-US"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en-US" sz="900" b="0" i="0" u="none" strike="noStrike" dirty="0">
                          <a:solidFill>
                            <a:srgbClr val="203764"/>
                          </a:solidFill>
                          <a:effectLst/>
                          <a:latin typeface="Calibri" panose="020F0502020204030204" pitchFamily="34" charset="0"/>
                        </a:rPr>
                        <a:t>HPP </a:t>
                      </a:r>
                      <a:r>
                        <a:rPr lang="en-US" sz="900" b="0" i="0" u="none" strike="noStrike" dirty="0" err="1">
                          <a:solidFill>
                            <a:srgbClr val="203764"/>
                          </a:solidFill>
                          <a:effectLst/>
                          <a:latin typeface="Calibri" panose="020F0502020204030204" pitchFamily="34" charset="0"/>
                        </a:rPr>
                        <a:t>nadzemního</a:t>
                      </a:r>
                      <a:r>
                        <a:rPr lang="en-US" sz="900" b="0" i="0" u="none" strike="noStrike" dirty="0">
                          <a:solidFill>
                            <a:srgbClr val="203764"/>
                          </a:solidFill>
                          <a:effectLst/>
                          <a:latin typeface="Calibri" panose="020F0502020204030204" pitchFamily="34" charset="0"/>
                        </a:rPr>
                        <a:t> </a:t>
                      </a:r>
                      <a:r>
                        <a:rPr lang="en-US" sz="900" b="0" i="0" u="none" strike="noStrike" dirty="0" err="1">
                          <a:solidFill>
                            <a:srgbClr val="203764"/>
                          </a:solidFill>
                          <a:effectLst/>
                          <a:latin typeface="Calibri" panose="020F0502020204030204" pitchFamily="34" charset="0"/>
                        </a:rPr>
                        <a:t>patra</a:t>
                      </a:r>
                      <a:r>
                        <a:rPr lang="en-US" sz="900" b="0" i="0" u="none" strike="noStrike" dirty="0">
                          <a:solidFill>
                            <a:srgbClr val="203764"/>
                          </a:solidFill>
                          <a:effectLst/>
                          <a:latin typeface="Calibri" panose="020F0502020204030204" pitchFamily="34" charset="0"/>
                        </a:rPr>
                        <a:t> (</a:t>
                      </a:r>
                      <a:r>
                        <a:rPr lang="en-US" sz="900" b="0" i="0" u="none" strike="noStrike" dirty="0" err="1">
                          <a:solidFill>
                            <a:srgbClr val="203764"/>
                          </a:solidFill>
                          <a:effectLst/>
                          <a:latin typeface="Calibri" panose="020F0502020204030204" pitchFamily="34" charset="0"/>
                        </a:rPr>
                        <a:t>skutečná</a:t>
                      </a:r>
                      <a:r>
                        <a:rPr lang="en-US" sz="900" b="0" i="0" u="none" strike="noStrike" dirty="0">
                          <a:solidFill>
                            <a:srgbClr val="203764"/>
                          </a:solidFill>
                          <a:effectLst/>
                          <a:latin typeface="Calibri" panose="020F0502020204030204" pitchFamily="34" charset="0"/>
                        </a:rPr>
                        <a:t>)</a:t>
                      </a:r>
                    </a:p>
                  </a:txBody>
                  <a:tcPr marL="0" marR="0" marT="0" marB="0">
                    <a:lnL>
                      <a:noFill/>
                    </a:lnL>
                    <a:lnR>
                      <a:noFill/>
                    </a:lnR>
                    <a:lnT>
                      <a:noFill/>
                    </a:lnT>
                    <a:lnB>
                      <a:noFill/>
                    </a:lnB>
                  </a:tcPr>
                </a:tc>
                <a:tc>
                  <a:txBody>
                    <a:bodyPr/>
                    <a:lstStyle/>
                    <a:p>
                      <a:pPr algn="l" fontAlgn="t"/>
                      <a:r>
                        <a:rPr lang="en-US" sz="900" b="0" i="0" u="none" strike="noStrike">
                          <a:solidFill>
                            <a:srgbClr val="999999"/>
                          </a:solidFill>
                          <a:effectLst/>
                          <a:latin typeface="Calibri" panose="020F0502020204030204" pitchFamily="34" charset="0"/>
                        </a:rPr>
                        <a:t>sqm</a:t>
                      </a:r>
                    </a:p>
                  </a:txBody>
                  <a:tcPr marL="0" marR="0" marT="0" marB="0">
                    <a:lnL>
                      <a:noFill/>
                    </a:lnL>
                    <a:lnR>
                      <a:noFill/>
                    </a:lnR>
                    <a:lnT>
                      <a:noFill/>
                    </a:lnT>
                    <a:lnB>
                      <a:noFill/>
                    </a:lnB>
                  </a:tcPr>
                </a:tc>
                <a:tc>
                  <a:txBody>
                    <a:bodyPr/>
                    <a:lstStyle/>
                    <a:p>
                      <a:pPr algn="r" fontAlgn="t"/>
                      <a:r>
                        <a:rPr lang="en-US" sz="900" b="0" i="0" u="none" strike="noStrike" dirty="0">
                          <a:solidFill>
                            <a:srgbClr val="203764"/>
                          </a:solidFill>
                          <a:effectLst/>
                          <a:latin typeface="Calibri" panose="020F0502020204030204" pitchFamily="34" charset="0"/>
                        </a:rPr>
                        <a:t>3</a:t>
                      </a:r>
                      <a:r>
                        <a:rPr lang="cs-CZ" sz="900" b="0" i="0" u="none" strike="noStrike" dirty="0">
                          <a:solidFill>
                            <a:srgbClr val="203764"/>
                          </a:solidFill>
                          <a:effectLst/>
                          <a:latin typeface="Calibri" panose="020F0502020204030204" pitchFamily="34" charset="0"/>
                        </a:rPr>
                        <a:t> </a:t>
                      </a:r>
                      <a:r>
                        <a:rPr lang="en-US" sz="900" b="0" i="0" u="none" strike="noStrike" dirty="0">
                          <a:solidFill>
                            <a:srgbClr val="203764"/>
                          </a:solidFill>
                          <a:effectLst/>
                          <a:latin typeface="Calibri" panose="020F0502020204030204" pitchFamily="34" charset="0"/>
                        </a:rPr>
                        <a:t>012 </a:t>
                      </a:r>
                    </a:p>
                  </a:txBody>
                  <a:tcPr marL="0" marR="0" marT="0" marB="0">
                    <a:lnL>
                      <a:noFill/>
                    </a:lnL>
                    <a:lnR>
                      <a:noFill/>
                    </a:lnR>
                    <a:lnT>
                      <a:noFill/>
                    </a:lnT>
                    <a:lnB>
                      <a:noFill/>
                    </a:lnB>
                  </a:tcPr>
                </a:tc>
                <a:extLst>
                  <a:ext uri="{0D108BD9-81ED-4DB2-BD59-A6C34878D82A}">
                    <a16:rowId xmlns:a16="http://schemas.microsoft.com/office/drawing/2014/main" val="3328314032"/>
                  </a:ext>
                </a:extLst>
              </a:tr>
            </a:tbl>
          </a:graphicData>
        </a:graphic>
      </p:graphicFrame>
      <p:sp>
        <p:nvSpPr>
          <p:cNvPr id="5" name="TextBox 4">
            <a:extLst>
              <a:ext uri="{FF2B5EF4-FFF2-40B4-BE49-F238E27FC236}">
                <a16:creationId xmlns:a16="http://schemas.microsoft.com/office/drawing/2014/main" id="{03498706-09D4-5BE9-E69A-8D5164FBC0BD}"/>
              </a:ext>
            </a:extLst>
          </p:cNvPr>
          <p:cNvSpPr txBox="1"/>
          <p:nvPr/>
        </p:nvSpPr>
        <p:spPr>
          <a:xfrm>
            <a:off x="609915" y="3351708"/>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a:t>
            </a:r>
          </a:p>
        </p:txBody>
      </p:sp>
      <p:sp>
        <p:nvSpPr>
          <p:cNvPr id="6" name="Right Brace 5">
            <a:extLst>
              <a:ext uri="{FF2B5EF4-FFF2-40B4-BE49-F238E27FC236}">
                <a16:creationId xmlns:a16="http://schemas.microsoft.com/office/drawing/2014/main" id="{9DDB215D-2EF3-C844-4BF4-07F31CC00130}"/>
              </a:ext>
            </a:extLst>
          </p:cNvPr>
          <p:cNvSpPr/>
          <p:nvPr/>
        </p:nvSpPr>
        <p:spPr>
          <a:xfrm>
            <a:off x="4535179" y="4197648"/>
            <a:ext cx="153423" cy="1836920"/>
          </a:xfrm>
          <a:prstGeom prst="rightBrace">
            <a:avLst>
              <a:gd name="adj1" fmla="val 8333"/>
              <a:gd name="adj2" fmla="val 69210"/>
            </a:avLst>
          </a:prstGeom>
          <a:ln w="9525">
            <a:solidFill>
              <a:srgbClr val="0078D7"/>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6">
            <a:extLst>
              <a:ext uri="{FF2B5EF4-FFF2-40B4-BE49-F238E27FC236}">
                <a16:creationId xmlns:a16="http://schemas.microsoft.com/office/drawing/2014/main" id="{51AD7C35-307C-0B12-2BFB-9E28D8E6B699}"/>
              </a:ext>
            </a:extLst>
          </p:cNvPr>
          <p:cNvSpPr/>
          <p:nvPr/>
        </p:nvSpPr>
        <p:spPr>
          <a:xfrm>
            <a:off x="10156591" y="4136788"/>
            <a:ext cx="632102" cy="1110781"/>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cxnSp>
        <p:nvCxnSpPr>
          <p:cNvPr id="8" name="Straight Arrow Connector 7">
            <a:extLst>
              <a:ext uri="{FF2B5EF4-FFF2-40B4-BE49-F238E27FC236}">
                <a16:creationId xmlns:a16="http://schemas.microsoft.com/office/drawing/2014/main" id="{E7ACE864-985F-CAFF-D7EE-6890BB33D6B1}"/>
              </a:ext>
            </a:extLst>
          </p:cNvPr>
          <p:cNvCxnSpPr>
            <a:cxnSpLocks/>
            <a:endCxn id="7" idx="3"/>
          </p:cNvCxnSpPr>
          <p:nvPr/>
        </p:nvCxnSpPr>
        <p:spPr>
          <a:xfrm flipV="1">
            <a:off x="4786792" y="5084899"/>
            <a:ext cx="5462368" cy="383769"/>
          </a:xfrm>
          <a:prstGeom prst="straightConnector1">
            <a:avLst/>
          </a:prstGeom>
          <a:ln w="9525">
            <a:solidFill>
              <a:srgbClr val="0078D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003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1E22AA92-6A5C-46A2-855F-86A142847FE9}"/>
              </a:ext>
            </a:extLst>
          </p:cNvPr>
          <p:cNvSpPr txBox="1"/>
          <p:nvPr/>
        </p:nvSpPr>
        <p:spPr>
          <a:xfrm>
            <a:off x="609914" y="977610"/>
            <a:ext cx="10939133" cy="1233615"/>
          </a:xfrm>
          <a:prstGeom prst="rect">
            <a:avLst/>
          </a:prstGeom>
          <a:solidFill>
            <a:schemeClr val="tx2"/>
          </a:solidFill>
        </p:spPr>
        <p:txBody>
          <a:bodyPr wrap="square" lIns="108000" tIns="108000" rIns="108000" bIns="108000" rtlCol="0" anchor="ctr">
            <a:noAutofit/>
          </a:bodyPr>
          <a:lstStyle/>
          <a:p>
            <a:pPr marL="228600" lvl="1" indent="-228600" algn="just">
              <a:spcAft>
                <a:spcPts val="600"/>
              </a:spcAft>
              <a:buSzPct val="100000"/>
              <a:buFont typeface="+mj-lt"/>
              <a:buAutoNum type="arabicPeriod"/>
              <a:defRPr/>
            </a:pPr>
            <a:r>
              <a:rPr lang="cs-CZ" sz="1200" b="1" dirty="0">
                <a:solidFill>
                  <a:schemeClr val="bg1"/>
                </a:solidFill>
              </a:rPr>
              <a:t>Výše zlevněného nájemného oproti tržnímu nájemnému </a:t>
            </a:r>
            <a:r>
              <a:rPr lang="cs-CZ" sz="1200" dirty="0">
                <a:solidFill>
                  <a:schemeClr val="bg1"/>
                </a:solidFill>
              </a:rPr>
              <a:t>určuje, kolik % z tržního nájmu budou nájemníci platit. Tento vstup má přímý dopad na cenovou dostupnost pro nájemníky, ale zároveň na celkové náklady projektu pro municipalitu.</a:t>
            </a:r>
            <a:r>
              <a:rPr lang="en-US" sz="1200" dirty="0">
                <a:solidFill>
                  <a:schemeClr val="bg1"/>
                </a:solidFill>
              </a:rPr>
              <a:t> </a:t>
            </a:r>
            <a:r>
              <a:rPr lang="cs-CZ" sz="1200" dirty="0">
                <a:solidFill>
                  <a:schemeClr val="bg1"/>
                </a:solidFill>
              </a:rPr>
              <a:t>Maximální výš</a:t>
            </a:r>
            <a:r>
              <a:rPr lang="en-US" sz="1200" dirty="0">
                <a:solidFill>
                  <a:schemeClr val="bg1"/>
                </a:solidFill>
              </a:rPr>
              <a:t>e</a:t>
            </a:r>
            <a:r>
              <a:rPr lang="cs-CZ" sz="1200" dirty="0">
                <a:solidFill>
                  <a:schemeClr val="bg1"/>
                </a:solidFill>
              </a:rPr>
              <a:t> zlevněného</a:t>
            </a:r>
            <a:r>
              <a:rPr lang="en-US" sz="1200" dirty="0">
                <a:solidFill>
                  <a:schemeClr val="bg1"/>
                </a:solidFill>
              </a:rPr>
              <a:t> </a:t>
            </a:r>
            <a:r>
              <a:rPr lang="cs-CZ" sz="1200" dirty="0">
                <a:solidFill>
                  <a:schemeClr val="bg1"/>
                </a:solidFill>
              </a:rPr>
              <a:t>nájemného je stanovena státem na 80 % tržního nájemného, municipalita si však může stanovit i nižší úroveň zlevněného nájemného.</a:t>
            </a:r>
          </a:p>
          <a:p>
            <a:pPr marL="228600" lvl="1" indent="-228600" algn="just">
              <a:spcAft>
                <a:spcPts val="600"/>
              </a:spcAft>
              <a:buSzPct val="100000"/>
              <a:buFont typeface="+mj-lt"/>
              <a:buAutoNum type="arabicPeriod"/>
              <a:defRPr/>
            </a:pPr>
            <a:r>
              <a:rPr lang="cs-CZ" sz="1200" b="1" dirty="0">
                <a:solidFill>
                  <a:schemeClr val="bg1"/>
                </a:solidFill>
              </a:rPr>
              <a:t>Cena nájemného na m</a:t>
            </a:r>
            <a:r>
              <a:rPr lang="cs-CZ" sz="1200" b="1" baseline="30000" dirty="0">
                <a:solidFill>
                  <a:schemeClr val="bg1"/>
                </a:solidFill>
              </a:rPr>
              <a:t>2</a:t>
            </a:r>
            <a:r>
              <a:rPr lang="cs-CZ" sz="1200" dirty="0">
                <a:solidFill>
                  <a:schemeClr val="bg1"/>
                </a:solidFill>
              </a:rPr>
              <a:t> je uvažována měsíčně a vychází z tržních podmínek, které se ovšem liší na základě lokality objektu. Při práci s modelem je tento vstup nutno upravit dle aktuálních tržních podmínek v dané oblasti.</a:t>
            </a:r>
          </a:p>
        </p:txBody>
      </p:sp>
      <p:sp>
        <p:nvSpPr>
          <p:cNvPr id="34" name="TextBox 33">
            <a:extLst>
              <a:ext uri="{FF2B5EF4-FFF2-40B4-BE49-F238E27FC236}">
                <a16:creationId xmlns:a16="http://schemas.microsoft.com/office/drawing/2014/main" id="{98203A34-BB97-4B0E-9701-43176358BF7B}"/>
              </a:ext>
            </a:extLst>
          </p:cNvPr>
          <p:cNvSpPr txBox="1"/>
          <p:nvPr/>
        </p:nvSpPr>
        <p:spPr>
          <a:xfrm>
            <a:off x="609918" y="2211225"/>
            <a:ext cx="10939133" cy="1556937"/>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Jedná se o časově nezávislé vstupy, model počítá s navyšováním nájemného dle indexu inflace.</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Cena nájemného na m</a:t>
            </a:r>
            <a:r>
              <a:rPr lang="cs-CZ" sz="1200" baseline="30000" dirty="0">
                <a:solidFill>
                  <a:schemeClr val="bg1"/>
                </a:solidFill>
              </a:rPr>
              <a:t>2</a:t>
            </a:r>
            <a:r>
              <a:rPr lang="cs-CZ" sz="1200" dirty="0">
                <a:solidFill>
                  <a:schemeClr val="bg1"/>
                </a:solidFill>
              </a:rPr>
              <a:t> je uvažována měsíčně. Vynásobením ceny na m</a:t>
            </a:r>
            <a:r>
              <a:rPr lang="cs-CZ" sz="1200" baseline="30000" dirty="0">
                <a:solidFill>
                  <a:schemeClr val="bg1"/>
                </a:solidFill>
              </a:rPr>
              <a:t>2</a:t>
            </a:r>
            <a:r>
              <a:rPr lang="cs-CZ" sz="1200" dirty="0">
                <a:solidFill>
                  <a:schemeClr val="bg1"/>
                </a:solidFill>
              </a:rPr>
              <a:t> plochou všech bytů dané dispozice a počtem měsíců v provozu v období je kalkulován celkový tržní nájem, který je následně indexovaný inflací.</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Celkový tržní nájem je následně upravený o zlevnění nájemného a obsazenost pro získání tržeb z nájmu bytů. V případě modelu platby za dostupnost je příjem z pronájmu příjmem obce, která je však povinna platit platby za dostupnost soukromému partnerovi nezávisle na obsazenosti bytů.</a:t>
            </a:r>
          </a:p>
        </p:txBody>
      </p:sp>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a:t>Tržby z nájemného bytů</a:t>
            </a:r>
          </a:p>
        </p:txBody>
      </p:sp>
      <p:sp>
        <p:nvSpPr>
          <p:cNvPr id="25" name="TextBox 24">
            <a:extLst>
              <a:ext uri="{FF2B5EF4-FFF2-40B4-BE49-F238E27FC236}">
                <a16:creationId xmlns:a16="http://schemas.microsoft.com/office/drawing/2014/main" id="{3ABC8F75-2F38-470E-A142-812C3320C860}"/>
              </a:ext>
            </a:extLst>
          </p:cNvPr>
          <p:cNvSpPr txBox="1"/>
          <p:nvPr/>
        </p:nvSpPr>
        <p:spPr>
          <a:xfrm>
            <a:off x="609915" y="3681478"/>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graphicFrame>
        <p:nvGraphicFramePr>
          <p:cNvPr id="3" name="Table 2">
            <a:extLst>
              <a:ext uri="{FF2B5EF4-FFF2-40B4-BE49-F238E27FC236}">
                <a16:creationId xmlns:a16="http://schemas.microsoft.com/office/drawing/2014/main" id="{A3E58383-718E-471E-82A5-4ECF523CCEAC}"/>
              </a:ext>
            </a:extLst>
          </p:cNvPr>
          <p:cNvGraphicFramePr>
            <a:graphicFrameLocks noGrp="1"/>
          </p:cNvGraphicFramePr>
          <p:nvPr>
            <p:extLst>
              <p:ext uri="{D42A27DB-BD31-4B8C-83A1-F6EECF244321}">
                <p14:modId xmlns:p14="http://schemas.microsoft.com/office/powerpoint/2010/main" val="963654985"/>
              </p:ext>
            </p:extLst>
          </p:nvPr>
        </p:nvGraphicFramePr>
        <p:xfrm>
          <a:off x="715737" y="4092040"/>
          <a:ext cx="4962253" cy="2007656"/>
        </p:xfrm>
        <a:graphic>
          <a:graphicData uri="http://schemas.openxmlformats.org/drawingml/2006/table">
            <a:tbl>
              <a:tblPr/>
              <a:tblGrid>
                <a:gridCol w="374962">
                  <a:extLst>
                    <a:ext uri="{9D8B030D-6E8A-4147-A177-3AD203B41FA5}">
                      <a16:colId xmlns:a16="http://schemas.microsoft.com/office/drawing/2014/main" val="1863308879"/>
                    </a:ext>
                  </a:extLst>
                </a:gridCol>
                <a:gridCol w="374962">
                  <a:extLst>
                    <a:ext uri="{9D8B030D-6E8A-4147-A177-3AD203B41FA5}">
                      <a16:colId xmlns:a16="http://schemas.microsoft.com/office/drawing/2014/main" val="3715765975"/>
                    </a:ext>
                  </a:extLst>
                </a:gridCol>
                <a:gridCol w="3068790">
                  <a:extLst>
                    <a:ext uri="{9D8B030D-6E8A-4147-A177-3AD203B41FA5}">
                      <a16:colId xmlns:a16="http://schemas.microsoft.com/office/drawing/2014/main" val="921724993"/>
                    </a:ext>
                  </a:extLst>
                </a:gridCol>
                <a:gridCol w="549850">
                  <a:extLst>
                    <a:ext uri="{9D8B030D-6E8A-4147-A177-3AD203B41FA5}">
                      <a16:colId xmlns:a16="http://schemas.microsoft.com/office/drawing/2014/main" val="4130044895"/>
                    </a:ext>
                  </a:extLst>
                </a:gridCol>
                <a:gridCol w="593689">
                  <a:extLst>
                    <a:ext uri="{9D8B030D-6E8A-4147-A177-3AD203B41FA5}">
                      <a16:colId xmlns:a16="http://schemas.microsoft.com/office/drawing/2014/main" val="1739002255"/>
                    </a:ext>
                  </a:extLst>
                </a:gridCol>
              </a:tblGrid>
              <a:tr h="159517">
                <a:tc>
                  <a:txBody>
                    <a:bodyPr/>
                    <a:lstStyle/>
                    <a:p>
                      <a:pPr algn="l" fontAlgn="t"/>
                      <a:r>
                        <a:rPr lang="cs-CZ" sz="1200" b="1" i="0" u="none" strike="noStrike" dirty="0">
                          <a:solidFill>
                            <a:srgbClr val="203764"/>
                          </a:solidFill>
                          <a:effectLst/>
                          <a:latin typeface="Calibri" panose="020F0502020204030204" pitchFamily="34" charset="0"/>
                        </a:rPr>
                        <a:t>4.1</a:t>
                      </a:r>
                    </a:p>
                  </a:txBody>
                  <a:tcPr marL="0" marR="0" marT="0" marB="0">
                    <a:lnL>
                      <a:noFill/>
                    </a:lnL>
                    <a:lnR>
                      <a:noFill/>
                    </a:lnR>
                    <a:lnT>
                      <a:noFill/>
                    </a:lnT>
                    <a:lnB>
                      <a:noFill/>
                    </a:lnB>
                  </a:tcPr>
                </a:tc>
                <a:tc gridSpan="2">
                  <a:txBody>
                    <a:bodyPr/>
                    <a:lstStyle/>
                    <a:p>
                      <a:pPr algn="l" fontAlgn="t"/>
                      <a:r>
                        <a:rPr lang="cs-CZ" sz="1200" b="1" i="0" u="none" strike="noStrike" dirty="0">
                          <a:solidFill>
                            <a:srgbClr val="203764"/>
                          </a:solidFill>
                          <a:effectLst/>
                          <a:latin typeface="Calibri" panose="020F0502020204030204" pitchFamily="34" charset="0"/>
                        </a:rPr>
                        <a:t>Tržby z nájemného bytů</a:t>
                      </a:r>
                    </a:p>
                  </a:txBody>
                  <a:tcPr marL="0" marR="0" marT="0" marB="0">
                    <a:lnL>
                      <a:noFill/>
                    </a:lnL>
                    <a:lnR>
                      <a:noFill/>
                    </a:lnR>
                    <a:lnT>
                      <a:noFill/>
                    </a:lnT>
                    <a:lnB>
                      <a:noFill/>
                    </a:lnB>
                  </a:tcPr>
                </a:tc>
                <a:tc hMerge="1">
                  <a:txBody>
                    <a:bodyPr/>
                    <a:lstStyle/>
                    <a:p>
                      <a:endParaRPr lang="cs-CZ"/>
                    </a:p>
                  </a:txBody>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2740010732"/>
                  </a:ext>
                </a:extLst>
              </a:tr>
              <a:tr h="159517">
                <a:tc>
                  <a:txBody>
                    <a:bodyPr/>
                    <a:lstStyle/>
                    <a:p>
                      <a:pPr algn="l" fontAlgn="t"/>
                      <a:endParaRPr lang="cs-CZ" sz="12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2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3003988580"/>
                  </a:ext>
                </a:extLst>
              </a:tr>
              <a:tr h="159517">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1" u="none" strike="noStrike">
                          <a:solidFill>
                            <a:srgbClr val="203764"/>
                          </a:solidFill>
                          <a:effectLst/>
                          <a:latin typeface="Calibri" panose="020F0502020204030204" pitchFamily="34" charset="0"/>
                        </a:rPr>
                        <a:t>4.1.1</a:t>
                      </a:r>
                    </a:p>
                  </a:txBody>
                  <a:tcPr marL="0" marR="0" marT="0" marB="0">
                    <a:lnL>
                      <a:noFill/>
                    </a:lnL>
                    <a:lnR>
                      <a:noFill/>
                    </a:lnR>
                    <a:lnT>
                      <a:noFill/>
                    </a:lnT>
                    <a:lnB>
                      <a:noFill/>
                    </a:lnB>
                  </a:tcPr>
                </a:tc>
                <a:tc>
                  <a:txBody>
                    <a:bodyPr/>
                    <a:lstStyle/>
                    <a:p>
                      <a:pPr algn="l" fontAlgn="t"/>
                      <a:r>
                        <a:rPr lang="cs-CZ" sz="1000" b="0" i="1" u="none" strike="noStrike" dirty="0">
                          <a:solidFill>
                            <a:srgbClr val="203764"/>
                          </a:solidFill>
                          <a:effectLst/>
                          <a:latin typeface="Calibri" panose="020F0502020204030204" pitchFamily="34" charset="0"/>
                        </a:rPr>
                        <a:t>Obecné vstupy</a:t>
                      </a: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1124034437"/>
                  </a:ext>
                </a:extLst>
              </a:tr>
              <a:tr h="159517">
                <a:tc>
                  <a:txBody>
                    <a:bodyPr/>
                    <a:lstStyle/>
                    <a:p>
                      <a:pPr algn="l" fontAlgn="t"/>
                      <a:endParaRPr lang="cs-CZ" sz="12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2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1541716043"/>
                  </a:ext>
                </a:extLst>
              </a:tr>
              <a:tr h="159517">
                <a:tc>
                  <a:txBody>
                    <a:bodyPr/>
                    <a:lstStyle/>
                    <a:p>
                      <a:pPr algn="l" fontAlgn="t"/>
                      <a:endParaRPr lang="cs-CZ" sz="12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2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dirty="0">
                          <a:solidFill>
                            <a:srgbClr val="203764"/>
                          </a:solidFill>
                          <a:effectLst/>
                          <a:latin typeface="Calibri" panose="020F0502020204030204" pitchFamily="34" charset="0"/>
                        </a:rPr>
                        <a:t>Výše zlevněného nájemného oproti tržnímu nájemnému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65,0 %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130792451"/>
                  </a:ext>
                </a:extLst>
              </a:tr>
              <a:tr h="159517">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extLst>
                  <a:ext uri="{0D108BD9-81ED-4DB2-BD59-A6C34878D82A}">
                    <a16:rowId xmlns:a16="http://schemas.microsoft.com/office/drawing/2014/main" val="80374300"/>
                  </a:ext>
                </a:extLst>
              </a:tr>
              <a:tr h="159517">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1" u="none" strike="noStrike">
                          <a:solidFill>
                            <a:srgbClr val="203764"/>
                          </a:solidFill>
                          <a:effectLst/>
                          <a:latin typeface="Calibri" panose="020F0502020204030204" pitchFamily="34" charset="0"/>
                        </a:rPr>
                        <a:t>4.1.2</a:t>
                      </a:r>
                    </a:p>
                  </a:txBody>
                  <a:tcPr marL="0" marR="0" marT="0" marB="0">
                    <a:lnL>
                      <a:noFill/>
                    </a:lnL>
                    <a:lnR>
                      <a:noFill/>
                    </a:lnR>
                    <a:lnT>
                      <a:noFill/>
                    </a:lnT>
                    <a:lnB>
                      <a:noFill/>
                    </a:lnB>
                  </a:tcPr>
                </a:tc>
                <a:tc>
                  <a:txBody>
                    <a:bodyPr/>
                    <a:lstStyle/>
                    <a:p>
                      <a:pPr algn="l" fontAlgn="t"/>
                      <a:r>
                        <a:rPr lang="cs-CZ" sz="1000" b="0" i="1" u="none" strike="noStrike">
                          <a:solidFill>
                            <a:srgbClr val="203764"/>
                          </a:solidFill>
                          <a:effectLst/>
                          <a:latin typeface="Calibri" panose="020F0502020204030204" pitchFamily="34" charset="0"/>
                        </a:rPr>
                        <a:t>Cena nájemného na m</a:t>
                      </a:r>
                      <a:r>
                        <a:rPr lang="cs-CZ" sz="1000" b="0" i="1" u="none" strike="noStrike" baseline="30000">
                          <a:solidFill>
                            <a:srgbClr val="203764"/>
                          </a:solidFill>
                          <a:effectLst/>
                          <a:latin typeface="Calibri" panose="020F0502020204030204" pitchFamily="34" charset="0"/>
                        </a:rPr>
                        <a:t>2</a:t>
                      </a:r>
                      <a:endParaRPr lang="cs-CZ" sz="10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3270118884"/>
                  </a:ext>
                </a:extLst>
              </a:tr>
              <a:tr h="159517">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3879248175"/>
                  </a:ext>
                </a:extLst>
              </a:tr>
              <a:tr h="159517">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1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490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890468470"/>
                  </a:ext>
                </a:extLst>
              </a:tr>
              <a:tr h="159517">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2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410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430830610"/>
                  </a:ext>
                </a:extLst>
              </a:tr>
              <a:tr h="159517">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3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380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680715640"/>
                  </a:ext>
                </a:extLst>
              </a:tr>
              <a:tr h="159517">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4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360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471926005"/>
                  </a:ext>
                </a:extLst>
              </a:tr>
            </a:tbl>
          </a:graphicData>
        </a:graphic>
      </p:graphicFrame>
      <p:graphicFrame>
        <p:nvGraphicFramePr>
          <p:cNvPr id="5" name="Table 4">
            <a:extLst>
              <a:ext uri="{FF2B5EF4-FFF2-40B4-BE49-F238E27FC236}">
                <a16:creationId xmlns:a16="http://schemas.microsoft.com/office/drawing/2014/main" id="{045CE039-29D8-4724-9495-FA8570CE3D42}"/>
              </a:ext>
            </a:extLst>
          </p:cNvPr>
          <p:cNvGraphicFramePr>
            <a:graphicFrameLocks noGrp="1"/>
          </p:cNvGraphicFramePr>
          <p:nvPr>
            <p:extLst>
              <p:ext uri="{D42A27DB-BD31-4B8C-83A1-F6EECF244321}">
                <p14:modId xmlns:p14="http://schemas.microsoft.com/office/powerpoint/2010/main" val="1711171781"/>
              </p:ext>
            </p:extLst>
          </p:nvPr>
        </p:nvGraphicFramePr>
        <p:xfrm>
          <a:off x="6533539" y="4023132"/>
          <a:ext cx="5015511" cy="1755711"/>
        </p:xfrm>
        <a:graphic>
          <a:graphicData uri="http://schemas.openxmlformats.org/drawingml/2006/table">
            <a:tbl>
              <a:tblPr/>
              <a:tblGrid>
                <a:gridCol w="258184">
                  <a:extLst>
                    <a:ext uri="{9D8B030D-6E8A-4147-A177-3AD203B41FA5}">
                      <a16:colId xmlns:a16="http://schemas.microsoft.com/office/drawing/2014/main" val="1471864045"/>
                    </a:ext>
                  </a:extLst>
                </a:gridCol>
                <a:gridCol w="279699">
                  <a:extLst>
                    <a:ext uri="{9D8B030D-6E8A-4147-A177-3AD203B41FA5}">
                      <a16:colId xmlns:a16="http://schemas.microsoft.com/office/drawing/2014/main" val="685182101"/>
                    </a:ext>
                  </a:extLst>
                </a:gridCol>
                <a:gridCol w="3030011">
                  <a:extLst>
                    <a:ext uri="{9D8B030D-6E8A-4147-A177-3AD203B41FA5}">
                      <a16:colId xmlns:a16="http://schemas.microsoft.com/office/drawing/2014/main" val="2035436788"/>
                    </a:ext>
                  </a:extLst>
                </a:gridCol>
                <a:gridCol w="451821">
                  <a:extLst>
                    <a:ext uri="{9D8B030D-6E8A-4147-A177-3AD203B41FA5}">
                      <a16:colId xmlns:a16="http://schemas.microsoft.com/office/drawing/2014/main" val="27142968"/>
                    </a:ext>
                  </a:extLst>
                </a:gridCol>
                <a:gridCol w="441063">
                  <a:extLst>
                    <a:ext uri="{9D8B030D-6E8A-4147-A177-3AD203B41FA5}">
                      <a16:colId xmlns:a16="http://schemas.microsoft.com/office/drawing/2014/main" val="3374381376"/>
                    </a:ext>
                  </a:extLst>
                </a:gridCol>
                <a:gridCol w="554733">
                  <a:extLst>
                    <a:ext uri="{9D8B030D-6E8A-4147-A177-3AD203B41FA5}">
                      <a16:colId xmlns:a16="http://schemas.microsoft.com/office/drawing/2014/main" val="875727696"/>
                    </a:ext>
                  </a:extLst>
                </a:gridCol>
              </a:tblGrid>
              <a:tr h="174759">
                <a:tc>
                  <a:txBody>
                    <a:bodyPr/>
                    <a:lstStyle/>
                    <a:p>
                      <a:pPr algn="l" fontAlgn="t"/>
                      <a:r>
                        <a:rPr lang="cs-CZ" sz="1200" b="1" i="0" u="none" strike="noStrike" dirty="0">
                          <a:solidFill>
                            <a:srgbClr val="203764"/>
                          </a:solidFill>
                          <a:effectLst/>
                          <a:latin typeface="Calibri" panose="020F0502020204030204" pitchFamily="34" charset="0"/>
                        </a:rPr>
                        <a:t>2.1</a:t>
                      </a:r>
                    </a:p>
                  </a:txBody>
                  <a:tcPr marL="0" marR="0" marT="0" marB="0">
                    <a:lnL>
                      <a:noFill/>
                    </a:lnL>
                    <a:lnR>
                      <a:noFill/>
                    </a:lnR>
                    <a:lnT>
                      <a:noFill/>
                    </a:lnT>
                    <a:lnB>
                      <a:noFill/>
                    </a:lnB>
                  </a:tcPr>
                </a:tc>
                <a:tc gridSpan="2">
                  <a:txBody>
                    <a:bodyPr/>
                    <a:lstStyle/>
                    <a:p>
                      <a:pPr algn="l" fontAlgn="t"/>
                      <a:r>
                        <a:rPr lang="cs-CZ" sz="1200" b="1" i="0" u="none" strike="noStrike" dirty="0">
                          <a:solidFill>
                            <a:srgbClr val="203764"/>
                          </a:solidFill>
                          <a:effectLst/>
                          <a:latin typeface="Calibri" panose="020F0502020204030204" pitchFamily="34" charset="0"/>
                        </a:rPr>
                        <a:t>Tržby z nájmu bytů</a:t>
                      </a:r>
                    </a:p>
                  </a:txBody>
                  <a:tcPr marL="0" marR="0" marT="0" marB="0">
                    <a:lnL>
                      <a:noFill/>
                    </a:lnL>
                    <a:lnR>
                      <a:noFill/>
                    </a:lnR>
                    <a:lnT>
                      <a:noFill/>
                    </a:lnT>
                    <a:lnB>
                      <a:noFill/>
                    </a:lnB>
                  </a:tcPr>
                </a:tc>
                <a:tc hMerge="1">
                  <a:txBody>
                    <a:bodyPr/>
                    <a:lstStyle/>
                    <a:p>
                      <a:endParaRPr lang="cs-CZ"/>
                    </a:p>
                  </a:txBody>
                  <a:tcPr/>
                </a:tc>
                <a:tc>
                  <a:txBody>
                    <a:bodyPr/>
                    <a:lstStyle/>
                    <a:p>
                      <a:pPr algn="l" fontAlgn="t"/>
                      <a:endParaRPr lang="cs-CZ"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4262897436"/>
                  </a:ext>
                </a:extLst>
              </a:tr>
              <a:tr h="174759">
                <a:tc>
                  <a:txBody>
                    <a:bodyPr/>
                    <a:lstStyle/>
                    <a:p>
                      <a:pPr algn="l" fontAlgn="t"/>
                      <a:endParaRPr lang="cs-CZ"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cs-CZ"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t"/>
                      <a:endParaRPr lang="cs-CZ"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2110578960"/>
                  </a:ext>
                </a:extLst>
              </a:tr>
              <a:tr h="174759">
                <a:tc>
                  <a:txBody>
                    <a:bodyPr/>
                    <a:lstStyle/>
                    <a:p>
                      <a:pPr algn="l" fontAlgn="t"/>
                      <a:endParaRPr lang="cs-CZ" sz="900" b="0" i="0" u="none" strike="noStrike">
                        <a:solidFill>
                          <a:srgbClr val="2F75B5"/>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dirty="0">
                          <a:solidFill>
                            <a:srgbClr val="203764"/>
                          </a:solidFill>
                          <a:effectLst/>
                          <a:latin typeface="Calibri" panose="020F0502020204030204" pitchFamily="34" charset="0"/>
                        </a:rPr>
                        <a:t>1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tis. Kč</a:t>
                      </a:r>
                    </a:p>
                  </a:txBody>
                  <a:tcPr marL="0" marR="0" marT="0" marB="0">
                    <a:lnL>
                      <a:noFill/>
                    </a:lnL>
                    <a:lnR>
                      <a:noFill/>
                    </a:lnR>
                    <a:lnT>
                      <a:noFill/>
                    </a:lnT>
                    <a:lnB>
                      <a:noFill/>
                    </a:lnB>
                  </a:tcPr>
                </a:tc>
                <a:tc>
                  <a:txBody>
                    <a:bodyPr/>
                    <a:lstStyle/>
                    <a:p>
                      <a:pPr algn="l" fontAlgn="t"/>
                      <a:endParaRPr lang="cs-CZ" sz="1000" b="0" i="0" u="none" strike="noStrike">
                        <a:solidFill>
                          <a:srgbClr val="2F75B5"/>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en-US" sz="1000" b="0" i="0" u="none" strike="noStrike" dirty="0">
                          <a:solidFill>
                            <a:srgbClr val="203764"/>
                          </a:solidFill>
                          <a:effectLst/>
                          <a:latin typeface="Calibri" panose="020F0502020204030204" pitchFamily="34" charset="0"/>
                        </a:rPr>
                        <a:t>16</a:t>
                      </a:r>
                      <a:r>
                        <a:rPr lang="cs-CZ" sz="1000" b="0" i="0" u="none" strike="noStrike" dirty="0">
                          <a:solidFill>
                            <a:srgbClr val="203764"/>
                          </a:solidFill>
                          <a:effectLst/>
                          <a:latin typeface="Calibri" panose="020F0502020204030204" pitchFamily="34" charset="0"/>
                        </a:rPr>
                        <a:t> </a:t>
                      </a:r>
                      <a:r>
                        <a:rPr lang="en-US" sz="1000" b="0" i="0" u="none" strike="noStrike" dirty="0">
                          <a:solidFill>
                            <a:srgbClr val="203764"/>
                          </a:solidFill>
                          <a:effectLst/>
                          <a:latin typeface="Calibri" panose="020F0502020204030204" pitchFamily="34" charset="0"/>
                        </a:rPr>
                        <a:t>671 </a:t>
                      </a:r>
                    </a:p>
                  </a:txBody>
                  <a:tcPr marL="0" marR="0" marT="0" marB="0">
                    <a:lnL>
                      <a:noFill/>
                    </a:lnL>
                    <a:lnR>
                      <a:noFill/>
                    </a:lnR>
                    <a:lnT>
                      <a:noFill/>
                    </a:lnT>
                    <a:lnB>
                      <a:noFill/>
                    </a:lnB>
                  </a:tcPr>
                </a:tc>
                <a:extLst>
                  <a:ext uri="{0D108BD9-81ED-4DB2-BD59-A6C34878D82A}">
                    <a16:rowId xmlns:a16="http://schemas.microsoft.com/office/drawing/2014/main" val="2648409539"/>
                  </a:ext>
                </a:extLst>
              </a:tr>
              <a:tr h="174759">
                <a:tc>
                  <a:txBody>
                    <a:bodyPr/>
                    <a:lstStyle/>
                    <a:p>
                      <a:pPr algn="l" fontAlgn="t"/>
                      <a:endParaRPr lang="cs-CZ" sz="900" b="0" i="0" u="none" strike="noStrike">
                        <a:solidFill>
                          <a:srgbClr val="2F75B5"/>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dirty="0">
                          <a:solidFill>
                            <a:srgbClr val="203764"/>
                          </a:solidFill>
                          <a:effectLst/>
                          <a:latin typeface="Calibri" panose="020F0502020204030204" pitchFamily="34" charset="0"/>
                        </a:rPr>
                        <a:t>2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tis. Kč</a:t>
                      </a:r>
                    </a:p>
                  </a:txBody>
                  <a:tcPr marL="0" marR="0" marT="0" marB="0">
                    <a:lnL>
                      <a:noFill/>
                    </a:lnL>
                    <a:lnR>
                      <a:noFill/>
                    </a:lnR>
                    <a:lnT>
                      <a:noFill/>
                    </a:lnT>
                    <a:lnB>
                      <a:noFill/>
                    </a:lnB>
                  </a:tcPr>
                </a:tc>
                <a:tc>
                  <a:txBody>
                    <a:bodyPr/>
                    <a:lstStyle/>
                    <a:p>
                      <a:pPr algn="l" fontAlgn="t"/>
                      <a:endParaRPr lang="cs-CZ" sz="1000" b="0" i="0" u="none" strike="noStrike">
                        <a:solidFill>
                          <a:srgbClr val="2F75B5"/>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en-US" sz="1000" b="0" i="0" u="none" strike="noStrike" dirty="0">
                          <a:solidFill>
                            <a:srgbClr val="203764"/>
                          </a:solidFill>
                          <a:effectLst/>
                          <a:latin typeface="Calibri" panose="020F0502020204030204" pitchFamily="34" charset="0"/>
                        </a:rPr>
                        <a:t>10</a:t>
                      </a:r>
                      <a:r>
                        <a:rPr lang="cs-CZ" sz="1000" b="0" i="0" u="none" strike="noStrike" dirty="0">
                          <a:solidFill>
                            <a:srgbClr val="203764"/>
                          </a:solidFill>
                          <a:effectLst/>
                          <a:latin typeface="Calibri" panose="020F0502020204030204" pitchFamily="34" charset="0"/>
                        </a:rPr>
                        <a:t> </a:t>
                      </a:r>
                      <a:r>
                        <a:rPr lang="en-US" sz="1000" b="0" i="0" u="none" strike="noStrike" dirty="0">
                          <a:solidFill>
                            <a:srgbClr val="203764"/>
                          </a:solidFill>
                          <a:effectLst/>
                          <a:latin typeface="Calibri" panose="020F0502020204030204" pitchFamily="34" charset="0"/>
                        </a:rPr>
                        <a:t>258 </a:t>
                      </a:r>
                    </a:p>
                  </a:txBody>
                  <a:tcPr marL="0" marR="0" marT="0" marB="0">
                    <a:lnL>
                      <a:noFill/>
                    </a:lnL>
                    <a:lnR>
                      <a:noFill/>
                    </a:lnR>
                    <a:lnT>
                      <a:noFill/>
                    </a:lnT>
                    <a:lnB>
                      <a:noFill/>
                    </a:lnB>
                  </a:tcPr>
                </a:tc>
                <a:extLst>
                  <a:ext uri="{0D108BD9-81ED-4DB2-BD59-A6C34878D82A}">
                    <a16:rowId xmlns:a16="http://schemas.microsoft.com/office/drawing/2014/main" val="3210042155"/>
                  </a:ext>
                </a:extLst>
              </a:tr>
              <a:tr h="174759">
                <a:tc>
                  <a:txBody>
                    <a:bodyPr/>
                    <a:lstStyle/>
                    <a:p>
                      <a:pPr algn="l" fontAlgn="t"/>
                      <a:endParaRPr lang="cs-CZ" sz="900" b="0" i="0" u="none" strike="noStrike">
                        <a:solidFill>
                          <a:srgbClr val="2F75B5"/>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dirty="0">
                          <a:solidFill>
                            <a:srgbClr val="203764"/>
                          </a:solidFill>
                          <a:effectLst/>
                          <a:latin typeface="Calibri" panose="020F0502020204030204" pitchFamily="34" charset="0"/>
                        </a:rPr>
                        <a:t>3 + kk</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tis. Kč</a:t>
                      </a:r>
                    </a:p>
                  </a:txBody>
                  <a:tcPr marL="0" marR="0" marT="0" marB="0">
                    <a:lnL>
                      <a:noFill/>
                    </a:lnL>
                    <a:lnR>
                      <a:noFill/>
                    </a:lnR>
                    <a:lnT>
                      <a:noFill/>
                    </a:lnT>
                    <a:lnB>
                      <a:noFill/>
                    </a:lnB>
                  </a:tcPr>
                </a:tc>
                <a:tc>
                  <a:txBody>
                    <a:bodyPr/>
                    <a:lstStyle/>
                    <a:p>
                      <a:pPr algn="l" fontAlgn="t"/>
                      <a:endParaRPr lang="cs-CZ" sz="1000" b="0" i="0" u="none" strike="noStrike">
                        <a:solidFill>
                          <a:srgbClr val="2F75B5"/>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en-US" sz="1000" b="0" i="0" u="none" strike="noStrike" dirty="0">
                          <a:solidFill>
                            <a:srgbClr val="203764"/>
                          </a:solidFill>
                          <a:effectLst/>
                          <a:latin typeface="Calibri" panose="020F0502020204030204" pitchFamily="34" charset="0"/>
                        </a:rPr>
                        <a:t>1</a:t>
                      </a:r>
                      <a:r>
                        <a:rPr lang="cs-CZ" sz="1000" b="0" i="0" u="none" strike="noStrike" dirty="0">
                          <a:solidFill>
                            <a:srgbClr val="203764"/>
                          </a:solidFill>
                          <a:effectLst/>
                          <a:latin typeface="Calibri" panose="020F0502020204030204" pitchFamily="34" charset="0"/>
                        </a:rPr>
                        <a:t> </a:t>
                      </a:r>
                      <a:r>
                        <a:rPr lang="en-US" sz="1000" b="0" i="0" u="none" strike="noStrike" dirty="0">
                          <a:solidFill>
                            <a:srgbClr val="203764"/>
                          </a:solidFill>
                          <a:effectLst/>
                          <a:latin typeface="Calibri" panose="020F0502020204030204" pitchFamily="34" charset="0"/>
                        </a:rPr>
                        <a:t>561 </a:t>
                      </a:r>
                    </a:p>
                  </a:txBody>
                  <a:tcPr marL="0" marR="0" marT="0" marB="0">
                    <a:lnL>
                      <a:noFill/>
                    </a:lnL>
                    <a:lnR>
                      <a:noFill/>
                    </a:lnR>
                    <a:lnT>
                      <a:noFill/>
                    </a:lnT>
                    <a:lnB>
                      <a:noFill/>
                    </a:lnB>
                  </a:tcPr>
                </a:tc>
                <a:extLst>
                  <a:ext uri="{0D108BD9-81ED-4DB2-BD59-A6C34878D82A}">
                    <a16:rowId xmlns:a16="http://schemas.microsoft.com/office/drawing/2014/main" val="165292618"/>
                  </a:ext>
                </a:extLst>
              </a:tr>
              <a:tr h="174759">
                <a:tc>
                  <a:txBody>
                    <a:bodyPr/>
                    <a:lstStyle/>
                    <a:p>
                      <a:pPr algn="l" fontAlgn="t"/>
                      <a:endParaRPr lang="cs-CZ" sz="900" b="0" i="0" u="none" strike="noStrike">
                        <a:solidFill>
                          <a:srgbClr val="2F75B5"/>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dirty="0">
                          <a:solidFill>
                            <a:srgbClr val="203764"/>
                          </a:solidFill>
                          <a:effectLst/>
                          <a:latin typeface="Calibri" panose="020F0502020204030204" pitchFamily="34" charset="0"/>
                        </a:rPr>
                        <a:t>4 + kk</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cs-CZ" sz="1000" b="0" i="0" u="none" strike="noStrike">
                          <a:solidFill>
                            <a:srgbClr val="999999"/>
                          </a:solidFill>
                          <a:effectLst/>
                          <a:latin typeface="Calibri" panose="020F0502020204030204" pitchFamily="34" charset="0"/>
                        </a:rPr>
                        <a:t>tis. Kč</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cs-CZ" sz="1000" b="0" i="0" u="none" strike="noStrike">
                        <a:solidFill>
                          <a:srgbClr val="2F75B5"/>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en-US" sz="1000" b="0" i="0" u="none" strike="noStrike" dirty="0">
                          <a:solidFill>
                            <a:srgbClr val="203764"/>
                          </a:solidFill>
                          <a:effectLst/>
                          <a:latin typeface="Calibri" panose="020F0502020204030204" pitchFamily="34" charset="0"/>
                        </a:rPr>
                        <a:t>1</a:t>
                      </a:r>
                      <a:r>
                        <a:rPr lang="cs-CZ" sz="1000" b="0" i="0" u="none" strike="noStrike" dirty="0">
                          <a:solidFill>
                            <a:srgbClr val="203764"/>
                          </a:solidFill>
                          <a:effectLst/>
                          <a:latin typeface="Calibri" panose="020F0502020204030204" pitchFamily="34" charset="0"/>
                        </a:rPr>
                        <a:t> </a:t>
                      </a:r>
                      <a:r>
                        <a:rPr lang="en-US" sz="1000" b="0" i="0" u="none" strike="noStrike" dirty="0">
                          <a:solidFill>
                            <a:srgbClr val="203764"/>
                          </a:solidFill>
                          <a:effectLst/>
                          <a:latin typeface="Calibri" panose="020F0502020204030204" pitchFamily="34" charset="0"/>
                        </a:rPr>
                        <a:t>162 </a:t>
                      </a:r>
                    </a:p>
                  </a:txBody>
                  <a:tcPr marL="0" marR="0" marT="0"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71360"/>
                  </a:ext>
                </a:extLst>
              </a:tr>
              <a:tr h="174759">
                <a:tc>
                  <a:txBody>
                    <a:bodyPr/>
                    <a:lstStyle/>
                    <a:p>
                      <a:pPr algn="l" fontAlgn="t"/>
                      <a:endParaRPr lang="cs-CZ"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Celkem</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cs-CZ" sz="1000" b="0" i="0" u="none" strike="noStrike">
                          <a:solidFill>
                            <a:srgbClr val="999999"/>
                          </a:solidFill>
                          <a:effectLst/>
                          <a:latin typeface="Calibri" panose="020F0502020204030204" pitchFamily="34" charset="0"/>
                        </a:rPr>
                        <a:t>tis. Kč</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cs-CZ" sz="1000" b="0" i="0" u="none" strike="noStrike">
                          <a:solidFill>
                            <a:srgbClr val="203764"/>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1000" b="0" i="0" u="none" strike="noStrike" dirty="0">
                          <a:solidFill>
                            <a:srgbClr val="203764"/>
                          </a:solidFill>
                          <a:effectLst/>
                          <a:latin typeface="Calibri" panose="020F0502020204030204" pitchFamily="34" charset="0"/>
                        </a:rPr>
                        <a:t>29</a:t>
                      </a:r>
                      <a:r>
                        <a:rPr lang="cs-CZ" sz="1000" b="0" i="0" u="none" strike="noStrike" dirty="0">
                          <a:solidFill>
                            <a:srgbClr val="203764"/>
                          </a:solidFill>
                          <a:effectLst/>
                          <a:latin typeface="Calibri" panose="020F0502020204030204" pitchFamily="34" charset="0"/>
                        </a:rPr>
                        <a:t> </a:t>
                      </a:r>
                      <a:r>
                        <a:rPr lang="en-US" sz="1000" b="0" i="0" u="none" strike="noStrike" dirty="0">
                          <a:solidFill>
                            <a:srgbClr val="203764"/>
                          </a:solidFill>
                          <a:effectLst/>
                          <a:latin typeface="Calibri" panose="020F0502020204030204" pitchFamily="34" charset="0"/>
                        </a:rPr>
                        <a:t>651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85898443"/>
                  </a:ext>
                </a:extLst>
              </a:tr>
              <a:tr h="174759">
                <a:tc>
                  <a:txBody>
                    <a:bodyPr/>
                    <a:lstStyle/>
                    <a:p>
                      <a:pPr algn="l" fontAlgn="t"/>
                      <a:endParaRPr lang="cs-CZ" sz="9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cs-CZ" sz="10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3268044546"/>
                  </a:ext>
                </a:extLst>
              </a:tr>
              <a:tr h="174759">
                <a:tc>
                  <a:txBody>
                    <a:bodyPr/>
                    <a:lstStyle/>
                    <a:p>
                      <a:pPr algn="l" fontAlgn="t"/>
                      <a:endParaRPr lang="cs-CZ"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900" b="0" i="1"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Výše zlevněného nájemného oproti tržnímu nájemnému</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cs-CZ" sz="1000" b="0" i="0" u="none" strike="noStrike" dirty="0">
                          <a:solidFill>
                            <a:srgbClr val="2F75B5"/>
                          </a:solidFill>
                          <a:effectLst/>
                          <a:latin typeface="Calibri" panose="020F0502020204030204" pitchFamily="34" charset="0"/>
                        </a:rPr>
                        <a:t>65,0%</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037551"/>
                  </a:ext>
                </a:extLst>
              </a:tr>
              <a:tr h="174759">
                <a:tc>
                  <a:txBody>
                    <a:bodyPr/>
                    <a:lstStyle/>
                    <a:p>
                      <a:pPr algn="l" fontAlgn="t"/>
                      <a:endParaRPr lang="cs-CZ" sz="9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100" b="1"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203764"/>
                          </a:solidFill>
                          <a:effectLst/>
                          <a:latin typeface="Calibri" panose="020F0502020204030204" pitchFamily="34" charset="0"/>
                        </a:rPr>
                        <a:t>Celkem</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cs-CZ" sz="1000" b="0" i="0" u="none" strike="noStrike" dirty="0">
                          <a:solidFill>
                            <a:srgbClr val="999999"/>
                          </a:solidFill>
                          <a:effectLst/>
                          <a:latin typeface="Calibri" panose="020F0502020204030204" pitchFamily="34" charset="0"/>
                        </a:rPr>
                        <a:t>tis. Kč</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cs-CZ" sz="1000" b="0" i="0" u="none" strike="noStrike">
                          <a:solidFill>
                            <a:srgbClr val="203764"/>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1000" b="0" i="0" u="none" strike="noStrike" dirty="0">
                          <a:solidFill>
                            <a:srgbClr val="203764"/>
                          </a:solidFill>
                          <a:effectLst/>
                          <a:latin typeface="Calibri" panose="020F0502020204030204" pitchFamily="34" charset="0"/>
                        </a:rPr>
                        <a:t>19</a:t>
                      </a:r>
                      <a:r>
                        <a:rPr lang="cs-CZ" sz="1000" b="0" i="0" u="none" strike="noStrike" dirty="0">
                          <a:solidFill>
                            <a:srgbClr val="203764"/>
                          </a:solidFill>
                          <a:effectLst/>
                          <a:latin typeface="Calibri" panose="020F0502020204030204" pitchFamily="34" charset="0"/>
                        </a:rPr>
                        <a:t> </a:t>
                      </a:r>
                      <a:r>
                        <a:rPr lang="en-US" sz="1000" b="0" i="0" u="none" strike="noStrike" dirty="0">
                          <a:solidFill>
                            <a:srgbClr val="203764"/>
                          </a:solidFill>
                          <a:effectLst/>
                          <a:latin typeface="Calibri" panose="020F0502020204030204" pitchFamily="34" charset="0"/>
                        </a:rPr>
                        <a:t>273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95083545"/>
                  </a:ext>
                </a:extLst>
              </a:tr>
            </a:tbl>
          </a:graphicData>
        </a:graphic>
      </p:graphicFrame>
      <p:sp>
        <p:nvSpPr>
          <p:cNvPr id="4" name="Oval 3">
            <a:extLst>
              <a:ext uri="{FF2B5EF4-FFF2-40B4-BE49-F238E27FC236}">
                <a16:creationId xmlns:a16="http://schemas.microsoft.com/office/drawing/2014/main" id="{02F5F9B6-9F35-4A2E-AC9F-D0E32248D051}"/>
              </a:ext>
            </a:extLst>
          </p:cNvPr>
          <p:cNvSpPr/>
          <p:nvPr/>
        </p:nvSpPr>
        <p:spPr>
          <a:xfrm>
            <a:off x="5381897" y="5410879"/>
            <a:ext cx="400594" cy="747393"/>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9" name="Oval 8">
            <a:extLst>
              <a:ext uri="{FF2B5EF4-FFF2-40B4-BE49-F238E27FC236}">
                <a16:creationId xmlns:a16="http://schemas.microsoft.com/office/drawing/2014/main" id="{E007BC33-6817-4261-8B36-239933CE6E4D}"/>
              </a:ext>
            </a:extLst>
          </p:cNvPr>
          <p:cNvSpPr/>
          <p:nvPr/>
        </p:nvSpPr>
        <p:spPr>
          <a:xfrm>
            <a:off x="11077303" y="4319043"/>
            <a:ext cx="592183" cy="778667"/>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7" name="Connector: Elbow 6">
            <a:extLst>
              <a:ext uri="{FF2B5EF4-FFF2-40B4-BE49-F238E27FC236}">
                <a16:creationId xmlns:a16="http://schemas.microsoft.com/office/drawing/2014/main" id="{7AA7D4EC-978E-4CEE-8C80-EBDBD0670E77}"/>
              </a:ext>
            </a:extLst>
          </p:cNvPr>
          <p:cNvCxnSpPr>
            <a:stCxn id="4" idx="6"/>
            <a:endCxn id="9" idx="2"/>
          </p:cNvCxnSpPr>
          <p:nvPr/>
        </p:nvCxnSpPr>
        <p:spPr>
          <a:xfrm flipV="1">
            <a:off x="5782491" y="4708377"/>
            <a:ext cx="5294812" cy="1076199"/>
          </a:xfrm>
          <a:prstGeom prst="bentConnector3">
            <a:avLst>
              <a:gd name="adj1" fmla="val 12383"/>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985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1E22AA92-6A5C-46A2-855F-86A142847FE9}"/>
              </a:ext>
            </a:extLst>
          </p:cNvPr>
          <p:cNvSpPr txBox="1"/>
          <p:nvPr/>
        </p:nvSpPr>
        <p:spPr>
          <a:xfrm>
            <a:off x="609911" y="979758"/>
            <a:ext cx="10939140" cy="1295327"/>
          </a:xfrm>
          <a:prstGeom prst="rect">
            <a:avLst/>
          </a:prstGeom>
          <a:solidFill>
            <a:schemeClr val="tx2"/>
          </a:solidFill>
        </p:spPr>
        <p:txBody>
          <a:bodyPr wrap="square" lIns="108000" tIns="108000" rIns="108000" bIns="108000" rtlCol="0" anchor="ctr">
            <a:spAutoFit/>
          </a:bodyPr>
          <a:lstStyle/>
          <a:p>
            <a:pPr marL="228600" lvl="1" indent="-228600" algn="just">
              <a:spcAft>
                <a:spcPts val="600"/>
              </a:spcAft>
              <a:buSzPct val="100000"/>
              <a:buFont typeface="+mj-lt"/>
              <a:buAutoNum type="arabicPeriod"/>
              <a:defRPr/>
            </a:pPr>
            <a:r>
              <a:rPr lang="cs-CZ" sz="1200" b="1" dirty="0">
                <a:solidFill>
                  <a:schemeClr val="bg1"/>
                </a:solidFill>
              </a:rPr>
              <a:t>Počet komerčních pater </a:t>
            </a:r>
            <a:r>
              <a:rPr lang="cs-CZ" sz="1200" dirty="0">
                <a:solidFill>
                  <a:schemeClr val="bg1"/>
                </a:solidFill>
              </a:rPr>
              <a:t>udává, kolik pater z celkového počtu nadzemních pater je využito pro komerční účely. Pokud nejsou v projektu zahrnuty žádné komerční prostory, je počet komerčních podlaží nulový.</a:t>
            </a:r>
          </a:p>
          <a:p>
            <a:pPr marL="228600" lvl="1" indent="-228600" algn="just">
              <a:spcAft>
                <a:spcPts val="600"/>
              </a:spcAft>
              <a:buSzPct val="100000"/>
              <a:buFont typeface="+mj-lt"/>
              <a:buAutoNum type="arabicPeriod"/>
              <a:defRPr/>
            </a:pPr>
            <a:r>
              <a:rPr lang="cs-CZ" sz="1200" b="1" dirty="0">
                <a:solidFill>
                  <a:schemeClr val="bg1"/>
                </a:solidFill>
              </a:rPr>
              <a:t>Cena za m</a:t>
            </a:r>
            <a:r>
              <a:rPr lang="cs-CZ" sz="1200" b="1" baseline="30000" dirty="0">
                <a:solidFill>
                  <a:schemeClr val="bg1"/>
                </a:solidFill>
              </a:rPr>
              <a:t>2</a:t>
            </a:r>
            <a:r>
              <a:rPr lang="cs-CZ" sz="1200" b="1" dirty="0">
                <a:solidFill>
                  <a:schemeClr val="bg1"/>
                </a:solidFill>
              </a:rPr>
              <a:t> tržní</a:t>
            </a:r>
            <a:r>
              <a:rPr lang="cs-CZ" sz="1200" dirty="0">
                <a:solidFill>
                  <a:schemeClr val="bg1"/>
                </a:solidFill>
              </a:rPr>
              <a:t> je uvažovaná měsíčně a vychází z tržních podmínek, které se ovšem liší na základě lokality objektu. Při práci s modelem je tento vstup nutno upravit dle aktuálních tržních podmínek v dané oblasti.</a:t>
            </a:r>
          </a:p>
          <a:p>
            <a:pPr marL="228600" lvl="1" indent="-228600" algn="just">
              <a:spcAft>
                <a:spcPts val="600"/>
              </a:spcAft>
              <a:buSzPct val="100000"/>
              <a:buFont typeface="+mj-lt"/>
              <a:buAutoNum type="arabicPeriod"/>
              <a:defRPr/>
            </a:pPr>
            <a:r>
              <a:rPr lang="cs-CZ" sz="1200" b="1" dirty="0">
                <a:solidFill>
                  <a:schemeClr val="bg1"/>
                </a:solidFill>
              </a:rPr>
              <a:t>Výše zlevněného nájemného oproti tržnímu nájemnému </a:t>
            </a:r>
            <a:r>
              <a:rPr lang="cs-CZ" sz="1200" dirty="0">
                <a:solidFill>
                  <a:schemeClr val="bg1"/>
                </a:solidFill>
              </a:rPr>
              <a:t>určuje, kolik % z tržního nájmu budou nájemníci platit.</a:t>
            </a:r>
          </a:p>
        </p:txBody>
      </p:sp>
      <p:sp>
        <p:nvSpPr>
          <p:cNvPr id="34" name="TextBox 33">
            <a:extLst>
              <a:ext uri="{FF2B5EF4-FFF2-40B4-BE49-F238E27FC236}">
                <a16:creationId xmlns:a16="http://schemas.microsoft.com/office/drawing/2014/main" id="{98203A34-BB97-4B0E-9701-43176358BF7B}"/>
              </a:ext>
            </a:extLst>
          </p:cNvPr>
          <p:cNvSpPr txBox="1"/>
          <p:nvPr/>
        </p:nvSpPr>
        <p:spPr>
          <a:xfrm>
            <a:off x="609915" y="2283383"/>
            <a:ext cx="10939140" cy="1556937"/>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Jedná se o časově nezávislé vstupy, model počítá s navyšováním nájemného dle indexu inflace.</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Cena za m</a:t>
            </a:r>
            <a:r>
              <a:rPr lang="cs-CZ" sz="1200" baseline="30000" dirty="0">
                <a:solidFill>
                  <a:schemeClr val="bg1"/>
                </a:solidFill>
              </a:rPr>
              <a:t>2</a:t>
            </a:r>
            <a:r>
              <a:rPr lang="cs-CZ" sz="1200" dirty="0">
                <a:solidFill>
                  <a:schemeClr val="bg1"/>
                </a:solidFill>
              </a:rPr>
              <a:t> tržní je uvažována měsíčně. Vynásobením ceny na m</a:t>
            </a:r>
            <a:r>
              <a:rPr lang="cs-CZ" sz="1200" baseline="30000" dirty="0">
                <a:solidFill>
                  <a:schemeClr val="bg1"/>
                </a:solidFill>
              </a:rPr>
              <a:t>2</a:t>
            </a:r>
            <a:r>
              <a:rPr lang="cs-CZ" sz="1200" dirty="0">
                <a:solidFill>
                  <a:schemeClr val="bg1"/>
                </a:solidFill>
              </a:rPr>
              <a:t> plochou komerčních prostor a počtem měsíců v provozu v období je kalkulován celkový tržní nájem, který je následně indexovaný inflací.</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Celkový tržní nájem je následně upravený o zlevnění nájemného a obsazenost pro získání tržeb z nájmu komerčních prostor (obdobně jako tržby z nájmu bytů viz str. 20).</a:t>
            </a:r>
          </a:p>
        </p:txBody>
      </p:sp>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a:t>Tržby z nájemného komerčních prostor</a:t>
            </a:r>
          </a:p>
        </p:txBody>
      </p:sp>
      <p:sp>
        <p:nvSpPr>
          <p:cNvPr id="25" name="TextBox 24">
            <a:extLst>
              <a:ext uri="{FF2B5EF4-FFF2-40B4-BE49-F238E27FC236}">
                <a16:creationId xmlns:a16="http://schemas.microsoft.com/office/drawing/2014/main" id="{3ABC8F75-2F38-470E-A142-812C3320C860}"/>
              </a:ext>
            </a:extLst>
          </p:cNvPr>
          <p:cNvSpPr txBox="1"/>
          <p:nvPr/>
        </p:nvSpPr>
        <p:spPr>
          <a:xfrm>
            <a:off x="609915" y="3886726"/>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a:t>
            </a:r>
          </a:p>
        </p:txBody>
      </p:sp>
      <p:graphicFrame>
        <p:nvGraphicFramePr>
          <p:cNvPr id="6" name="Table 5">
            <a:extLst>
              <a:ext uri="{FF2B5EF4-FFF2-40B4-BE49-F238E27FC236}">
                <a16:creationId xmlns:a16="http://schemas.microsoft.com/office/drawing/2014/main" id="{BFFB879D-A1F0-4125-8B47-01956E3081DE}"/>
              </a:ext>
            </a:extLst>
          </p:cNvPr>
          <p:cNvGraphicFramePr>
            <a:graphicFrameLocks noGrp="1"/>
          </p:cNvGraphicFramePr>
          <p:nvPr>
            <p:extLst>
              <p:ext uri="{D42A27DB-BD31-4B8C-83A1-F6EECF244321}">
                <p14:modId xmlns:p14="http://schemas.microsoft.com/office/powerpoint/2010/main" val="4105267358"/>
              </p:ext>
            </p:extLst>
          </p:nvPr>
        </p:nvGraphicFramePr>
        <p:xfrm>
          <a:off x="804846" y="4577926"/>
          <a:ext cx="4564597" cy="762000"/>
        </p:xfrm>
        <a:graphic>
          <a:graphicData uri="http://schemas.openxmlformats.org/drawingml/2006/table">
            <a:tbl>
              <a:tblPr/>
              <a:tblGrid>
                <a:gridCol w="3293443">
                  <a:extLst>
                    <a:ext uri="{9D8B030D-6E8A-4147-A177-3AD203B41FA5}">
                      <a16:colId xmlns:a16="http://schemas.microsoft.com/office/drawing/2014/main" val="2751118141"/>
                    </a:ext>
                  </a:extLst>
                </a:gridCol>
                <a:gridCol w="635577">
                  <a:extLst>
                    <a:ext uri="{9D8B030D-6E8A-4147-A177-3AD203B41FA5}">
                      <a16:colId xmlns:a16="http://schemas.microsoft.com/office/drawing/2014/main" val="3279175881"/>
                    </a:ext>
                  </a:extLst>
                </a:gridCol>
                <a:gridCol w="635577">
                  <a:extLst>
                    <a:ext uri="{9D8B030D-6E8A-4147-A177-3AD203B41FA5}">
                      <a16:colId xmlns:a16="http://schemas.microsoft.com/office/drawing/2014/main" val="3436707869"/>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Počet komerčních pater</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4076708622"/>
                  </a:ext>
                </a:extLst>
              </a:tr>
              <a:tr h="190500">
                <a:tc>
                  <a:txBody>
                    <a:bodyPr/>
                    <a:lstStyle/>
                    <a:p>
                      <a:pPr algn="l" fontAlgn="ctr"/>
                      <a:r>
                        <a:rPr lang="cs-CZ" sz="1000" b="0" i="0" u="none" strike="noStrike">
                          <a:solidFill>
                            <a:srgbClr val="203764"/>
                          </a:solidFill>
                          <a:effectLst/>
                          <a:latin typeface="Calibri" panose="020F0502020204030204" pitchFamily="34" charset="0"/>
                        </a:rPr>
                        <a:t>Cena za m</a:t>
                      </a:r>
                      <a:r>
                        <a:rPr lang="cs-CZ" sz="1100" b="0" i="0" u="none" strike="noStrike" baseline="30000">
                          <a:solidFill>
                            <a:srgbClr val="000000"/>
                          </a:solidFill>
                          <a:effectLst/>
                          <a:latin typeface="Calibri" panose="020F0502020204030204" pitchFamily="34" charset="0"/>
                        </a:rPr>
                        <a:t>2</a:t>
                      </a:r>
                      <a:r>
                        <a:rPr lang="cs-CZ" sz="1000" b="0" i="0" u="none" strike="noStrike">
                          <a:solidFill>
                            <a:srgbClr val="203764"/>
                          </a:solidFill>
                          <a:effectLst/>
                          <a:latin typeface="Calibri" panose="020F0502020204030204" pitchFamily="34" charset="0"/>
                        </a:rPr>
                        <a:t> tržní</a:t>
                      </a:r>
                    </a:p>
                  </a:txBody>
                  <a:tcPr marL="0" marR="0" marT="0" marB="0" anchor="ctr">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Kč/m</a:t>
                      </a:r>
                      <a:r>
                        <a:rPr lang="cs-CZ" sz="1000" b="0" i="0" u="none" strike="noStrike" baseline="30000">
                          <a:solidFill>
                            <a:srgbClr val="999999"/>
                          </a:solidFill>
                          <a:effectLst/>
                          <a:latin typeface="Calibri" panose="020F0502020204030204" pitchFamily="34" charset="0"/>
                        </a:rPr>
                        <a:t>2</a:t>
                      </a:r>
                      <a:endParaRPr lang="cs-CZ" sz="1000" b="0" i="0" u="none" strike="noStrike">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150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494047042"/>
                  </a:ext>
                </a:extLst>
              </a:tr>
              <a:tr h="190500">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1820394805"/>
                  </a:ext>
                </a:extLst>
              </a:tr>
              <a:tr h="190500">
                <a:tc>
                  <a:txBody>
                    <a:bodyPr/>
                    <a:lstStyle/>
                    <a:p>
                      <a:pPr algn="l" fontAlgn="t"/>
                      <a:r>
                        <a:rPr lang="cs-CZ" sz="1000" b="0" i="0" u="none" strike="noStrike">
                          <a:solidFill>
                            <a:srgbClr val="203764"/>
                          </a:solidFill>
                          <a:effectLst/>
                          <a:latin typeface="Calibri" panose="020F0502020204030204" pitchFamily="34" charset="0"/>
                        </a:rPr>
                        <a:t>Výše zlevněného nájemného oproti tržnímu nájemnému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100,0 %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96655341"/>
                  </a:ext>
                </a:extLst>
              </a:tr>
            </a:tbl>
          </a:graphicData>
        </a:graphic>
      </p:graphicFrame>
      <p:sp>
        <p:nvSpPr>
          <p:cNvPr id="14" name="Flowchart: Data 13">
            <a:extLst>
              <a:ext uri="{FF2B5EF4-FFF2-40B4-BE49-F238E27FC236}">
                <a16:creationId xmlns:a16="http://schemas.microsoft.com/office/drawing/2014/main" id="{5F2929C3-2451-4937-B4B4-9868CFB5ADE0}"/>
              </a:ext>
            </a:extLst>
          </p:cNvPr>
          <p:cNvSpPr/>
          <p:nvPr/>
        </p:nvSpPr>
        <p:spPr>
          <a:xfrm>
            <a:off x="8682230" y="4347708"/>
            <a:ext cx="1952625" cy="193345"/>
          </a:xfrm>
          <a:prstGeom prst="flowChartInputOutput">
            <a:avLst/>
          </a:prstGeom>
          <a:solidFill>
            <a:schemeClr val="tx1"/>
          </a:solidFill>
          <a:ln w="19050">
            <a:solidFill>
              <a:srgbClr val="828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cxnSp>
        <p:nvCxnSpPr>
          <p:cNvPr id="15" name="Straight Connector 14">
            <a:extLst>
              <a:ext uri="{FF2B5EF4-FFF2-40B4-BE49-F238E27FC236}">
                <a16:creationId xmlns:a16="http://schemas.microsoft.com/office/drawing/2014/main" id="{9AA180B2-1B0A-4F79-AA61-363D099E61F9}"/>
              </a:ext>
            </a:extLst>
          </p:cNvPr>
          <p:cNvCxnSpPr/>
          <p:nvPr/>
        </p:nvCxnSpPr>
        <p:spPr>
          <a:xfrm>
            <a:off x="9068496" y="4347708"/>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Flowchart: Data 15">
            <a:extLst>
              <a:ext uri="{FF2B5EF4-FFF2-40B4-BE49-F238E27FC236}">
                <a16:creationId xmlns:a16="http://schemas.microsoft.com/office/drawing/2014/main" id="{EA300496-C8CF-42EA-998F-6969567971CE}"/>
              </a:ext>
            </a:extLst>
          </p:cNvPr>
          <p:cNvSpPr/>
          <p:nvPr/>
        </p:nvSpPr>
        <p:spPr>
          <a:xfrm>
            <a:off x="5546188" y="5189474"/>
            <a:ext cx="5980666" cy="681904"/>
          </a:xfrm>
          <a:prstGeom prst="flowChartInputOutpu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17" name="Flowchart: Data 16">
            <a:extLst>
              <a:ext uri="{FF2B5EF4-FFF2-40B4-BE49-F238E27FC236}">
                <a16:creationId xmlns:a16="http://schemas.microsoft.com/office/drawing/2014/main" id="{8490D2D8-9CAE-4D55-A120-D53A625C5733}"/>
              </a:ext>
            </a:extLst>
          </p:cNvPr>
          <p:cNvSpPr/>
          <p:nvPr/>
        </p:nvSpPr>
        <p:spPr>
          <a:xfrm>
            <a:off x="8682230" y="5545632"/>
            <a:ext cx="1952625" cy="193345"/>
          </a:xfrm>
          <a:prstGeom prst="flowChartInputOutput">
            <a:avLst/>
          </a:prstGeom>
          <a:solidFill>
            <a:schemeClr val="accent4">
              <a:lumMod val="20000"/>
              <a:lumOff val="80000"/>
              <a:alpha val="3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r>
              <a:rPr lang="cs-CZ" sz="1100">
                <a:solidFill>
                  <a:schemeClr val="accent3">
                    <a:lumMod val="50000"/>
                  </a:schemeClr>
                </a:solidFill>
              </a:rPr>
              <a:t>Komerční prostor</a:t>
            </a:r>
          </a:p>
        </p:txBody>
      </p:sp>
      <p:sp>
        <p:nvSpPr>
          <p:cNvPr id="18" name="Flowchart: Data 17">
            <a:extLst>
              <a:ext uri="{FF2B5EF4-FFF2-40B4-BE49-F238E27FC236}">
                <a16:creationId xmlns:a16="http://schemas.microsoft.com/office/drawing/2014/main" id="{DD861595-FA04-4017-B9B5-E74410268ECD}"/>
              </a:ext>
            </a:extLst>
          </p:cNvPr>
          <p:cNvSpPr/>
          <p:nvPr/>
        </p:nvSpPr>
        <p:spPr>
          <a:xfrm>
            <a:off x="8682230" y="5246151"/>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100">
                <a:solidFill>
                  <a:schemeClr val="accent3">
                    <a:lumMod val="50000"/>
                  </a:schemeClr>
                </a:solidFill>
              </a:rPr>
              <a:t>1</a:t>
            </a:r>
          </a:p>
        </p:txBody>
      </p:sp>
      <p:sp>
        <p:nvSpPr>
          <p:cNvPr id="19" name="Flowchart: Data 18">
            <a:extLst>
              <a:ext uri="{FF2B5EF4-FFF2-40B4-BE49-F238E27FC236}">
                <a16:creationId xmlns:a16="http://schemas.microsoft.com/office/drawing/2014/main" id="{4127E3C9-CDF5-48C2-B4CD-D28184B64289}"/>
              </a:ext>
            </a:extLst>
          </p:cNvPr>
          <p:cNvSpPr/>
          <p:nvPr/>
        </p:nvSpPr>
        <p:spPr>
          <a:xfrm>
            <a:off x="8682230" y="4946670"/>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100">
                <a:solidFill>
                  <a:schemeClr val="accent3">
                    <a:lumMod val="50000"/>
                  </a:schemeClr>
                </a:solidFill>
              </a:rPr>
              <a:t>2</a:t>
            </a:r>
          </a:p>
        </p:txBody>
      </p:sp>
      <p:sp>
        <p:nvSpPr>
          <p:cNvPr id="20" name="Flowchart: Data 19">
            <a:extLst>
              <a:ext uri="{FF2B5EF4-FFF2-40B4-BE49-F238E27FC236}">
                <a16:creationId xmlns:a16="http://schemas.microsoft.com/office/drawing/2014/main" id="{55F11180-3E19-45C3-B834-D54951A8D550}"/>
              </a:ext>
            </a:extLst>
          </p:cNvPr>
          <p:cNvSpPr/>
          <p:nvPr/>
        </p:nvSpPr>
        <p:spPr>
          <a:xfrm>
            <a:off x="8682230" y="4647189"/>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100">
                <a:solidFill>
                  <a:schemeClr val="accent3">
                    <a:lumMod val="50000"/>
                  </a:schemeClr>
                </a:solidFill>
              </a:rPr>
              <a:t>3</a:t>
            </a:r>
          </a:p>
        </p:txBody>
      </p:sp>
      <p:cxnSp>
        <p:nvCxnSpPr>
          <p:cNvPr id="22" name="Straight Connector 21">
            <a:extLst>
              <a:ext uri="{FF2B5EF4-FFF2-40B4-BE49-F238E27FC236}">
                <a16:creationId xmlns:a16="http://schemas.microsoft.com/office/drawing/2014/main" id="{876BAC79-D299-45FB-A2D7-E0DACD86865B}"/>
              </a:ext>
            </a:extLst>
          </p:cNvPr>
          <p:cNvCxnSpPr/>
          <p:nvPr/>
        </p:nvCxnSpPr>
        <p:spPr>
          <a:xfrm>
            <a:off x="8677467" y="4541053"/>
            <a:ext cx="0"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711297-C2FA-45AA-8B78-5B5ADBD6B22B}"/>
              </a:ext>
            </a:extLst>
          </p:cNvPr>
          <p:cNvCxnSpPr/>
          <p:nvPr/>
        </p:nvCxnSpPr>
        <p:spPr>
          <a:xfrm>
            <a:off x="10245917" y="4541053"/>
            <a:ext cx="0"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1A1660-177E-4BDC-8661-591A27B8BA81}"/>
              </a:ext>
            </a:extLst>
          </p:cNvPr>
          <p:cNvCxnSpPr>
            <a:cxnSpLocks/>
          </p:cNvCxnSpPr>
          <p:nvPr/>
        </p:nvCxnSpPr>
        <p:spPr>
          <a:xfrm>
            <a:off x="10634855" y="4347708"/>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6" name="Flowchart: Data 25">
            <a:extLst>
              <a:ext uri="{FF2B5EF4-FFF2-40B4-BE49-F238E27FC236}">
                <a16:creationId xmlns:a16="http://schemas.microsoft.com/office/drawing/2014/main" id="{7CC0AA35-3C5D-4C62-B0A5-211A2E7EF74C}"/>
              </a:ext>
            </a:extLst>
          </p:cNvPr>
          <p:cNvSpPr/>
          <p:nvPr/>
        </p:nvSpPr>
        <p:spPr>
          <a:xfrm>
            <a:off x="6451754" y="4347708"/>
            <a:ext cx="1952625" cy="193345"/>
          </a:xfrm>
          <a:prstGeom prst="flowChartInputOutput">
            <a:avLst/>
          </a:prstGeom>
          <a:solidFill>
            <a:schemeClr val="tx1"/>
          </a:solidFill>
          <a:ln w="19050">
            <a:solidFill>
              <a:srgbClr val="828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cs-CZ" sz="1100">
              <a:solidFill>
                <a:schemeClr val="accent3">
                  <a:lumMod val="50000"/>
                </a:schemeClr>
              </a:solidFill>
            </a:endParaRPr>
          </a:p>
        </p:txBody>
      </p:sp>
      <p:cxnSp>
        <p:nvCxnSpPr>
          <p:cNvPr id="27" name="Straight Connector 26">
            <a:extLst>
              <a:ext uri="{FF2B5EF4-FFF2-40B4-BE49-F238E27FC236}">
                <a16:creationId xmlns:a16="http://schemas.microsoft.com/office/drawing/2014/main" id="{6AB89AAC-8B02-440B-984D-66A66B81AA11}"/>
              </a:ext>
            </a:extLst>
          </p:cNvPr>
          <p:cNvCxnSpPr/>
          <p:nvPr/>
        </p:nvCxnSpPr>
        <p:spPr>
          <a:xfrm>
            <a:off x="6838020" y="4347708"/>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8" name="Flowchart: Data 27">
            <a:extLst>
              <a:ext uri="{FF2B5EF4-FFF2-40B4-BE49-F238E27FC236}">
                <a16:creationId xmlns:a16="http://schemas.microsoft.com/office/drawing/2014/main" id="{1F3E3963-0B79-4018-BB9E-A1710AEC31EB}"/>
              </a:ext>
            </a:extLst>
          </p:cNvPr>
          <p:cNvSpPr/>
          <p:nvPr/>
        </p:nvSpPr>
        <p:spPr>
          <a:xfrm>
            <a:off x="6451754" y="5545632"/>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100">
                <a:solidFill>
                  <a:schemeClr val="accent3">
                    <a:lumMod val="50000"/>
                  </a:schemeClr>
                </a:solidFill>
              </a:rPr>
              <a:t>1</a:t>
            </a:r>
          </a:p>
        </p:txBody>
      </p:sp>
      <p:sp>
        <p:nvSpPr>
          <p:cNvPr id="29" name="Flowchart: Data 28">
            <a:extLst>
              <a:ext uri="{FF2B5EF4-FFF2-40B4-BE49-F238E27FC236}">
                <a16:creationId xmlns:a16="http://schemas.microsoft.com/office/drawing/2014/main" id="{0862BF24-D017-410B-BFFC-E2DA6311B02A}"/>
              </a:ext>
            </a:extLst>
          </p:cNvPr>
          <p:cNvSpPr/>
          <p:nvPr/>
        </p:nvSpPr>
        <p:spPr>
          <a:xfrm>
            <a:off x="6451754" y="5246151"/>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100">
                <a:solidFill>
                  <a:schemeClr val="accent3">
                    <a:lumMod val="50000"/>
                  </a:schemeClr>
                </a:solidFill>
              </a:rPr>
              <a:t>2</a:t>
            </a:r>
          </a:p>
        </p:txBody>
      </p:sp>
      <p:sp>
        <p:nvSpPr>
          <p:cNvPr id="30" name="Flowchart: Data 29">
            <a:extLst>
              <a:ext uri="{FF2B5EF4-FFF2-40B4-BE49-F238E27FC236}">
                <a16:creationId xmlns:a16="http://schemas.microsoft.com/office/drawing/2014/main" id="{5E0211B5-4F2F-4D48-9643-539C5E1EB83E}"/>
              </a:ext>
            </a:extLst>
          </p:cNvPr>
          <p:cNvSpPr/>
          <p:nvPr/>
        </p:nvSpPr>
        <p:spPr>
          <a:xfrm>
            <a:off x="6451754" y="4946670"/>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100">
                <a:solidFill>
                  <a:schemeClr val="accent3">
                    <a:lumMod val="50000"/>
                  </a:schemeClr>
                </a:solidFill>
              </a:rPr>
              <a:t>3</a:t>
            </a:r>
          </a:p>
        </p:txBody>
      </p:sp>
      <p:sp>
        <p:nvSpPr>
          <p:cNvPr id="31" name="Flowchart: Data 30">
            <a:extLst>
              <a:ext uri="{FF2B5EF4-FFF2-40B4-BE49-F238E27FC236}">
                <a16:creationId xmlns:a16="http://schemas.microsoft.com/office/drawing/2014/main" id="{C5A1F80F-A5B6-4E05-87E6-7B7259DD702C}"/>
              </a:ext>
            </a:extLst>
          </p:cNvPr>
          <p:cNvSpPr/>
          <p:nvPr/>
        </p:nvSpPr>
        <p:spPr>
          <a:xfrm>
            <a:off x="6451754" y="4647189"/>
            <a:ext cx="1952625" cy="193345"/>
          </a:xfrm>
          <a:prstGeom prst="flowChartInputOutput">
            <a:avLst/>
          </a:prstGeom>
          <a:solidFill>
            <a:schemeClr val="accent3">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100">
                <a:solidFill>
                  <a:schemeClr val="accent3">
                    <a:lumMod val="50000"/>
                  </a:schemeClr>
                </a:solidFill>
              </a:rPr>
              <a:t>4</a:t>
            </a:r>
          </a:p>
        </p:txBody>
      </p:sp>
      <p:cxnSp>
        <p:nvCxnSpPr>
          <p:cNvPr id="32" name="Straight Connector 31">
            <a:extLst>
              <a:ext uri="{FF2B5EF4-FFF2-40B4-BE49-F238E27FC236}">
                <a16:creationId xmlns:a16="http://schemas.microsoft.com/office/drawing/2014/main" id="{55E92023-22D9-4174-B199-9E2D10A15159}"/>
              </a:ext>
            </a:extLst>
          </p:cNvPr>
          <p:cNvCxnSpPr/>
          <p:nvPr/>
        </p:nvCxnSpPr>
        <p:spPr>
          <a:xfrm>
            <a:off x="6446991" y="4541053"/>
            <a:ext cx="0"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F508AA-3D13-4B40-87E1-F7DB1E5FF57A}"/>
              </a:ext>
            </a:extLst>
          </p:cNvPr>
          <p:cNvCxnSpPr/>
          <p:nvPr/>
        </p:nvCxnSpPr>
        <p:spPr>
          <a:xfrm>
            <a:off x="8001346" y="4541053"/>
            <a:ext cx="0" cy="119792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A9C2AB-6F07-452F-94A5-32255390752E}"/>
              </a:ext>
            </a:extLst>
          </p:cNvPr>
          <p:cNvCxnSpPr>
            <a:cxnSpLocks/>
          </p:cNvCxnSpPr>
          <p:nvPr/>
        </p:nvCxnSpPr>
        <p:spPr>
          <a:xfrm>
            <a:off x="8390284" y="4347708"/>
            <a:ext cx="0" cy="1197924"/>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pic>
        <p:nvPicPr>
          <p:cNvPr id="39" name="Graphic 38" descr="Deciduous tree outline">
            <a:extLst>
              <a:ext uri="{FF2B5EF4-FFF2-40B4-BE49-F238E27FC236}">
                <a16:creationId xmlns:a16="http://schemas.microsoft.com/office/drawing/2014/main" id="{FD896C89-DF6B-46D9-A5AC-B6F17C4D50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3116" y="4836619"/>
            <a:ext cx="576612" cy="576612"/>
          </a:xfrm>
          <a:prstGeom prst="rect">
            <a:avLst/>
          </a:prstGeom>
        </p:spPr>
      </p:pic>
      <p:graphicFrame>
        <p:nvGraphicFramePr>
          <p:cNvPr id="40" name="Table 39">
            <a:extLst>
              <a:ext uri="{FF2B5EF4-FFF2-40B4-BE49-F238E27FC236}">
                <a16:creationId xmlns:a16="http://schemas.microsoft.com/office/drawing/2014/main" id="{D113F7A8-6ECD-4E4F-AAA5-1CC2DD33C284}"/>
              </a:ext>
            </a:extLst>
          </p:cNvPr>
          <p:cNvGraphicFramePr>
            <a:graphicFrameLocks noGrp="1"/>
          </p:cNvGraphicFramePr>
          <p:nvPr>
            <p:extLst>
              <p:ext uri="{D42A27DB-BD31-4B8C-83A1-F6EECF244321}">
                <p14:modId xmlns:p14="http://schemas.microsoft.com/office/powerpoint/2010/main" val="454829870"/>
              </p:ext>
            </p:extLst>
          </p:nvPr>
        </p:nvGraphicFramePr>
        <p:xfrm>
          <a:off x="804845" y="5947871"/>
          <a:ext cx="4564597" cy="190500"/>
        </p:xfrm>
        <a:graphic>
          <a:graphicData uri="http://schemas.openxmlformats.org/drawingml/2006/table">
            <a:tbl>
              <a:tblPr/>
              <a:tblGrid>
                <a:gridCol w="3293443">
                  <a:extLst>
                    <a:ext uri="{9D8B030D-6E8A-4147-A177-3AD203B41FA5}">
                      <a16:colId xmlns:a16="http://schemas.microsoft.com/office/drawing/2014/main" val="2751118141"/>
                    </a:ext>
                  </a:extLst>
                </a:gridCol>
                <a:gridCol w="635577">
                  <a:extLst>
                    <a:ext uri="{9D8B030D-6E8A-4147-A177-3AD203B41FA5}">
                      <a16:colId xmlns:a16="http://schemas.microsoft.com/office/drawing/2014/main" val="3279175881"/>
                    </a:ext>
                  </a:extLst>
                </a:gridCol>
                <a:gridCol w="635577">
                  <a:extLst>
                    <a:ext uri="{9D8B030D-6E8A-4147-A177-3AD203B41FA5}">
                      <a16:colId xmlns:a16="http://schemas.microsoft.com/office/drawing/2014/main" val="3436707869"/>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Počet komerčních pater</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4076708622"/>
                  </a:ext>
                </a:extLst>
              </a:tr>
            </a:tbl>
          </a:graphicData>
        </a:graphic>
      </p:graphicFrame>
      <p:sp>
        <p:nvSpPr>
          <p:cNvPr id="3" name="Left Brace 2">
            <a:extLst>
              <a:ext uri="{FF2B5EF4-FFF2-40B4-BE49-F238E27FC236}">
                <a16:creationId xmlns:a16="http://schemas.microsoft.com/office/drawing/2014/main" id="{809982D2-9D93-4F82-9098-1FFA8F95950E}"/>
              </a:ext>
            </a:extLst>
          </p:cNvPr>
          <p:cNvSpPr/>
          <p:nvPr/>
        </p:nvSpPr>
        <p:spPr>
          <a:xfrm>
            <a:off x="6199450" y="4555299"/>
            <a:ext cx="141591" cy="1169431"/>
          </a:xfrm>
          <a:prstGeom prst="leftBrac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Oval 3">
            <a:extLst>
              <a:ext uri="{FF2B5EF4-FFF2-40B4-BE49-F238E27FC236}">
                <a16:creationId xmlns:a16="http://schemas.microsoft.com/office/drawing/2014/main" id="{241F1D2C-9061-4ADB-9352-F5E925CDE41E}"/>
              </a:ext>
            </a:extLst>
          </p:cNvPr>
          <p:cNvSpPr/>
          <p:nvPr/>
        </p:nvSpPr>
        <p:spPr>
          <a:xfrm>
            <a:off x="4638675" y="4569628"/>
            <a:ext cx="836716" cy="193345"/>
          </a:xfrm>
          <a:prstGeom prst="ellipse">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7" name="Connector: Elbow 6">
            <a:extLst>
              <a:ext uri="{FF2B5EF4-FFF2-40B4-BE49-F238E27FC236}">
                <a16:creationId xmlns:a16="http://schemas.microsoft.com/office/drawing/2014/main" id="{362DC4BE-D849-430B-9CC9-2F9D8B939964}"/>
              </a:ext>
            </a:extLst>
          </p:cNvPr>
          <p:cNvCxnSpPr>
            <a:cxnSpLocks/>
          </p:cNvCxnSpPr>
          <p:nvPr/>
        </p:nvCxnSpPr>
        <p:spPr>
          <a:xfrm>
            <a:off x="5551591" y="4666301"/>
            <a:ext cx="576000" cy="473714"/>
          </a:xfrm>
          <a:prstGeom prst="bentConnector3">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5EAA4CC-FF92-415A-8E07-FEF83916C4EF}"/>
              </a:ext>
            </a:extLst>
          </p:cNvPr>
          <p:cNvSpPr/>
          <p:nvPr/>
        </p:nvSpPr>
        <p:spPr>
          <a:xfrm>
            <a:off x="4638675" y="5932289"/>
            <a:ext cx="836716" cy="193345"/>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9" name="Connector: Elbow 8">
            <a:extLst>
              <a:ext uri="{FF2B5EF4-FFF2-40B4-BE49-F238E27FC236}">
                <a16:creationId xmlns:a16="http://schemas.microsoft.com/office/drawing/2014/main" id="{D5D98155-33D0-4FC5-B129-F0EE078F67CA}"/>
              </a:ext>
            </a:extLst>
          </p:cNvPr>
          <p:cNvCxnSpPr>
            <a:cxnSpLocks/>
          </p:cNvCxnSpPr>
          <p:nvPr/>
        </p:nvCxnSpPr>
        <p:spPr>
          <a:xfrm flipV="1">
            <a:off x="5580166" y="5758027"/>
            <a:ext cx="4032000" cy="252000"/>
          </a:xfrm>
          <a:prstGeom prst="bentConnector2">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8FC686-15C3-4FBF-8709-2D4992B135FB}"/>
              </a:ext>
            </a:extLst>
          </p:cNvPr>
          <p:cNvSpPr txBox="1"/>
          <p:nvPr/>
        </p:nvSpPr>
        <p:spPr>
          <a:xfrm>
            <a:off x="6541582" y="4046856"/>
            <a:ext cx="3986020" cy="206210"/>
          </a:xfrm>
          <a:prstGeom prst="rect">
            <a:avLst/>
          </a:prstGeom>
          <a:noFill/>
        </p:spPr>
        <p:txBody>
          <a:bodyPr wrap="square" lIns="0" tIns="36576" rIns="0" bIns="0" rtlCol="0">
            <a:spAutoFit/>
          </a:bodyPr>
          <a:lstStyle/>
          <a:p>
            <a:pPr algn="l">
              <a:spcAft>
                <a:spcPts val="600"/>
              </a:spcAft>
              <a:buClr>
                <a:schemeClr val="tx2"/>
              </a:buClr>
              <a:buSzPct val="80000"/>
            </a:pPr>
            <a:r>
              <a:rPr lang="cs-CZ" sz="1100">
                <a:solidFill>
                  <a:schemeClr val="bg1"/>
                </a:solidFill>
                <a:latin typeface="+mj-lt"/>
                <a:cs typeface="Arial" panose="020B0604020202020204" pitchFamily="34" charset="0"/>
              </a:rPr>
              <a:t>Příklad projektu </a:t>
            </a:r>
            <a:r>
              <a:rPr lang="cs-CZ" sz="1100" b="1">
                <a:solidFill>
                  <a:schemeClr val="bg1"/>
                </a:solidFill>
                <a:latin typeface="+mj-lt"/>
                <a:cs typeface="Arial" panose="020B0604020202020204" pitchFamily="34" charset="0"/>
              </a:rPr>
              <a:t>bez komerčních </a:t>
            </a:r>
            <a:r>
              <a:rPr lang="cs-CZ" sz="1100">
                <a:solidFill>
                  <a:schemeClr val="bg1"/>
                </a:solidFill>
                <a:latin typeface="+mj-lt"/>
                <a:cs typeface="Arial" panose="020B0604020202020204" pitchFamily="34" charset="0"/>
              </a:rPr>
              <a:t>a </a:t>
            </a:r>
            <a:r>
              <a:rPr lang="cs-CZ" sz="1100" b="1">
                <a:solidFill>
                  <a:schemeClr val="bg1"/>
                </a:solidFill>
                <a:latin typeface="+mj-lt"/>
                <a:cs typeface="Arial" panose="020B0604020202020204" pitchFamily="34" charset="0"/>
              </a:rPr>
              <a:t>s komerčními prostory</a:t>
            </a:r>
          </a:p>
        </p:txBody>
      </p:sp>
    </p:spTree>
    <p:extLst>
      <p:ext uri="{BB962C8B-B14F-4D97-AF65-F5344CB8AC3E}">
        <p14:creationId xmlns:p14="http://schemas.microsoft.com/office/powerpoint/2010/main" val="2294308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730E012-03F5-4756-9345-3BDD6D1FC992}"/>
              </a:ext>
            </a:extLst>
          </p:cNvPr>
          <p:cNvGraphicFramePr>
            <a:graphicFrameLocks noGrp="1"/>
          </p:cNvGraphicFramePr>
          <p:nvPr>
            <p:extLst>
              <p:ext uri="{D42A27DB-BD31-4B8C-83A1-F6EECF244321}">
                <p14:modId xmlns:p14="http://schemas.microsoft.com/office/powerpoint/2010/main" val="3401808723"/>
              </p:ext>
            </p:extLst>
          </p:nvPr>
        </p:nvGraphicFramePr>
        <p:xfrm>
          <a:off x="780903" y="4463220"/>
          <a:ext cx="4833089" cy="1714500"/>
        </p:xfrm>
        <a:graphic>
          <a:graphicData uri="http://schemas.openxmlformats.org/drawingml/2006/table">
            <a:tbl>
              <a:tblPr/>
              <a:tblGrid>
                <a:gridCol w="3487165">
                  <a:extLst>
                    <a:ext uri="{9D8B030D-6E8A-4147-A177-3AD203B41FA5}">
                      <a16:colId xmlns:a16="http://schemas.microsoft.com/office/drawing/2014/main" val="1133569636"/>
                    </a:ext>
                  </a:extLst>
                </a:gridCol>
                <a:gridCol w="672962">
                  <a:extLst>
                    <a:ext uri="{9D8B030D-6E8A-4147-A177-3AD203B41FA5}">
                      <a16:colId xmlns:a16="http://schemas.microsoft.com/office/drawing/2014/main" val="2125339027"/>
                    </a:ext>
                  </a:extLst>
                </a:gridCol>
                <a:gridCol w="672962">
                  <a:extLst>
                    <a:ext uri="{9D8B030D-6E8A-4147-A177-3AD203B41FA5}">
                      <a16:colId xmlns:a16="http://schemas.microsoft.com/office/drawing/2014/main" val="1500761876"/>
                    </a:ext>
                  </a:extLst>
                </a:gridCol>
              </a:tblGrid>
              <a:tr h="190500">
                <a:tc>
                  <a:txBody>
                    <a:bodyPr/>
                    <a:lstStyle/>
                    <a:p>
                      <a:pPr algn="l" fontAlgn="t"/>
                      <a:r>
                        <a:rPr lang="cs-CZ" sz="1000" b="0" i="0" u="none" strike="noStrike">
                          <a:solidFill>
                            <a:srgbClr val="203764"/>
                          </a:solidFill>
                          <a:effectLst/>
                          <a:latin typeface="Calibri" panose="020F0502020204030204" pitchFamily="34" charset="0"/>
                        </a:rPr>
                        <a:t>Podzemní parkování</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Ano/Ne</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Ano</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04467748"/>
                  </a:ext>
                </a:extLst>
              </a:tr>
              <a:tr h="190500">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1640574965"/>
                  </a:ext>
                </a:extLst>
              </a:tr>
              <a:tr h="190500">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1390093161"/>
                  </a:ext>
                </a:extLst>
              </a:tr>
              <a:tr h="190500">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1703300085"/>
                  </a:ext>
                </a:extLst>
              </a:tr>
              <a:tr h="190500">
                <a:tc>
                  <a:txBody>
                    <a:bodyPr/>
                    <a:lstStyle/>
                    <a:p>
                      <a:pPr algn="l" fontAlgn="t"/>
                      <a:r>
                        <a:rPr lang="cs-CZ" sz="1000" b="0" i="0" u="none" strike="noStrike" dirty="0">
                          <a:solidFill>
                            <a:srgbClr val="203764"/>
                          </a:solidFill>
                          <a:effectLst/>
                          <a:latin typeface="Calibri" panose="020F0502020204030204" pitchFamily="34" charset="0"/>
                        </a:rPr>
                        <a:t>Měsíční cena za místo </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Kč</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1 000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630388101"/>
                  </a:ext>
                </a:extLst>
              </a:tr>
              <a:tr h="190500">
                <a:tc>
                  <a:txBody>
                    <a:bodyPr/>
                    <a:lstStyle/>
                    <a:p>
                      <a:pPr algn="l" fontAlgn="t"/>
                      <a:r>
                        <a:rPr lang="cs-CZ" sz="1000" b="0" i="0" u="none" strike="noStrike" dirty="0">
                          <a:solidFill>
                            <a:srgbClr val="203764"/>
                          </a:solidFill>
                          <a:effectLst/>
                          <a:latin typeface="Calibri" panose="020F0502020204030204" pitchFamily="34" charset="0"/>
                        </a:rPr>
                        <a:t>Výše zlevněného nájemného oproti tržnímu nájemnému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a:noFill/>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100,0 %</a:t>
                      </a:r>
                    </a:p>
                  </a:txBody>
                  <a:tcPr marL="0" marR="0" marT="0" marB="0">
                    <a:lnL>
                      <a:noFill/>
                    </a:lnL>
                    <a:lnR>
                      <a:noFill/>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4217728997"/>
                  </a:ext>
                </a:extLst>
              </a:tr>
              <a:tr h="190500">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1965968910"/>
                  </a:ext>
                </a:extLst>
              </a:tr>
              <a:tr h="190500">
                <a:tc>
                  <a:txBody>
                    <a:bodyPr/>
                    <a:lstStyle/>
                    <a:p>
                      <a:pPr algn="l" fontAlgn="t"/>
                      <a:r>
                        <a:rPr lang="cs-CZ" sz="1000" b="0" i="0" u="none" strike="noStrike" dirty="0">
                          <a:solidFill>
                            <a:srgbClr val="203764"/>
                          </a:solidFill>
                          <a:effectLst/>
                          <a:latin typeface="Calibri" panose="020F0502020204030204" pitchFamily="34" charset="0"/>
                        </a:rPr>
                        <a:t>Velikost parkovacího místa</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m</a:t>
                      </a:r>
                      <a:r>
                        <a:rPr lang="cs-CZ" sz="1000" b="0" i="0" u="none" strike="noStrike" baseline="30000">
                          <a:solidFill>
                            <a:srgbClr val="999999"/>
                          </a:solidFill>
                          <a:effectLst/>
                          <a:latin typeface="Calibri" panose="020F0502020204030204" pitchFamily="34" charset="0"/>
                        </a:rPr>
                        <a:t>2</a:t>
                      </a:r>
                      <a:endParaRPr lang="cs-CZ" sz="1000" b="0" i="0" u="none" strike="noStrike">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35,0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727529876"/>
                  </a:ext>
                </a:extLst>
              </a:tr>
              <a:tr h="190500">
                <a:tc>
                  <a:txBody>
                    <a:bodyPr/>
                    <a:lstStyle/>
                    <a:p>
                      <a:pPr algn="l" fontAlgn="t"/>
                      <a:r>
                        <a:rPr lang="pl-PL" sz="1000" b="0" i="0" u="none" strike="noStrike" dirty="0">
                          <a:solidFill>
                            <a:srgbClr val="203764"/>
                          </a:solidFill>
                          <a:effectLst/>
                          <a:latin typeface="Calibri" panose="020F0502020204030204" pitchFamily="34" charset="0"/>
                        </a:rPr>
                        <a:t>Počet parkovacích mís</a:t>
                      </a:r>
                      <a:r>
                        <a:rPr lang="en-US" sz="1000" b="0" i="0" u="none" strike="noStrike" dirty="0">
                          <a:solidFill>
                            <a:srgbClr val="203764"/>
                          </a:solidFill>
                          <a:effectLst/>
                          <a:latin typeface="Calibri" panose="020F0502020204030204" pitchFamily="34" charset="0"/>
                        </a:rPr>
                        <a:t>t</a:t>
                      </a:r>
                      <a:endParaRPr lang="pl-PL"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500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795131106"/>
                  </a:ext>
                </a:extLst>
              </a:tr>
            </a:tbl>
          </a:graphicData>
        </a:graphic>
      </p:graphicFrame>
      <p:sp>
        <p:nvSpPr>
          <p:cNvPr id="2" name="Title 1">
            <a:extLst>
              <a:ext uri="{FF2B5EF4-FFF2-40B4-BE49-F238E27FC236}">
                <a16:creationId xmlns:a16="http://schemas.microsoft.com/office/drawing/2014/main" id="{6FD2D440-FE13-43E3-BD07-EC213FCE2794}"/>
              </a:ext>
            </a:extLst>
          </p:cNvPr>
          <p:cNvSpPr>
            <a:spLocks noGrp="1"/>
          </p:cNvSpPr>
          <p:nvPr>
            <p:ph type="title"/>
          </p:nvPr>
        </p:nvSpPr>
        <p:spPr>
          <a:xfrm>
            <a:off x="609918" y="294200"/>
            <a:ext cx="10978515" cy="590400"/>
          </a:xfrm>
        </p:spPr>
        <p:txBody>
          <a:bodyPr/>
          <a:lstStyle/>
          <a:p>
            <a:r>
              <a:rPr lang="cs-CZ"/>
              <a:t>Tržby z nájemného parkovacích míst</a:t>
            </a:r>
          </a:p>
        </p:txBody>
      </p:sp>
      <p:sp>
        <p:nvSpPr>
          <p:cNvPr id="14" name="TextBox 13">
            <a:extLst>
              <a:ext uri="{FF2B5EF4-FFF2-40B4-BE49-F238E27FC236}">
                <a16:creationId xmlns:a16="http://schemas.microsoft.com/office/drawing/2014/main" id="{C77BA7E2-526F-4D45-BC9E-5CDE4B2ABC80}"/>
              </a:ext>
            </a:extLst>
          </p:cNvPr>
          <p:cNvSpPr txBox="1"/>
          <p:nvPr/>
        </p:nvSpPr>
        <p:spPr>
          <a:xfrm>
            <a:off x="609911" y="978178"/>
            <a:ext cx="10939140" cy="1818548"/>
          </a:xfrm>
          <a:prstGeom prst="rect">
            <a:avLst/>
          </a:prstGeom>
          <a:solidFill>
            <a:schemeClr val="tx2"/>
          </a:solidFill>
        </p:spPr>
        <p:txBody>
          <a:bodyPr wrap="square" lIns="108000" tIns="108000" rIns="108000" bIns="108000" rtlCol="0" anchor="ctr">
            <a:spAutoFit/>
          </a:bodyPr>
          <a:lstStyle/>
          <a:p>
            <a:pPr marL="228600" lvl="1" indent="-228600" algn="just">
              <a:spcAft>
                <a:spcPts val="600"/>
              </a:spcAft>
              <a:buSzPct val="100000"/>
              <a:buFont typeface="+mj-lt"/>
              <a:buAutoNum type="arabicPeriod"/>
              <a:defRPr/>
            </a:pPr>
            <a:r>
              <a:rPr lang="cs-CZ" sz="1200" b="1" dirty="0">
                <a:solidFill>
                  <a:schemeClr val="bg1"/>
                </a:solidFill>
              </a:rPr>
              <a:t>Podzemní parkování </a:t>
            </a:r>
            <a:r>
              <a:rPr lang="cs-CZ" sz="1200" dirty="0">
                <a:solidFill>
                  <a:schemeClr val="bg1"/>
                </a:solidFill>
              </a:rPr>
              <a:t>je</a:t>
            </a:r>
            <a:r>
              <a:rPr lang="cs-CZ" sz="1200" b="1" dirty="0">
                <a:solidFill>
                  <a:schemeClr val="bg1"/>
                </a:solidFill>
              </a:rPr>
              <a:t> </a:t>
            </a:r>
            <a:r>
              <a:rPr lang="cs-CZ" sz="1200" dirty="0">
                <a:solidFill>
                  <a:schemeClr val="bg1"/>
                </a:solidFill>
              </a:rPr>
              <a:t>vstupem, u kterého lze vybrat (Ano/Ne) jestli se v rámci projektu uvažuje výstavba parkování.</a:t>
            </a:r>
          </a:p>
          <a:p>
            <a:pPr marL="228600" lvl="1" indent="-228600" algn="just">
              <a:spcAft>
                <a:spcPts val="600"/>
              </a:spcAft>
              <a:buSzPct val="100000"/>
              <a:buFont typeface="+mj-lt"/>
              <a:buAutoNum type="arabicPeriod"/>
              <a:defRPr/>
            </a:pPr>
            <a:r>
              <a:rPr lang="cs-CZ" sz="1200" b="1" dirty="0">
                <a:solidFill>
                  <a:schemeClr val="bg1"/>
                </a:solidFill>
              </a:rPr>
              <a:t>Měsíční cena za místo </a:t>
            </a:r>
            <a:r>
              <a:rPr lang="cs-CZ" sz="1200" dirty="0">
                <a:solidFill>
                  <a:schemeClr val="bg1"/>
                </a:solidFill>
              </a:rPr>
              <a:t>určuje tržní cenu za měsíční pronájem jednoho parkovacího místa. </a:t>
            </a:r>
          </a:p>
          <a:p>
            <a:pPr marL="228600" lvl="1" indent="-228600" algn="just">
              <a:spcAft>
                <a:spcPts val="600"/>
              </a:spcAft>
              <a:buSzPct val="100000"/>
              <a:buFont typeface="+mj-lt"/>
              <a:buAutoNum type="arabicPeriod"/>
              <a:defRPr/>
            </a:pPr>
            <a:r>
              <a:rPr lang="cs-CZ" sz="1200" b="1" dirty="0">
                <a:solidFill>
                  <a:schemeClr val="bg1"/>
                </a:solidFill>
              </a:rPr>
              <a:t>Výše zlevněného nájemného oproti tržnímu nájemnému</a:t>
            </a:r>
            <a:r>
              <a:rPr lang="cs-CZ" sz="1200" dirty="0">
                <a:solidFill>
                  <a:schemeClr val="bg1"/>
                </a:solidFill>
              </a:rPr>
              <a:t>, obdobně jako v případě nájmu, určuje, kolik % z tržního nájmu za parkovací stání budou nájemníci platit. </a:t>
            </a:r>
          </a:p>
          <a:p>
            <a:pPr marL="228600" lvl="1" indent="-228600" algn="just">
              <a:spcAft>
                <a:spcPts val="600"/>
              </a:spcAft>
              <a:buSzPct val="100000"/>
              <a:buFont typeface="+mj-lt"/>
              <a:buAutoNum type="arabicPeriod"/>
              <a:defRPr/>
            </a:pPr>
            <a:r>
              <a:rPr lang="cs-CZ" sz="1200" b="1" dirty="0">
                <a:solidFill>
                  <a:schemeClr val="bg1"/>
                </a:solidFill>
              </a:rPr>
              <a:t>Velikost parkoviště </a:t>
            </a:r>
            <a:r>
              <a:rPr lang="cs-CZ" sz="1200" dirty="0">
                <a:solidFill>
                  <a:schemeClr val="bg1"/>
                </a:solidFill>
              </a:rPr>
              <a:t>udává plochu jednoho parkoviště v projektu včetně míst mezi parkovišti. Tento údaj se bude u většiny projektů pohybovat v rozmezí 25-45 m</a:t>
            </a:r>
            <a:r>
              <a:rPr lang="cs-CZ" sz="1200" baseline="30000" dirty="0">
                <a:solidFill>
                  <a:schemeClr val="bg1"/>
                </a:solidFill>
              </a:rPr>
              <a:t>2</a:t>
            </a:r>
            <a:r>
              <a:rPr lang="cs-CZ" sz="1200" dirty="0">
                <a:solidFill>
                  <a:schemeClr val="bg1"/>
                </a:solidFill>
              </a:rPr>
              <a:t> na základě stavebních norem.</a:t>
            </a:r>
          </a:p>
          <a:p>
            <a:pPr marL="228600" lvl="1" indent="-228600" algn="just">
              <a:spcAft>
                <a:spcPts val="600"/>
              </a:spcAft>
              <a:buSzPct val="100000"/>
              <a:buFont typeface="+mj-lt"/>
              <a:buAutoNum type="arabicPeriod"/>
              <a:defRPr/>
            </a:pPr>
            <a:r>
              <a:rPr lang="cs-CZ" sz="1200" b="1" dirty="0">
                <a:solidFill>
                  <a:schemeClr val="bg1"/>
                </a:solidFill>
              </a:rPr>
              <a:t>Celkový počet parkovacích</a:t>
            </a:r>
            <a:r>
              <a:rPr lang="cs-CZ" sz="1200" dirty="0">
                <a:solidFill>
                  <a:schemeClr val="bg1"/>
                </a:solidFill>
              </a:rPr>
              <a:t> míst udává, kolik parkovacích míst bude v rámci projektu vybudováno. </a:t>
            </a:r>
          </a:p>
        </p:txBody>
      </p:sp>
      <p:sp>
        <p:nvSpPr>
          <p:cNvPr id="16" name="TextBox 15">
            <a:extLst>
              <a:ext uri="{FF2B5EF4-FFF2-40B4-BE49-F238E27FC236}">
                <a16:creationId xmlns:a16="http://schemas.microsoft.com/office/drawing/2014/main" id="{0B2F04E3-0D64-4161-AC7B-94CB94A443C7}"/>
              </a:ext>
            </a:extLst>
          </p:cNvPr>
          <p:cNvSpPr txBox="1"/>
          <p:nvPr/>
        </p:nvSpPr>
        <p:spPr>
          <a:xfrm>
            <a:off x="609911" y="2792159"/>
            <a:ext cx="10939133" cy="1110661"/>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Pokud v projektu se neuvažuje s výstavbou parkingu, nevznikají stavební náklady s tím spojené. </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Měsíční cena za místo násobená celkovým počtem míst a počtem měsíců v období udává celkové tržby z parkovacích míst, které jsou následně upraveny o slevu poskytnutou městem a obsazenost parkovacích míst.</a:t>
            </a:r>
          </a:p>
        </p:txBody>
      </p:sp>
      <p:sp>
        <p:nvSpPr>
          <p:cNvPr id="18" name="TextBox 17">
            <a:extLst>
              <a:ext uri="{FF2B5EF4-FFF2-40B4-BE49-F238E27FC236}">
                <a16:creationId xmlns:a16="http://schemas.microsoft.com/office/drawing/2014/main" id="{40F52E38-B3F9-43A1-A5E2-128A2AE9D3F0}"/>
              </a:ext>
            </a:extLst>
          </p:cNvPr>
          <p:cNvSpPr txBox="1"/>
          <p:nvPr/>
        </p:nvSpPr>
        <p:spPr>
          <a:xfrm>
            <a:off x="609915" y="3860761"/>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sp>
        <p:nvSpPr>
          <p:cNvPr id="21" name="Rectangle 20">
            <a:extLst>
              <a:ext uri="{FF2B5EF4-FFF2-40B4-BE49-F238E27FC236}">
                <a16:creationId xmlns:a16="http://schemas.microsoft.com/office/drawing/2014/main" id="{53780E8E-714E-42D0-B815-CE9482455783}"/>
              </a:ext>
            </a:extLst>
          </p:cNvPr>
          <p:cNvSpPr/>
          <p:nvPr/>
        </p:nvSpPr>
        <p:spPr>
          <a:xfrm>
            <a:off x="6584360" y="4097638"/>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Počet parkovacích míst</a:t>
            </a:r>
          </a:p>
        </p:txBody>
      </p:sp>
      <p:sp>
        <p:nvSpPr>
          <p:cNvPr id="23" name="Rectangle 22">
            <a:extLst>
              <a:ext uri="{FF2B5EF4-FFF2-40B4-BE49-F238E27FC236}">
                <a16:creationId xmlns:a16="http://schemas.microsoft.com/office/drawing/2014/main" id="{42EA3558-A28C-4A0C-AF30-B2E3B0E7FE4B}"/>
              </a:ext>
            </a:extLst>
          </p:cNvPr>
          <p:cNvSpPr/>
          <p:nvPr/>
        </p:nvSpPr>
        <p:spPr>
          <a:xfrm>
            <a:off x="8326849" y="4097638"/>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Roční nájem za místo </a:t>
            </a:r>
          </a:p>
        </p:txBody>
      </p:sp>
      <p:sp>
        <p:nvSpPr>
          <p:cNvPr id="24" name="Rectangle 23">
            <a:extLst>
              <a:ext uri="{FF2B5EF4-FFF2-40B4-BE49-F238E27FC236}">
                <a16:creationId xmlns:a16="http://schemas.microsoft.com/office/drawing/2014/main" id="{EBF9D71A-0D61-40AA-9CC2-06C5D1B4DA14}"/>
              </a:ext>
            </a:extLst>
          </p:cNvPr>
          <p:cNvSpPr/>
          <p:nvPr/>
        </p:nvSpPr>
        <p:spPr>
          <a:xfrm>
            <a:off x="10069338" y="4097638"/>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Roční tržby</a:t>
            </a:r>
          </a:p>
        </p:txBody>
      </p:sp>
      <p:sp>
        <p:nvSpPr>
          <p:cNvPr id="26" name="Rectangle 25">
            <a:extLst>
              <a:ext uri="{FF2B5EF4-FFF2-40B4-BE49-F238E27FC236}">
                <a16:creationId xmlns:a16="http://schemas.microsoft.com/office/drawing/2014/main" id="{BF0101BE-3DBB-4917-8C38-4B265ACC3557}"/>
              </a:ext>
            </a:extLst>
          </p:cNvPr>
          <p:cNvSpPr/>
          <p:nvPr/>
        </p:nvSpPr>
        <p:spPr>
          <a:xfrm>
            <a:off x="6584360" y="5471074"/>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Zlevnění nájemného</a:t>
            </a:r>
          </a:p>
        </p:txBody>
      </p:sp>
      <p:sp>
        <p:nvSpPr>
          <p:cNvPr id="27" name="Rectangle 26">
            <a:extLst>
              <a:ext uri="{FF2B5EF4-FFF2-40B4-BE49-F238E27FC236}">
                <a16:creationId xmlns:a16="http://schemas.microsoft.com/office/drawing/2014/main" id="{2D8D6EAB-58DA-49BF-9E3E-8D834F186EDC}"/>
              </a:ext>
            </a:extLst>
          </p:cNvPr>
          <p:cNvSpPr/>
          <p:nvPr/>
        </p:nvSpPr>
        <p:spPr>
          <a:xfrm>
            <a:off x="8327741" y="5471074"/>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Obsazenost parkovacích míst</a:t>
            </a:r>
          </a:p>
        </p:txBody>
      </p:sp>
      <p:sp>
        <p:nvSpPr>
          <p:cNvPr id="28" name="Rectangle 27">
            <a:extLst>
              <a:ext uri="{FF2B5EF4-FFF2-40B4-BE49-F238E27FC236}">
                <a16:creationId xmlns:a16="http://schemas.microsoft.com/office/drawing/2014/main" id="{1293E235-4D02-44E3-BA36-212EE3C0012F}"/>
              </a:ext>
            </a:extLst>
          </p:cNvPr>
          <p:cNvSpPr/>
          <p:nvPr/>
        </p:nvSpPr>
        <p:spPr>
          <a:xfrm>
            <a:off x="10069338" y="5471073"/>
            <a:ext cx="1201783" cy="681437"/>
          </a:xfrm>
          <a:prstGeom prst="rect">
            <a:avLst/>
          </a:prstGeom>
          <a:solidFill>
            <a:schemeClr val="tx2">
              <a:lumMod val="20000"/>
              <a:lumOff val="80000"/>
            </a:schemeClr>
          </a:solid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Tržby z parkování</a:t>
            </a:r>
          </a:p>
        </p:txBody>
      </p:sp>
      <p:sp>
        <p:nvSpPr>
          <p:cNvPr id="29" name="TextBox 28">
            <a:extLst>
              <a:ext uri="{FF2B5EF4-FFF2-40B4-BE49-F238E27FC236}">
                <a16:creationId xmlns:a16="http://schemas.microsoft.com/office/drawing/2014/main" id="{EB01E4A8-4B83-453E-9917-DBCF553A3F69}"/>
              </a:ext>
            </a:extLst>
          </p:cNvPr>
          <p:cNvSpPr txBox="1"/>
          <p:nvPr/>
        </p:nvSpPr>
        <p:spPr>
          <a:xfrm>
            <a:off x="7917117" y="4288578"/>
            <a:ext cx="278757" cy="283154"/>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1600">
                <a:solidFill>
                  <a:srgbClr val="797991"/>
                </a:solidFill>
                <a:latin typeface="Arial" panose="020B0604020202020204" pitchFamily="34" charset="0"/>
                <a:cs typeface="Arial" panose="020B0604020202020204" pitchFamily="34" charset="0"/>
              </a:rPr>
              <a:t>X</a:t>
            </a:r>
          </a:p>
        </p:txBody>
      </p:sp>
      <p:sp>
        <p:nvSpPr>
          <p:cNvPr id="31" name="TextBox 30">
            <a:extLst>
              <a:ext uri="{FF2B5EF4-FFF2-40B4-BE49-F238E27FC236}">
                <a16:creationId xmlns:a16="http://schemas.microsoft.com/office/drawing/2014/main" id="{39B314EF-C2A5-49B9-A37E-557D42FEAA1C}"/>
              </a:ext>
            </a:extLst>
          </p:cNvPr>
          <p:cNvSpPr txBox="1"/>
          <p:nvPr/>
        </p:nvSpPr>
        <p:spPr>
          <a:xfrm>
            <a:off x="9659681" y="4257800"/>
            <a:ext cx="278757" cy="344710"/>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2000">
                <a:solidFill>
                  <a:srgbClr val="797991"/>
                </a:solidFill>
                <a:latin typeface="Arial" panose="020B0604020202020204" pitchFamily="34" charset="0"/>
                <a:cs typeface="Arial" panose="020B0604020202020204" pitchFamily="34" charset="0"/>
              </a:rPr>
              <a:t>=</a:t>
            </a:r>
            <a:endParaRPr lang="cs-CZ" sz="1600">
              <a:solidFill>
                <a:srgbClr val="79799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60F6798-3DB3-4EE3-87BA-59D7B496D39A}"/>
              </a:ext>
            </a:extLst>
          </p:cNvPr>
          <p:cNvSpPr txBox="1"/>
          <p:nvPr>
            <p:custDataLst>
              <p:tags r:id="rId1"/>
            </p:custDataLst>
          </p:nvPr>
        </p:nvSpPr>
        <p:spPr>
          <a:xfrm>
            <a:off x="7917117" y="5670216"/>
            <a:ext cx="278757" cy="283154"/>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1600">
                <a:solidFill>
                  <a:srgbClr val="797991"/>
                </a:solidFill>
                <a:latin typeface="Arial" panose="020B0604020202020204" pitchFamily="34" charset="0"/>
                <a:cs typeface="Arial" panose="020B0604020202020204" pitchFamily="34" charset="0"/>
              </a:rPr>
              <a:t>X</a:t>
            </a:r>
          </a:p>
        </p:txBody>
      </p:sp>
      <p:cxnSp>
        <p:nvCxnSpPr>
          <p:cNvPr id="7" name="Straight Arrow Connector 6">
            <a:extLst>
              <a:ext uri="{FF2B5EF4-FFF2-40B4-BE49-F238E27FC236}">
                <a16:creationId xmlns:a16="http://schemas.microsoft.com/office/drawing/2014/main" id="{EB259BEB-42D8-401C-A4C4-A43D7864A507}"/>
              </a:ext>
            </a:extLst>
          </p:cNvPr>
          <p:cNvCxnSpPr>
            <a:stCxn id="24" idx="2"/>
            <a:endCxn id="28" idx="0"/>
          </p:cNvCxnSpPr>
          <p:nvPr/>
        </p:nvCxnSpPr>
        <p:spPr>
          <a:xfrm>
            <a:off x="10670230" y="4779075"/>
            <a:ext cx="0" cy="691998"/>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Left Brace 7">
            <a:extLst>
              <a:ext uri="{FF2B5EF4-FFF2-40B4-BE49-F238E27FC236}">
                <a16:creationId xmlns:a16="http://schemas.microsoft.com/office/drawing/2014/main" id="{5FD2D4F5-7FC4-419A-8035-0BD3DCA75926}"/>
              </a:ext>
            </a:extLst>
          </p:cNvPr>
          <p:cNvSpPr/>
          <p:nvPr/>
        </p:nvSpPr>
        <p:spPr>
          <a:xfrm rot="5400000">
            <a:off x="7977611" y="4459268"/>
            <a:ext cx="181172" cy="1790098"/>
          </a:xfrm>
          <a:prstGeom prst="leftBrac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34" name="Connector: Elbow 33">
            <a:extLst>
              <a:ext uri="{FF2B5EF4-FFF2-40B4-BE49-F238E27FC236}">
                <a16:creationId xmlns:a16="http://schemas.microsoft.com/office/drawing/2014/main" id="{6C28A53B-E0CF-4276-A6A1-2E6E52E6C17D}"/>
              </a:ext>
            </a:extLst>
          </p:cNvPr>
          <p:cNvCxnSpPr>
            <a:cxnSpLocks/>
          </p:cNvCxnSpPr>
          <p:nvPr/>
        </p:nvCxnSpPr>
        <p:spPr>
          <a:xfrm flipV="1">
            <a:off x="8068197" y="5092995"/>
            <a:ext cx="2602032" cy="83025"/>
          </a:xfrm>
          <a:prstGeom prst="bentConnector3">
            <a:avLst>
              <a:gd name="adj1" fmla="val 94"/>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D088A5F-3F32-4AED-8726-D010E747DEC2}"/>
              </a:ext>
            </a:extLst>
          </p:cNvPr>
          <p:cNvPicPr>
            <a:picLocks noChangeAspect="1"/>
          </p:cNvPicPr>
          <p:nvPr/>
        </p:nvPicPr>
        <p:blipFill rotWithShape="1">
          <a:blip r:embed="rId4"/>
          <a:srcRect l="27866" t="67344" r="71741" b="30924"/>
          <a:stretch/>
        </p:blipFill>
        <p:spPr>
          <a:xfrm>
            <a:off x="5613992" y="4525909"/>
            <a:ext cx="103838" cy="128642"/>
          </a:xfrm>
          <a:prstGeom prst="rect">
            <a:avLst/>
          </a:prstGeom>
        </p:spPr>
      </p:pic>
      <p:sp>
        <p:nvSpPr>
          <p:cNvPr id="6" name="Rectangle 5">
            <a:extLst>
              <a:ext uri="{FF2B5EF4-FFF2-40B4-BE49-F238E27FC236}">
                <a16:creationId xmlns:a16="http://schemas.microsoft.com/office/drawing/2014/main" id="{D6638698-A778-4E38-8C8A-801BF3F7DC11}"/>
              </a:ext>
            </a:extLst>
          </p:cNvPr>
          <p:cNvSpPr/>
          <p:nvPr/>
        </p:nvSpPr>
        <p:spPr>
          <a:xfrm>
            <a:off x="4443515" y="4654551"/>
            <a:ext cx="1170477" cy="190630"/>
          </a:xfrm>
          <a:prstGeom prst="rect">
            <a:avLst/>
          </a:prstGeom>
          <a:solidFill>
            <a:srgbClr val="0078D7"/>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050">
                <a:solidFill>
                  <a:schemeClr val="tx1"/>
                </a:solidFill>
                <a:latin typeface="Calibri" panose="020F0502020204030204" pitchFamily="34" charset="0"/>
                <a:cs typeface="Calibri" panose="020F0502020204030204" pitchFamily="34" charset="0"/>
              </a:rPr>
              <a:t>Ano</a:t>
            </a:r>
          </a:p>
        </p:txBody>
      </p:sp>
      <p:sp>
        <p:nvSpPr>
          <p:cNvPr id="30" name="Rectangle 29">
            <a:extLst>
              <a:ext uri="{FF2B5EF4-FFF2-40B4-BE49-F238E27FC236}">
                <a16:creationId xmlns:a16="http://schemas.microsoft.com/office/drawing/2014/main" id="{144FC9A5-C56D-4449-89C2-16C8F925FAA5}"/>
              </a:ext>
            </a:extLst>
          </p:cNvPr>
          <p:cNvSpPr/>
          <p:nvPr/>
        </p:nvSpPr>
        <p:spPr>
          <a:xfrm>
            <a:off x="4443515" y="4840916"/>
            <a:ext cx="1170477" cy="19063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cs-CZ" sz="1050">
                <a:solidFill>
                  <a:schemeClr val="bg1"/>
                </a:solidFill>
                <a:latin typeface="Calibri" panose="020F0502020204030204" pitchFamily="34" charset="0"/>
                <a:cs typeface="Calibri" panose="020F0502020204030204" pitchFamily="34" charset="0"/>
              </a:rPr>
              <a:t>Ne</a:t>
            </a:r>
          </a:p>
        </p:txBody>
      </p:sp>
    </p:spTree>
    <p:extLst>
      <p:ext uri="{BB962C8B-B14F-4D97-AF65-F5344CB8AC3E}">
        <p14:creationId xmlns:p14="http://schemas.microsoft.com/office/powerpoint/2010/main" val="913517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B7367B9D-1840-41DF-9D0E-3E5944B39496}"/>
              </a:ext>
            </a:extLst>
          </p:cNvPr>
          <p:cNvSpPr>
            <a:spLocks/>
          </p:cNvSpPr>
          <p:nvPr/>
        </p:nvSpPr>
        <p:spPr bwMode="auto">
          <a:xfrm rot="16200000" flipV="1">
            <a:off x="5261380" y="110718"/>
            <a:ext cx="742138" cy="11264901"/>
          </a:xfrm>
          <a:custGeom>
            <a:avLst/>
            <a:gdLst>
              <a:gd name="T0" fmla="*/ 0 w 2344"/>
              <a:gd name="T1" fmla="*/ 414 h 1976"/>
              <a:gd name="T2" fmla="*/ 0 w 2344"/>
              <a:gd name="T3" fmla="*/ 1976 h 1976"/>
              <a:gd name="T4" fmla="*/ 2344 w 2344"/>
              <a:gd name="T5" fmla="*/ 1976 h 1976"/>
              <a:gd name="T6" fmla="*/ 2344 w 2344"/>
              <a:gd name="T7" fmla="*/ 0 h 1976"/>
              <a:gd name="T8" fmla="*/ 0 w 2344"/>
              <a:gd name="T9" fmla="*/ 414 h 1976"/>
              <a:gd name="connsiteX0" fmla="*/ 0 w 10000"/>
              <a:gd name="connsiteY0" fmla="*/ 818 h 10000"/>
              <a:gd name="connsiteX1" fmla="*/ 0 w 10000"/>
              <a:gd name="connsiteY1" fmla="*/ 10000 h 10000"/>
              <a:gd name="connsiteX2" fmla="*/ 10000 w 10000"/>
              <a:gd name="connsiteY2" fmla="*/ 10000 h 10000"/>
              <a:gd name="connsiteX3" fmla="*/ 10000 w 10000"/>
              <a:gd name="connsiteY3" fmla="*/ 0 h 10000"/>
              <a:gd name="connsiteX4" fmla="*/ 0 w 10000"/>
              <a:gd name="connsiteY4" fmla="*/ 81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18"/>
                </a:moveTo>
                <a:lnTo>
                  <a:pt x="0" y="10000"/>
                </a:lnTo>
                <a:lnTo>
                  <a:pt x="10000" y="10000"/>
                </a:lnTo>
                <a:lnTo>
                  <a:pt x="10000" y="0"/>
                </a:lnTo>
                <a:lnTo>
                  <a:pt x="0" y="818"/>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sz="1100" dirty="0"/>
          </a:p>
        </p:txBody>
      </p:sp>
      <p:sp>
        <p:nvSpPr>
          <p:cNvPr id="7" name="TextBox 6">
            <a:extLst>
              <a:ext uri="{FF2B5EF4-FFF2-40B4-BE49-F238E27FC236}">
                <a16:creationId xmlns:a16="http://schemas.microsoft.com/office/drawing/2014/main" id="{D23A9DFA-65B5-4BD9-9AE5-9938F692D080}"/>
              </a:ext>
            </a:extLst>
          </p:cNvPr>
          <p:cNvSpPr txBox="1"/>
          <p:nvPr/>
        </p:nvSpPr>
        <p:spPr>
          <a:xfrm>
            <a:off x="-2" y="5372099"/>
            <a:ext cx="10350502" cy="742139"/>
          </a:xfrm>
          <a:prstGeom prst="rect">
            <a:avLst/>
          </a:prstGeom>
          <a:noFill/>
          <a:ln w="12700" cap="sq">
            <a:noFill/>
            <a:miter lim="800000"/>
          </a:ln>
        </p:spPr>
        <p:txBody>
          <a:bodyPr wrap="square" lIns="216000" tIns="36576" rIns="0" bIns="0" rtlCol="0" anchor="ctr">
            <a:noAutofit/>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2000" b="1" i="0" u="none" strike="noStrike" kern="0" cap="none" spc="0" normalizeH="0" baseline="0" dirty="0">
                <a:ln>
                  <a:noFill/>
                </a:ln>
                <a:solidFill>
                  <a:schemeClr val="bg1"/>
                </a:solidFill>
                <a:effectLst/>
                <a:uLnTx/>
                <a:uFillTx/>
              </a:rPr>
              <a:t>Ostatní vstupy</a:t>
            </a:r>
          </a:p>
        </p:txBody>
      </p:sp>
    </p:spTree>
    <p:extLst>
      <p:ext uri="{BB962C8B-B14F-4D97-AF65-F5344CB8AC3E}">
        <p14:creationId xmlns:p14="http://schemas.microsoft.com/office/powerpoint/2010/main" val="3442659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C1DF-8582-44A7-89AF-4ABBC6484F88}"/>
              </a:ext>
            </a:extLst>
          </p:cNvPr>
          <p:cNvSpPr>
            <a:spLocks noGrp="1"/>
          </p:cNvSpPr>
          <p:nvPr>
            <p:ph type="title"/>
          </p:nvPr>
        </p:nvSpPr>
        <p:spPr>
          <a:xfrm>
            <a:off x="609918" y="294200"/>
            <a:ext cx="10978515" cy="590400"/>
          </a:xfrm>
        </p:spPr>
        <p:txBody>
          <a:bodyPr/>
          <a:lstStyle/>
          <a:p>
            <a:r>
              <a:rPr lang="cs-CZ" dirty="0"/>
              <a:t>Makroekonomické vstupy</a:t>
            </a:r>
          </a:p>
        </p:txBody>
      </p:sp>
      <p:sp>
        <p:nvSpPr>
          <p:cNvPr id="27" name="TextBox 26">
            <a:extLst>
              <a:ext uri="{FF2B5EF4-FFF2-40B4-BE49-F238E27FC236}">
                <a16:creationId xmlns:a16="http://schemas.microsoft.com/office/drawing/2014/main" id="{CCC0B71A-6DE3-4AAB-9381-55D2D48759B1}"/>
              </a:ext>
            </a:extLst>
          </p:cNvPr>
          <p:cNvSpPr txBox="1"/>
          <p:nvPr/>
        </p:nvSpPr>
        <p:spPr>
          <a:xfrm>
            <a:off x="609918" y="1035629"/>
            <a:ext cx="10939133" cy="1741603"/>
          </a:xfrm>
          <a:prstGeom prst="rect">
            <a:avLst/>
          </a:prstGeom>
          <a:solidFill>
            <a:schemeClr val="tx2"/>
          </a:solidFill>
        </p:spPr>
        <p:txBody>
          <a:bodyPr wrap="square" lIns="72000" tIns="108000" rIns="72000" bIns="108000" rtlCol="0" anchor="ctr">
            <a:spAutoFit/>
          </a:bodyPr>
          <a:lstStyle/>
          <a:p>
            <a:pPr marL="228600" marR="0" lvl="0" indent="-228600" algn="just" defTabSz="914400" rtl="0" eaLnBrk="1" fontAlgn="auto" latinLnBrk="0" hangingPunct="1">
              <a:lnSpc>
                <a:spcPct val="100000"/>
              </a:lnSpc>
              <a:spcBef>
                <a:spcPts val="0"/>
              </a:spcBef>
              <a:spcAft>
                <a:spcPts val="600"/>
              </a:spcAft>
              <a:buSzPct val="100000"/>
              <a:buFont typeface="+mj-lt"/>
              <a:buAutoNum type="arabicPeriod"/>
              <a:tabLst/>
              <a:defRPr/>
            </a:pPr>
            <a:r>
              <a:rPr lang="cs-CZ" sz="1200" b="1" dirty="0">
                <a:solidFill>
                  <a:schemeClr val="bg1"/>
                </a:solidFill>
              </a:rPr>
              <a:t>Inflace</a:t>
            </a:r>
            <a:r>
              <a:rPr lang="cs-CZ" sz="1200" dirty="0">
                <a:solidFill>
                  <a:schemeClr val="bg1"/>
                </a:solidFill>
              </a:rPr>
              <a:t> je ekonomický jev, který označuje všeobecnou a trvalou cenovou hladinu, jejímž důsledkem je snížení kupní síly peněz. Zároveň je v modelu inflace časově závislým vstupem (což znamená, že se bude měnit pro určitá časová období) společným pro všechny projekty. Uživatel finančního modelu může pomocí tlačítka volby zdroje inflace volit mezi 4 zdroji inflace.</a:t>
            </a:r>
          </a:p>
          <a:p>
            <a:pPr marL="228600" marR="0" lvl="0" indent="-228600" algn="just" defTabSz="914400" rtl="0" eaLnBrk="1" fontAlgn="auto" latinLnBrk="0" hangingPunct="1">
              <a:lnSpc>
                <a:spcPct val="100000"/>
              </a:lnSpc>
              <a:spcBef>
                <a:spcPts val="0"/>
              </a:spcBef>
              <a:spcAft>
                <a:spcPts val="600"/>
              </a:spcAft>
              <a:buSzPct val="100000"/>
              <a:buFont typeface="+mj-lt"/>
              <a:buAutoNum type="arabicPeriod"/>
              <a:tabLst/>
              <a:defRPr/>
            </a:pPr>
            <a:r>
              <a:rPr lang="cs-CZ" sz="1200" b="1" dirty="0">
                <a:solidFill>
                  <a:schemeClr val="bg1"/>
                </a:solidFill>
              </a:rPr>
              <a:t>Inflační strop </a:t>
            </a:r>
            <a:r>
              <a:rPr lang="cs-CZ" sz="1200" dirty="0">
                <a:solidFill>
                  <a:schemeClr val="bg1"/>
                </a:solidFill>
              </a:rPr>
              <a:t>je maximální možná výše inflace, kterou lze použít k indexaci plateb, jako je platba za dostupnost nebo nájemné.</a:t>
            </a:r>
          </a:p>
          <a:p>
            <a:pPr marL="228600" marR="0" lvl="0" indent="-228600" algn="just" defTabSz="914400" rtl="0" eaLnBrk="1" fontAlgn="auto" latinLnBrk="0" hangingPunct="1">
              <a:lnSpc>
                <a:spcPct val="100000"/>
              </a:lnSpc>
              <a:spcBef>
                <a:spcPts val="0"/>
              </a:spcBef>
              <a:spcAft>
                <a:spcPts val="600"/>
              </a:spcAft>
              <a:buSzPct val="100000"/>
              <a:buFont typeface="+mj-lt"/>
              <a:buAutoNum type="arabicPeriod"/>
              <a:tabLst/>
              <a:defRPr/>
            </a:pPr>
            <a:r>
              <a:rPr lang="cs-CZ" sz="1200" b="1" dirty="0">
                <a:solidFill>
                  <a:schemeClr val="bg1"/>
                </a:solidFill>
              </a:rPr>
              <a:t>Index růstu spotřebitelských cen </a:t>
            </a:r>
            <a:r>
              <a:rPr lang="cs-CZ" sz="1200" dirty="0">
                <a:solidFill>
                  <a:schemeClr val="bg1"/>
                </a:solidFill>
              </a:rPr>
              <a:t>je procentuální změna průměrné cenové hladiny za posledních 12 měsíců ve srovnání s průměrnou cenovou hladinou za předchozích 12 měsíců.</a:t>
            </a:r>
          </a:p>
          <a:p>
            <a:pPr marL="228600" marR="0" lvl="0" indent="-228600" algn="just" defTabSz="914400" rtl="0" eaLnBrk="1" fontAlgn="auto" latinLnBrk="0" hangingPunct="1">
              <a:lnSpc>
                <a:spcPct val="100000"/>
              </a:lnSpc>
              <a:spcBef>
                <a:spcPts val="0"/>
              </a:spcBef>
              <a:spcAft>
                <a:spcPts val="600"/>
              </a:spcAft>
              <a:buSzPct val="100000"/>
              <a:buFont typeface="+mj-lt"/>
              <a:buAutoNum type="arabicPeriod"/>
              <a:tabLst/>
              <a:defRPr/>
            </a:pPr>
            <a:r>
              <a:rPr lang="cs-CZ" sz="1200" b="1" dirty="0">
                <a:solidFill>
                  <a:schemeClr val="bg1"/>
                </a:solidFill>
              </a:rPr>
              <a:t>Index cen výrobců </a:t>
            </a:r>
            <a:r>
              <a:rPr lang="cs-CZ" sz="1200" dirty="0">
                <a:solidFill>
                  <a:schemeClr val="bg1"/>
                </a:solidFill>
              </a:rPr>
              <a:t>je podobný indexu růstu spotřebitelských cen, ale používá se jako ukazatel inflace na úrovni výrobců v rámci ekonomiky.</a:t>
            </a:r>
          </a:p>
        </p:txBody>
      </p:sp>
      <p:sp>
        <p:nvSpPr>
          <p:cNvPr id="14" name="TextBox 13">
            <a:extLst>
              <a:ext uri="{FF2B5EF4-FFF2-40B4-BE49-F238E27FC236}">
                <a16:creationId xmlns:a16="http://schemas.microsoft.com/office/drawing/2014/main" id="{0CE8F614-DF9F-44FE-A2AD-52E8D955AC71}"/>
              </a:ext>
            </a:extLst>
          </p:cNvPr>
          <p:cNvSpPr txBox="1"/>
          <p:nvPr/>
        </p:nvSpPr>
        <p:spPr>
          <a:xfrm>
            <a:off x="609917" y="2798587"/>
            <a:ext cx="10939133" cy="1033717"/>
          </a:xfrm>
          <a:prstGeom prst="rect">
            <a:avLst/>
          </a:prstGeom>
        </p:spPr>
        <p:txBody>
          <a:bodyPr wrap="square" lIns="72000" tIns="108000" rIns="72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algn="just">
              <a:spcAft>
                <a:spcPts val="600"/>
              </a:spcAft>
              <a:buClr>
                <a:srgbClr val="FFE600"/>
              </a:buClr>
              <a:buSzPct val="80000"/>
              <a:defRPr/>
            </a:pPr>
            <a:r>
              <a:rPr lang="cs-CZ" sz="1200" dirty="0">
                <a:solidFill>
                  <a:schemeClr val="bg1"/>
                </a:solidFill>
              </a:rPr>
              <a:t>Míra inflace je jedním z nejdůležitějších vstupů, protože ovlivňuje většinu položek finančního modelu (položky ve variantách PPP a PSC), a tedy i jeho výstupy. Model pracuje s ovlivněnými peněžními toky, tj. změna inflace se promítne např. do počtu příjmů, platby za dostupnost, nákladů na výstavbu, provozních nákladů atd.</a:t>
            </a:r>
          </a:p>
        </p:txBody>
      </p:sp>
      <p:sp>
        <p:nvSpPr>
          <p:cNvPr id="25" name="TextBox 24">
            <a:extLst>
              <a:ext uri="{FF2B5EF4-FFF2-40B4-BE49-F238E27FC236}">
                <a16:creationId xmlns:a16="http://schemas.microsoft.com/office/drawing/2014/main" id="{3ABC8F75-2F38-470E-A142-812C3320C860}"/>
              </a:ext>
            </a:extLst>
          </p:cNvPr>
          <p:cNvSpPr txBox="1"/>
          <p:nvPr/>
        </p:nvSpPr>
        <p:spPr>
          <a:xfrm>
            <a:off x="649300" y="3835381"/>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a:t>
            </a:r>
          </a:p>
        </p:txBody>
      </p:sp>
      <p:graphicFrame>
        <p:nvGraphicFramePr>
          <p:cNvPr id="7" name="Table 6">
            <a:extLst>
              <a:ext uri="{FF2B5EF4-FFF2-40B4-BE49-F238E27FC236}">
                <a16:creationId xmlns:a16="http://schemas.microsoft.com/office/drawing/2014/main" id="{C4B45904-2D65-4F9C-A31D-04F22577E52F}"/>
              </a:ext>
            </a:extLst>
          </p:cNvPr>
          <p:cNvGraphicFramePr>
            <a:graphicFrameLocks noGrp="1"/>
          </p:cNvGraphicFramePr>
          <p:nvPr>
            <p:extLst>
              <p:ext uri="{D42A27DB-BD31-4B8C-83A1-F6EECF244321}">
                <p14:modId xmlns:p14="http://schemas.microsoft.com/office/powerpoint/2010/main" val="4106834672"/>
              </p:ext>
            </p:extLst>
          </p:nvPr>
        </p:nvGraphicFramePr>
        <p:xfrm>
          <a:off x="1099557" y="4244646"/>
          <a:ext cx="8890965" cy="2067124"/>
        </p:xfrm>
        <a:graphic>
          <a:graphicData uri="http://schemas.openxmlformats.org/drawingml/2006/table">
            <a:tbl>
              <a:tblPr/>
              <a:tblGrid>
                <a:gridCol w="2389327">
                  <a:extLst>
                    <a:ext uri="{9D8B030D-6E8A-4147-A177-3AD203B41FA5}">
                      <a16:colId xmlns:a16="http://schemas.microsoft.com/office/drawing/2014/main" val="2686560206"/>
                    </a:ext>
                  </a:extLst>
                </a:gridCol>
                <a:gridCol w="723462">
                  <a:extLst>
                    <a:ext uri="{9D8B030D-6E8A-4147-A177-3AD203B41FA5}">
                      <a16:colId xmlns:a16="http://schemas.microsoft.com/office/drawing/2014/main" val="2183884693"/>
                    </a:ext>
                  </a:extLst>
                </a:gridCol>
                <a:gridCol w="723462">
                  <a:extLst>
                    <a:ext uri="{9D8B030D-6E8A-4147-A177-3AD203B41FA5}">
                      <a16:colId xmlns:a16="http://schemas.microsoft.com/office/drawing/2014/main" val="1491540344"/>
                    </a:ext>
                  </a:extLst>
                </a:gridCol>
                <a:gridCol w="1437404">
                  <a:extLst>
                    <a:ext uri="{9D8B030D-6E8A-4147-A177-3AD203B41FA5}">
                      <a16:colId xmlns:a16="http://schemas.microsoft.com/office/drawing/2014/main" val="48805622"/>
                    </a:ext>
                  </a:extLst>
                </a:gridCol>
                <a:gridCol w="723462">
                  <a:extLst>
                    <a:ext uri="{9D8B030D-6E8A-4147-A177-3AD203B41FA5}">
                      <a16:colId xmlns:a16="http://schemas.microsoft.com/office/drawing/2014/main" val="550161995"/>
                    </a:ext>
                  </a:extLst>
                </a:gridCol>
                <a:gridCol w="723462">
                  <a:extLst>
                    <a:ext uri="{9D8B030D-6E8A-4147-A177-3AD203B41FA5}">
                      <a16:colId xmlns:a16="http://schemas.microsoft.com/office/drawing/2014/main" val="2141643821"/>
                    </a:ext>
                  </a:extLst>
                </a:gridCol>
                <a:gridCol w="723462">
                  <a:extLst>
                    <a:ext uri="{9D8B030D-6E8A-4147-A177-3AD203B41FA5}">
                      <a16:colId xmlns:a16="http://schemas.microsoft.com/office/drawing/2014/main" val="1683302419"/>
                    </a:ext>
                  </a:extLst>
                </a:gridCol>
                <a:gridCol w="723462">
                  <a:extLst>
                    <a:ext uri="{9D8B030D-6E8A-4147-A177-3AD203B41FA5}">
                      <a16:colId xmlns:a16="http://schemas.microsoft.com/office/drawing/2014/main" val="3575327867"/>
                    </a:ext>
                  </a:extLst>
                </a:gridCol>
                <a:gridCol w="723462">
                  <a:extLst>
                    <a:ext uri="{9D8B030D-6E8A-4147-A177-3AD203B41FA5}">
                      <a16:colId xmlns:a16="http://schemas.microsoft.com/office/drawing/2014/main" val="634880645"/>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Výběr zdroje inflace</a:t>
                      </a:r>
                    </a:p>
                  </a:txBody>
                  <a:tcPr marL="0" marR="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tcPr>
                </a:tc>
                <a:tc>
                  <a:txBody>
                    <a:bodyPr/>
                    <a:lstStyle/>
                    <a:p>
                      <a:pPr algn="l" fontAlgn="t"/>
                      <a:r>
                        <a:rPr lang="cs-CZ" sz="1000" b="0" i="0" u="none" strike="noStrike">
                          <a:solidFill>
                            <a:srgbClr val="999999"/>
                          </a:solidFill>
                          <a:effectLst/>
                          <a:latin typeface="Calibri" panose="020F0502020204030204" pitchFamily="34" charset="0"/>
                        </a:rPr>
                        <a:t>výběr</a:t>
                      </a:r>
                    </a:p>
                  </a:txBody>
                  <a:tcPr marL="0" marR="0" marT="0" marB="0">
                    <a:lnL>
                      <a:noFill/>
                    </a:lnL>
                    <a:lnR w="6350" cap="flat" cmpd="sng" algn="ctr">
                      <a:solidFill>
                        <a:srgbClr val="FFFFFF"/>
                      </a:solidFill>
                      <a:prstDash val="dot"/>
                      <a:round/>
                      <a:headEnd type="none" w="med" len="med"/>
                      <a:tailEnd type="none" w="med" len="med"/>
                    </a:lnR>
                    <a:lnT w="12700" cap="flat" cmpd="sng" algn="ctr">
                      <a:noFill/>
                      <a:prstDash val="solid"/>
                      <a:round/>
                      <a:headEnd type="none" w="med" len="med"/>
                      <a:tailEnd type="none" w="med" len="med"/>
                    </a:lnT>
                    <a:lnB>
                      <a:noFill/>
                    </a:lnB>
                  </a:tcPr>
                </a:tc>
                <a:tc>
                  <a:txBody>
                    <a:bodyPr/>
                    <a:lstStyle/>
                    <a:p>
                      <a:pPr algn="r" fontAlgn="t"/>
                      <a:r>
                        <a:rPr lang="cs-CZ" sz="1000" b="0" i="0" u="none" strike="noStrike" dirty="0">
                          <a:solidFill>
                            <a:srgbClr val="203764"/>
                          </a:solidFill>
                          <a:effectLst/>
                          <a:latin typeface="Calibri" panose="020F0502020204030204" pitchFamily="34" charset="0"/>
                        </a:rPr>
                        <a:t>2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12700" cap="flat" cmpd="sng" algn="ctr">
                      <a:noFill/>
                      <a:prstDash val="solid"/>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w="12700" cap="flat" cmpd="sng" algn="ctr">
                      <a:noFill/>
                      <a:prstDash val="solid"/>
                      <a:round/>
                      <a:headEnd type="none" w="med" len="med"/>
                      <a:tailEnd type="none" w="med" len="med"/>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w="12700" cap="flat" cmpd="sng" algn="ctr">
                      <a:noFill/>
                      <a:prstDash val="solid"/>
                      <a:round/>
                      <a:headEnd type="none" w="med" len="med"/>
                      <a:tailEnd type="none" w="med" len="med"/>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w="12700" cap="flat" cmpd="sng" algn="ctr">
                      <a:noFill/>
                      <a:prstDash val="solid"/>
                      <a:round/>
                      <a:headEnd type="none" w="med" len="med"/>
                      <a:tailEnd type="none" w="med" len="med"/>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w="12700" cap="flat" cmpd="sng" algn="ctr">
                      <a:noFill/>
                      <a:prstDash val="solid"/>
                      <a:round/>
                      <a:headEnd type="none" w="med" len="med"/>
                      <a:tailEnd type="none" w="med" len="med"/>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w="12700" cap="flat" cmpd="sng" algn="ctr">
                      <a:noFill/>
                      <a:prstDash val="solid"/>
                      <a:round/>
                      <a:headEnd type="none" w="med" len="med"/>
                      <a:tailEnd type="none" w="med" len="med"/>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307052340"/>
                  </a:ext>
                </a:extLst>
              </a:tr>
              <a:tr h="0">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endParaRPr lang="cs-CZ" sz="6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600" b="0" i="0" u="none" strike="noStrike" dirty="0">
                        <a:solidFill>
                          <a:srgbClr val="203764"/>
                        </a:solidFill>
                        <a:effectLst/>
                        <a:latin typeface="Calibri" panose="020F0502020204030204" pitchFamily="34" charset="0"/>
                      </a:endParaRPr>
                    </a:p>
                  </a:txBody>
                  <a:tcPr marL="0" marR="0" marT="0" marB="0">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37467881"/>
                  </a:ext>
                </a:extLst>
              </a:tr>
              <a:tr h="190500">
                <a:tc>
                  <a:txBody>
                    <a:bodyPr/>
                    <a:lstStyle/>
                    <a:p>
                      <a:pPr algn="l" fontAlgn="t"/>
                      <a:r>
                        <a:rPr lang="cs-CZ" sz="1000" b="0" i="0" u="none" strike="noStrike" dirty="0">
                          <a:solidFill>
                            <a:srgbClr val="203764"/>
                          </a:solidFill>
                          <a:effectLst/>
                          <a:latin typeface="Calibri" panose="020F0502020204030204" pitchFamily="34" charset="0"/>
                        </a:rPr>
                        <a:t>Strop inflace</a:t>
                      </a:r>
                    </a:p>
                  </a:txBody>
                  <a:tcPr marL="0" marR="0" marT="0" marB="0">
                    <a:lnL w="12700" cap="flat" cmpd="sng" algn="ctr">
                      <a:noFill/>
                      <a:prstDash val="solid"/>
                      <a:round/>
                      <a:headEnd type="none" w="med" len="med"/>
                      <a:tailEnd type="none" w="med" len="med"/>
                    </a:lnL>
                    <a:lnR>
                      <a:noFill/>
                    </a:lnR>
                    <a:lnT>
                      <a:noFill/>
                    </a:lnT>
                    <a:lnB>
                      <a:noFill/>
                    </a:lnB>
                    <a:noFill/>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a:noFill/>
                    </a:lnR>
                    <a:lnT>
                      <a:noFill/>
                    </a:lnT>
                    <a:lnB>
                      <a:noFill/>
                    </a:lnB>
                    <a:noFill/>
                  </a:tcPr>
                </a:tc>
                <a:tc>
                  <a:txBody>
                    <a:bodyPr/>
                    <a:lstStyle/>
                    <a:p>
                      <a:pPr algn="r" fontAlgn="t"/>
                      <a:r>
                        <a:rPr lang="cs-CZ" sz="1000" b="0" i="0" u="none" strike="noStrike" kern="1200" dirty="0">
                          <a:solidFill>
                            <a:srgbClr val="203764"/>
                          </a:solidFill>
                          <a:effectLst/>
                          <a:latin typeface="Calibri" panose="020F0502020204030204" pitchFamily="34" charset="0"/>
                          <a:ea typeface="+mn-ea"/>
                          <a:cs typeface="+mn-cs"/>
                        </a:rPr>
                        <a:t>6,7 %</a:t>
                      </a:r>
                    </a:p>
                  </a:txBody>
                  <a:tcPr marL="0" marR="0" marT="0" marB="0">
                    <a:lnL>
                      <a:noFill/>
                    </a:lnL>
                    <a:lnR>
                      <a:noFill/>
                    </a:lnR>
                    <a:lnT>
                      <a:noFill/>
                    </a:lnT>
                    <a:lnB>
                      <a:noFill/>
                    </a:lnB>
                    <a:solidFill>
                      <a:srgbClr val="FFFF99"/>
                    </a:solidFill>
                  </a:tcPr>
                </a:tc>
                <a:tc>
                  <a:txBody>
                    <a:bodyPr/>
                    <a:lstStyle/>
                    <a:p>
                      <a:pPr algn="l" fontAlgn="t"/>
                      <a:endParaRPr lang="cs-CZ" sz="1000" b="0" i="0" u="none" strike="noStrike" kern="1200" dirty="0">
                        <a:solidFill>
                          <a:srgbClr val="203764"/>
                        </a:solidFill>
                        <a:effectLst/>
                        <a:latin typeface="Calibri" panose="020F0502020204030204" pitchFamily="34" charset="0"/>
                        <a:ea typeface="+mn-ea"/>
                        <a:cs typeface="+mn-cs"/>
                      </a:endParaRPr>
                    </a:p>
                  </a:txBody>
                  <a:tcPr marL="0" marR="0" marT="0" marB="0">
                    <a:lnL>
                      <a:noFill/>
                    </a:lnL>
                    <a:lnR>
                      <a:noFill/>
                    </a:lnR>
                    <a:lnT>
                      <a:noFill/>
                    </a:lnT>
                    <a:lnB>
                      <a:noFill/>
                    </a:lnB>
                    <a:noFill/>
                  </a:tcPr>
                </a:tc>
                <a:tc>
                  <a:txBody>
                    <a:bodyPr/>
                    <a:lstStyle/>
                    <a:p>
                      <a:pPr algn="r" fontAlgn="t"/>
                      <a:endParaRPr lang="cs-CZ" sz="1000" b="0" i="0" u="none" strike="noStrike" dirty="0">
                        <a:solidFill>
                          <a:srgbClr val="FFFFFF"/>
                        </a:solidFill>
                        <a:effectLst/>
                        <a:latin typeface="Calibri" panose="020F0502020204030204" pitchFamily="34" charset="0"/>
                      </a:endParaRPr>
                    </a:p>
                  </a:txBody>
                  <a:tcPr marL="0" marR="0" marT="0" marB="0">
                    <a:lnL>
                      <a:noFill/>
                    </a:lnL>
                    <a:lnR>
                      <a:noFill/>
                    </a:lnR>
                    <a:lnT>
                      <a:noFill/>
                    </a:lnT>
                    <a:lnB>
                      <a:noFill/>
                    </a:lnB>
                    <a:noFill/>
                  </a:tcPr>
                </a:tc>
                <a:tc>
                  <a:txBody>
                    <a:bodyPr/>
                    <a:lstStyle/>
                    <a:p>
                      <a:pPr algn="r" fontAlgn="t"/>
                      <a:endParaRPr lang="cs-CZ" sz="1000" b="0" i="0" u="none" strike="noStrike" dirty="0">
                        <a:solidFill>
                          <a:srgbClr val="FFFFFF"/>
                        </a:solidFill>
                        <a:effectLst/>
                        <a:latin typeface="Calibri" panose="020F0502020204030204" pitchFamily="34" charset="0"/>
                      </a:endParaRPr>
                    </a:p>
                  </a:txBody>
                  <a:tcPr marL="0" marR="0" marT="0" marB="0">
                    <a:lnL>
                      <a:noFill/>
                    </a:lnL>
                    <a:lnR>
                      <a:noFill/>
                    </a:lnR>
                    <a:lnT>
                      <a:noFill/>
                    </a:lnT>
                    <a:lnB>
                      <a:noFill/>
                    </a:lnB>
                    <a:noFill/>
                  </a:tcPr>
                </a:tc>
                <a:tc>
                  <a:txBody>
                    <a:bodyPr/>
                    <a:lstStyle/>
                    <a:p>
                      <a:pPr algn="r" fontAlgn="t"/>
                      <a:endParaRPr lang="cs-CZ" sz="1000" b="0" i="0" u="none" strike="noStrike" dirty="0">
                        <a:solidFill>
                          <a:srgbClr val="FFFFFF"/>
                        </a:solidFill>
                        <a:effectLst/>
                        <a:latin typeface="Calibri" panose="020F0502020204030204" pitchFamily="34" charset="0"/>
                      </a:endParaRPr>
                    </a:p>
                  </a:txBody>
                  <a:tcPr marL="0" marR="0" marT="0" marB="0">
                    <a:lnL>
                      <a:noFill/>
                    </a:lnL>
                    <a:lnR>
                      <a:noFill/>
                    </a:lnR>
                    <a:lnT>
                      <a:noFill/>
                    </a:lnT>
                    <a:lnB>
                      <a:noFill/>
                    </a:lnB>
                    <a:noFill/>
                  </a:tcPr>
                </a:tc>
                <a:tc>
                  <a:txBody>
                    <a:bodyPr/>
                    <a:lstStyle/>
                    <a:p>
                      <a:pPr algn="r" fontAlgn="t"/>
                      <a:endParaRPr lang="cs-CZ" sz="1000" b="0" i="0" u="none" strike="noStrike" dirty="0">
                        <a:solidFill>
                          <a:srgbClr val="FFFFFF"/>
                        </a:solidFill>
                        <a:effectLst/>
                        <a:latin typeface="Calibri" panose="020F0502020204030204" pitchFamily="34" charset="0"/>
                      </a:endParaRPr>
                    </a:p>
                  </a:txBody>
                  <a:tcPr marL="0" marR="0" marT="0" marB="0">
                    <a:lnL>
                      <a:noFill/>
                    </a:lnL>
                    <a:lnR>
                      <a:noFill/>
                    </a:lnR>
                    <a:lnT>
                      <a:noFill/>
                    </a:lnT>
                    <a:lnB>
                      <a:noFill/>
                    </a:lnB>
                    <a:noFill/>
                  </a:tcPr>
                </a:tc>
                <a:tc>
                  <a:txBody>
                    <a:bodyPr/>
                    <a:lstStyle/>
                    <a:p>
                      <a:pPr algn="r" fontAlgn="t"/>
                      <a:endParaRPr lang="cs-CZ" sz="1000" b="0" i="0" u="none" strike="noStrike" dirty="0">
                        <a:solidFill>
                          <a:srgbClr val="FFFFFF"/>
                        </a:solidFill>
                        <a:effectLst/>
                        <a:latin typeface="Calibri" panose="020F0502020204030204" pitchFamily="34" charset="0"/>
                      </a:endParaRPr>
                    </a:p>
                  </a:txBody>
                  <a:tcPr marL="0" marR="0" marT="0" marB="0">
                    <a:lnL>
                      <a:noFill/>
                    </a:lnL>
                    <a:lnR w="12700" cap="flat" cmpd="sng" algn="ctr">
                      <a:noFill/>
                      <a:prstDash val="solid"/>
                      <a:round/>
                      <a:headEnd type="none" w="med" len="med"/>
                      <a:tailEnd type="none" w="med" len="med"/>
                    </a:lnR>
                    <a:lnT>
                      <a:noFill/>
                    </a:lnT>
                    <a:lnB>
                      <a:noFill/>
                    </a:lnB>
                    <a:noFill/>
                  </a:tcPr>
                </a:tc>
                <a:extLst>
                  <a:ext uri="{0D108BD9-81ED-4DB2-BD59-A6C34878D82A}">
                    <a16:rowId xmlns:a16="http://schemas.microsoft.com/office/drawing/2014/main" val="3424821462"/>
                  </a:ext>
                </a:extLst>
              </a:tr>
              <a:tr h="190500">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endParaRPr lang="cs-CZ" sz="10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cs-CZ" sz="1000" b="0" i="0" u="none" strike="noStrike" dirty="0">
                          <a:solidFill>
                            <a:srgbClr val="FFFFFF"/>
                          </a:solidFill>
                          <a:effectLst/>
                          <a:latin typeface="Calibri" panose="020F0502020204030204" pitchFamily="34" charset="0"/>
                        </a:rPr>
                        <a:t>01.I.23</a:t>
                      </a:r>
                    </a:p>
                  </a:txBody>
                  <a:tcPr marL="0" marR="0" marT="0" marB="0">
                    <a:lnL>
                      <a:noFill/>
                    </a:lnL>
                    <a:lnR>
                      <a:noFill/>
                    </a:lnR>
                    <a:lnT>
                      <a:noFill/>
                    </a:lnT>
                    <a:lnB>
                      <a:noFill/>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01.I.24</a:t>
                      </a:r>
                    </a:p>
                  </a:txBody>
                  <a:tcPr marL="0" marR="0" marT="0" marB="0">
                    <a:lnL>
                      <a:noFill/>
                    </a:lnL>
                    <a:lnR>
                      <a:noFill/>
                    </a:lnR>
                    <a:lnT>
                      <a:noFill/>
                    </a:lnT>
                    <a:lnB>
                      <a:noFill/>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01.I.25</a:t>
                      </a:r>
                    </a:p>
                  </a:txBody>
                  <a:tcPr marL="0" marR="0" marT="0" marB="0">
                    <a:lnL>
                      <a:noFill/>
                    </a:lnL>
                    <a:lnR>
                      <a:noFill/>
                    </a:lnR>
                    <a:lnT>
                      <a:noFill/>
                    </a:lnT>
                    <a:lnB>
                      <a:noFill/>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01.I.26</a:t>
                      </a:r>
                    </a:p>
                  </a:txBody>
                  <a:tcPr marL="0" marR="0" marT="0" marB="0">
                    <a:lnL>
                      <a:noFill/>
                    </a:lnL>
                    <a:lnR>
                      <a:noFill/>
                    </a:lnR>
                    <a:lnT>
                      <a:noFill/>
                    </a:lnT>
                    <a:lnB>
                      <a:noFill/>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01.I.27</a:t>
                      </a:r>
                    </a:p>
                  </a:txBody>
                  <a:tcPr marL="0" marR="0" marT="0" marB="0">
                    <a:lnL>
                      <a:noFill/>
                    </a:lnL>
                    <a:lnR w="12700" cap="flat" cmpd="sng" algn="ctr">
                      <a:noFill/>
                      <a:prstDash val="solid"/>
                      <a:round/>
                      <a:headEnd type="none" w="med" len="med"/>
                      <a:tailEnd type="none" w="med" len="med"/>
                    </a:lnR>
                    <a:lnT>
                      <a:noFill/>
                    </a:lnT>
                    <a:lnB>
                      <a:noFill/>
                    </a:lnB>
                    <a:solidFill>
                      <a:srgbClr val="203764"/>
                    </a:solidFill>
                  </a:tcPr>
                </a:tc>
                <a:extLst>
                  <a:ext uri="{0D108BD9-81ED-4DB2-BD59-A6C34878D82A}">
                    <a16:rowId xmlns:a16="http://schemas.microsoft.com/office/drawing/2014/main" val="1612248183"/>
                  </a:ext>
                </a:extLst>
              </a:tr>
              <a:tr h="190500">
                <a:tc>
                  <a:txBody>
                    <a:bodyPr/>
                    <a:lstStyle/>
                    <a:p>
                      <a:pPr algn="l" fontAlgn="b"/>
                      <a:endParaRPr lang="cs-CZ" sz="1100" b="0" i="0" u="none" strike="noStrike">
                        <a:solidFill>
                          <a:srgbClr val="000000"/>
                        </a:solidFill>
                        <a:effectLst/>
                        <a:latin typeface="Calibri" panose="020F0502020204030204" pitchFamily="34" charset="0"/>
                      </a:endParaRPr>
                    </a:p>
                  </a:txBody>
                  <a:tcPr marL="0" marR="0" marT="0" marB="0" anchor="b">
                    <a:lnL w="12700" cap="flat" cmpd="sng" algn="ctr">
                      <a:noFill/>
                      <a:prstDash val="solid"/>
                      <a:round/>
                      <a:headEnd type="none" w="med" len="med"/>
                      <a:tailEnd type="none" w="med" len="med"/>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cs-CZ" sz="1000" b="0" i="0" u="none" strike="noStrike">
                          <a:solidFill>
                            <a:srgbClr val="FFFFFF"/>
                          </a:solidFill>
                          <a:effectLst/>
                          <a:latin typeface="Calibri" panose="020F0502020204030204" pitchFamily="34" charset="0"/>
                        </a:rPr>
                        <a:t>31.XII.23</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a:solidFill>
                            <a:srgbClr val="FFFFFF"/>
                          </a:solidFill>
                          <a:effectLst/>
                          <a:latin typeface="Calibri" panose="020F0502020204030204" pitchFamily="34" charset="0"/>
                        </a:rPr>
                        <a:t>31.XII.24</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a:solidFill>
                            <a:srgbClr val="FFFFFF"/>
                          </a:solidFill>
                          <a:effectLst/>
                          <a:latin typeface="Calibri" panose="020F0502020204030204" pitchFamily="34" charset="0"/>
                        </a:rPr>
                        <a:t>31.XII.25</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31.XII.26</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31.XII.27</a:t>
                      </a:r>
                    </a:p>
                  </a:txBody>
                  <a:tcPr marL="0" marR="0" marT="0" marB="0">
                    <a:lnL>
                      <a:noFill/>
                    </a:lnL>
                    <a:lnR w="12700" cap="flat" cmpd="sng" algn="ctr">
                      <a:noFill/>
                      <a:prstDash val="solid"/>
                      <a:round/>
                      <a:headEnd type="none" w="med" len="med"/>
                      <a:tailEnd type="none" w="med" len="med"/>
                    </a:lnR>
                    <a:lnT>
                      <a:noFill/>
                    </a:lnT>
                    <a:lnB w="6350" cap="flat" cmpd="sng" algn="ctr">
                      <a:solidFill>
                        <a:srgbClr val="FFFFFF"/>
                      </a:solidFill>
                      <a:prstDash val="dot"/>
                      <a:round/>
                      <a:headEnd type="none" w="med" len="med"/>
                      <a:tailEnd type="none" w="med" len="med"/>
                    </a:lnB>
                    <a:solidFill>
                      <a:srgbClr val="203764"/>
                    </a:solidFill>
                  </a:tcPr>
                </a:tc>
                <a:extLst>
                  <a:ext uri="{0D108BD9-81ED-4DB2-BD59-A6C34878D82A}">
                    <a16:rowId xmlns:a16="http://schemas.microsoft.com/office/drawing/2014/main" val="329870584"/>
                  </a:ext>
                </a:extLst>
              </a:tr>
              <a:tr h="190500">
                <a:tc>
                  <a:txBody>
                    <a:bodyPr/>
                    <a:lstStyle/>
                    <a:p>
                      <a:pPr algn="l" fontAlgn="t"/>
                      <a:r>
                        <a:rPr lang="cs-CZ" sz="1000" b="0" i="0" u="none" strike="noStrike" dirty="0">
                          <a:solidFill>
                            <a:srgbClr val="203764"/>
                          </a:solidFill>
                          <a:effectLst/>
                          <a:latin typeface="Calibri" panose="020F0502020204030204" pitchFamily="34" charset="0"/>
                        </a:rPr>
                        <a:t>Index růstu spotřebitelských cen 1</a:t>
                      </a: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Zdroj: Oxford Economics</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6,5 %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1,9 %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12700" cap="flat" cmpd="sng" algn="ctr">
                      <a:noFill/>
                      <a:prstDash val="solid"/>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940278899"/>
                  </a:ext>
                </a:extLst>
              </a:tr>
              <a:tr h="190500">
                <a:tc>
                  <a:txBody>
                    <a:bodyPr/>
                    <a:lstStyle/>
                    <a:p>
                      <a:pPr algn="l" fontAlgn="t"/>
                      <a:r>
                        <a:rPr lang="cs-CZ" sz="1000" b="0" i="0" u="none" strike="noStrike">
                          <a:solidFill>
                            <a:srgbClr val="203764"/>
                          </a:solidFill>
                          <a:effectLst/>
                          <a:latin typeface="Calibri" panose="020F0502020204030204" pitchFamily="34" charset="0"/>
                        </a:rPr>
                        <a:t>Kumulativní index spotřebitelských cen</a:t>
                      </a: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index</a:t>
                      </a: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1,07 </a:t>
                      </a: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r" fontAlgn="t"/>
                      <a:r>
                        <a:rPr lang="cs-CZ" sz="1000" b="0" i="0" u="none" strike="noStrike">
                          <a:solidFill>
                            <a:srgbClr val="203764"/>
                          </a:solidFill>
                          <a:effectLst/>
                          <a:latin typeface="Calibri" panose="020F0502020204030204" pitchFamily="34" charset="0"/>
                        </a:rPr>
                        <a:t>1,09 </a:t>
                      </a: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r" fontAlgn="t"/>
                      <a:r>
                        <a:rPr lang="cs-CZ" sz="1000" b="0" i="0" u="none" strike="noStrike">
                          <a:solidFill>
                            <a:srgbClr val="203764"/>
                          </a:solidFill>
                          <a:effectLst/>
                          <a:latin typeface="Calibri" panose="020F0502020204030204" pitchFamily="34" charset="0"/>
                        </a:rPr>
                        <a:t>1,11 </a:t>
                      </a: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r" fontAlgn="t"/>
                      <a:r>
                        <a:rPr lang="cs-CZ" sz="1000" b="0" i="0" u="none" strike="noStrike">
                          <a:solidFill>
                            <a:srgbClr val="203764"/>
                          </a:solidFill>
                          <a:effectLst/>
                          <a:latin typeface="Calibri" panose="020F0502020204030204" pitchFamily="34" charset="0"/>
                        </a:rPr>
                        <a:t>1,13 </a:t>
                      </a: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r" fontAlgn="t"/>
                      <a:r>
                        <a:rPr lang="cs-CZ" sz="1000" b="0" i="0" u="none" strike="noStrike" dirty="0">
                          <a:solidFill>
                            <a:srgbClr val="203764"/>
                          </a:solidFill>
                          <a:effectLst/>
                          <a:latin typeface="Calibri" panose="020F0502020204030204" pitchFamily="34" charset="0"/>
                        </a:rPr>
                        <a:t>1,15 </a:t>
                      </a:r>
                    </a:p>
                  </a:txBody>
                  <a:tcPr marL="0" marR="0" marT="0" marB="0">
                    <a:lnL>
                      <a:noFill/>
                    </a:lnL>
                    <a:lnR w="12700" cap="flat" cmpd="sng" algn="ctr">
                      <a:noFill/>
                      <a:prstDash val="solid"/>
                      <a:round/>
                      <a:headEnd type="none" w="med" len="med"/>
                      <a:tailEnd type="none" w="med" len="med"/>
                    </a:lnR>
                    <a:lnT w="6350" cap="flat" cmpd="sng" algn="ctr">
                      <a:solidFill>
                        <a:srgbClr val="FFFFFF"/>
                      </a:solidFill>
                      <a:prstDash val="dot"/>
                      <a:round/>
                      <a:headEnd type="none" w="med" len="med"/>
                      <a:tailEnd type="none" w="med" len="med"/>
                    </a:lnT>
                    <a:lnB>
                      <a:noFill/>
                    </a:lnB>
                  </a:tcPr>
                </a:tc>
                <a:extLst>
                  <a:ext uri="{0D108BD9-81ED-4DB2-BD59-A6C34878D82A}">
                    <a16:rowId xmlns:a16="http://schemas.microsoft.com/office/drawing/2014/main" val="1407631973"/>
                  </a:ext>
                </a:extLst>
              </a:tr>
              <a:tr h="86777">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endParaRPr lang="cs-CZ" sz="200" b="0" i="0" u="none" strike="noStrike" dirty="0">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200" b="0" i="0" u="none" strike="noStrike" dirty="0">
                        <a:solidFill>
                          <a:srgbClr val="203764"/>
                        </a:solidFill>
                        <a:effectLst/>
                        <a:latin typeface="Calibri" panose="020F0502020204030204" pitchFamily="34" charset="0"/>
                      </a:endParaRPr>
                    </a:p>
                  </a:txBody>
                  <a:tcPr marL="0" marR="0" marT="0" marB="0">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587360371"/>
                  </a:ext>
                </a:extLst>
              </a:tr>
              <a:tr h="190500">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endParaRPr lang="cs-CZ" sz="1000" b="0" i="0" u="none" strike="noStrike">
                        <a:solidFill>
                          <a:srgbClr val="999999"/>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cs-CZ" sz="1000" b="0" i="0" u="none" strike="noStrike">
                          <a:solidFill>
                            <a:srgbClr val="FFFFFF"/>
                          </a:solidFill>
                          <a:effectLst/>
                          <a:latin typeface="Calibri" panose="020F0502020204030204" pitchFamily="34" charset="0"/>
                        </a:rPr>
                        <a:t>01.I.23</a:t>
                      </a:r>
                    </a:p>
                  </a:txBody>
                  <a:tcPr marL="0" marR="0" marT="0" marB="0">
                    <a:lnL>
                      <a:noFill/>
                    </a:lnL>
                    <a:lnR>
                      <a:noFill/>
                    </a:lnR>
                    <a:lnT>
                      <a:noFill/>
                    </a:lnT>
                    <a:lnB>
                      <a:noFill/>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01.I.24</a:t>
                      </a:r>
                    </a:p>
                  </a:txBody>
                  <a:tcPr marL="0" marR="0" marT="0" marB="0">
                    <a:lnL>
                      <a:noFill/>
                    </a:lnL>
                    <a:lnR>
                      <a:noFill/>
                    </a:lnR>
                    <a:lnT>
                      <a:noFill/>
                    </a:lnT>
                    <a:lnB>
                      <a:noFill/>
                    </a:lnB>
                    <a:solidFill>
                      <a:srgbClr val="203764"/>
                    </a:solidFill>
                  </a:tcPr>
                </a:tc>
                <a:tc>
                  <a:txBody>
                    <a:bodyPr/>
                    <a:lstStyle/>
                    <a:p>
                      <a:pPr algn="r" fontAlgn="t"/>
                      <a:r>
                        <a:rPr lang="cs-CZ" sz="1000" b="0" i="0" u="none" strike="noStrike">
                          <a:solidFill>
                            <a:srgbClr val="FFFFFF"/>
                          </a:solidFill>
                          <a:effectLst/>
                          <a:latin typeface="Calibri" panose="020F0502020204030204" pitchFamily="34" charset="0"/>
                        </a:rPr>
                        <a:t>01.I.25</a:t>
                      </a:r>
                    </a:p>
                  </a:txBody>
                  <a:tcPr marL="0" marR="0" marT="0" marB="0">
                    <a:lnL>
                      <a:noFill/>
                    </a:lnL>
                    <a:lnR>
                      <a:noFill/>
                    </a:lnR>
                    <a:lnT>
                      <a:noFill/>
                    </a:lnT>
                    <a:lnB>
                      <a:noFill/>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01.I.26</a:t>
                      </a:r>
                    </a:p>
                  </a:txBody>
                  <a:tcPr marL="0" marR="0" marT="0" marB="0">
                    <a:lnL>
                      <a:noFill/>
                    </a:lnL>
                    <a:lnR>
                      <a:noFill/>
                    </a:lnR>
                    <a:lnT>
                      <a:noFill/>
                    </a:lnT>
                    <a:lnB>
                      <a:noFill/>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01.I.27</a:t>
                      </a:r>
                    </a:p>
                  </a:txBody>
                  <a:tcPr marL="0" marR="0" marT="0" marB="0">
                    <a:lnL>
                      <a:noFill/>
                    </a:lnL>
                    <a:lnR w="12700" cap="flat" cmpd="sng" algn="ctr">
                      <a:noFill/>
                      <a:prstDash val="solid"/>
                      <a:round/>
                      <a:headEnd type="none" w="med" len="med"/>
                      <a:tailEnd type="none" w="med" len="med"/>
                    </a:lnR>
                    <a:lnT>
                      <a:noFill/>
                    </a:lnT>
                    <a:lnB>
                      <a:noFill/>
                    </a:lnB>
                    <a:solidFill>
                      <a:srgbClr val="203764"/>
                    </a:solidFill>
                  </a:tcPr>
                </a:tc>
                <a:extLst>
                  <a:ext uri="{0D108BD9-81ED-4DB2-BD59-A6C34878D82A}">
                    <a16:rowId xmlns:a16="http://schemas.microsoft.com/office/drawing/2014/main" val="918671112"/>
                  </a:ext>
                </a:extLst>
              </a:tr>
              <a:tr h="190500">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cs-CZ" sz="1000" b="0" i="0" u="none" strike="noStrike">
                          <a:solidFill>
                            <a:srgbClr val="FFFFFF"/>
                          </a:solidFill>
                          <a:effectLst/>
                          <a:latin typeface="Calibri" panose="020F0502020204030204" pitchFamily="34" charset="0"/>
                        </a:rPr>
                        <a:t>31.XII.23</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a:solidFill>
                            <a:srgbClr val="FFFFFF"/>
                          </a:solidFill>
                          <a:effectLst/>
                          <a:latin typeface="Calibri" panose="020F0502020204030204" pitchFamily="34" charset="0"/>
                        </a:rPr>
                        <a:t>31.XII.24</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a:solidFill>
                            <a:srgbClr val="FFFFFF"/>
                          </a:solidFill>
                          <a:effectLst/>
                          <a:latin typeface="Calibri" panose="020F0502020204030204" pitchFamily="34" charset="0"/>
                        </a:rPr>
                        <a:t>31.XII.25</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a:solidFill>
                            <a:srgbClr val="FFFFFF"/>
                          </a:solidFill>
                          <a:effectLst/>
                          <a:latin typeface="Calibri" panose="020F0502020204030204" pitchFamily="34" charset="0"/>
                        </a:rPr>
                        <a:t>31.XII.26</a:t>
                      </a:r>
                    </a:p>
                  </a:txBody>
                  <a:tcPr marL="0" marR="0" marT="0" marB="0">
                    <a:lnL>
                      <a:noFill/>
                    </a:lnL>
                    <a:lnR>
                      <a:noFill/>
                    </a:lnR>
                    <a:lnT>
                      <a:noFill/>
                    </a:lnT>
                    <a:lnB w="6350" cap="flat" cmpd="sng" algn="ctr">
                      <a:solidFill>
                        <a:srgbClr val="FFFFFF"/>
                      </a:solidFill>
                      <a:prstDash val="dot"/>
                      <a:round/>
                      <a:headEnd type="none" w="med" len="med"/>
                      <a:tailEnd type="none" w="med" len="med"/>
                    </a:lnB>
                    <a:solidFill>
                      <a:srgbClr val="203764"/>
                    </a:solidFill>
                  </a:tcPr>
                </a:tc>
                <a:tc>
                  <a:txBody>
                    <a:bodyPr/>
                    <a:lstStyle/>
                    <a:p>
                      <a:pPr algn="r" fontAlgn="t"/>
                      <a:r>
                        <a:rPr lang="cs-CZ" sz="1000" b="0" i="0" u="none" strike="noStrike" dirty="0">
                          <a:solidFill>
                            <a:srgbClr val="FFFFFF"/>
                          </a:solidFill>
                          <a:effectLst/>
                          <a:latin typeface="Calibri" panose="020F0502020204030204" pitchFamily="34" charset="0"/>
                        </a:rPr>
                        <a:t>31.XII.27</a:t>
                      </a:r>
                    </a:p>
                  </a:txBody>
                  <a:tcPr marL="0" marR="0" marT="0" marB="0">
                    <a:lnL>
                      <a:noFill/>
                    </a:lnL>
                    <a:lnR w="12700" cap="flat" cmpd="sng" algn="ctr">
                      <a:noFill/>
                      <a:prstDash val="solid"/>
                      <a:round/>
                      <a:headEnd type="none" w="med" len="med"/>
                      <a:tailEnd type="none" w="med" len="med"/>
                    </a:lnR>
                    <a:lnT>
                      <a:noFill/>
                    </a:lnT>
                    <a:lnB w="6350" cap="flat" cmpd="sng" algn="ctr">
                      <a:solidFill>
                        <a:srgbClr val="FFFFFF"/>
                      </a:solidFill>
                      <a:prstDash val="dot"/>
                      <a:round/>
                      <a:headEnd type="none" w="med" len="med"/>
                      <a:tailEnd type="none" w="med" len="med"/>
                    </a:lnB>
                    <a:solidFill>
                      <a:srgbClr val="203764"/>
                    </a:solidFill>
                  </a:tcPr>
                </a:tc>
                <a:extLst>
                  <a:ext uri="{0D108BD9-81ED-4DB2-BD59-A6C34878D82A}">
                    <a16:rowId xmlns:a16="http://schemas.microsoft.com/office/drawing/2014/main" val="3888337596"/>
                  </a:ext>
                </a:extLst>
              </a:tr>
              <a:tr h="190500">
                <a:tc>
                  <a:txBody>
                    <a:bodyPr/>
                    <a:lstStyle/>
                    <a:p>
                      <a:pPr algn="l" fontAlgn="t"/>
                      <a:r>
                        <a:rPr lang="cs-CZ" sz="1000" b="0" i="0" u="none" strike="noStrike" dirty="0">
                          <a:solidFill>
                            <a:srgbClr val="203764"/>
                          </a:solidFill>
                          <a:effectLst/>
                          <a:latin typeface="Calibri" panose="020F0502020204030204" pitchFamily="34" charset="0"/>
                        </a:rPr>
                        <a:t>Index růstu spotřebitelských cen 2</a:t>
                      </a:r>
                    </a:p>
                  </a:txBody>
                  <a:tcPr marL="0" marR="0" marT="0" marB="0">
                    <a:lnL w="12700" cap="flat" cmpd="sng" algn="ctr">
                      <a:noFill/>
                      <a:prstDash val="solid"/>
                      <a:round/>
                      <a:headEnd type="none" w="med" len="med"/>
                      <a:tailEnd type="none" w="med" len="med"/>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Zdroj: ČNB</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10,8 %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1,1 %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1,9 %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12700" cap="flat" cmpd="sng" algn="ctr">
                      <a:noFill/>
                      <a:prstDash val="solid"/>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076732823"/>
                  </a:ext>
                </a:extLst>
              </a:tr>
              <a:tr h="174407">
                <a:tc>
                  <a:txBody>
                    <a:bodyPr/>
                    <a:lstStyle/>
                    <a:p>
                      <a:pPr algn="l" fontAlgn="t"/>
                      <a:r>
                        <a:rPr lang="cs-CZ" sz="1000" b="0" i="0" u="none" strike="noStrike" dirty="0">
                          <a:solidFill>
                            <a:srgbClr val="203764"/>
                          </a:solidFill>
                          <a:effectLst/>
                          <a:latin typeface="Calibri" panose="020F0502020204030204" pitchFamily="34" charset="0"/>
                        </a:rPr>
                        <a:t>Kumulativní index spotřebitelských cen</a:t>
                      </a:r>
                    </a:p>
                  </a:txBody>
                  <a:tcPr marL="0" marR="0" marT="0" marB="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algn="l" fontAlgn="t"/>
                      <a:r>
                        <a:rPr lang="cs-CZ" sz="1000" b="0" i="0" u="none" strike="noStrike" kern="1200" dirty="0">
                          <a:solidFill>
                            <a:srgbClr val="999999"/>
                          </a:solidFill>
                          <a:effectLst/>
                          <a:latin typeface="Calibri" panose="020F0502020204030204" pitchFamily="34" charset="0"/>
                          <a:ea typeface="+mn-ea"/>
                          <a:cs typeface="+mn-cs"/>
                        </a:rPr>
                        <a:t>index</a:t>
                      </a:r>
                    </a:p>
                  </a:txBody>
                  <a:tcPr marL="0" marR="0" marT="0" marB="0">
                    <a:lnL>
                      <a:noFill/>
                    </a:lnL>
                    <a:lnR>
                      <a:noFill/>
                    </a:lnR>
                    <a:lnT>
                      <a:noFill/>
                    </a:lnT>
                    <a:lnB w="12700" cap="flat" cmpd="sng" algn="ctr">
                      <a:noFill/>
                      <a:prstDash val="solid"/>
                      <a:round/>
                      <a:headEnd type="none" w="med" len="med"/>
                      <a:tailEnd type="none" w="med" len="med"/>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w="12700" cap="flat" cmpd="sng" algn="ctr">
                      <a:noFill/>
                      <a:prstDash val="solid"/>
                      <a:round/>
                      <a:headEnd type="none" w="med" len="med"/>
                      <a:tailEnd type="none" w="med" len="med"/>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w="12700" cap="flat" cmpd="sng" algn="ctr">
                      <a:noFill/>
                      <a:prstDash val="solid"/>
                      <a:round/>
                      <a:headEnd type="none" w="med" len="med"/>
                      <a:tailEnd type="none" w="med" len="med"/>
                    </a:lnB>
                  </a:tcPr>
                </a:tc>
                <a:tc>
                  <a:txBody>
                    <a:bodyPr/>
                    <a:lstStyle/>
                    <a:p>
                      <a:pPr algn="r" fontAlgn="t"/>
                      <a:r>
                        <a:rPr lang="cs-CZ" sz="1000" b="0" i="0" u="none" strike="noStrike">
                          <a:solidFill>
                            <a:srgbClr val="203764"/>
                          </a:solidFill>
                          <a:effectLst/>
                          <a:latin typeface="Calibri" panose="020F0502020204030204" pitchFamily="34" charset="0"/>
                        </a:rPr>
                        <a:t>1,11 </a:t>
                      </a:r>
                    </a:p>
                  </a:txBody>
                  <a:tcPr marL="0" marR="0" marT="0" marB="0">
                    <a:lnL>
                      <a:noFill/>
                    </a:lnL>
                    <a:lnR>
                      <a:noFill/>
                    </a:lnR>
                    <a:lnT w="6350" cap="flat" cmpd="sng" algn="ctr">
                      <a:solidFill>
                        <a:srgbClr val="FFFFFF"/>
                      </a:solidFill>
                      <a:prstDash val="dot"/>
                      <a:round/>
                      <a:headEnd type="none" w="med" len="med"/>
                      <a:tailEnd type="none" w="med" len="med"/>
                    </a:lnT>
                    <a:lnB w="12700" cap="flat" cmpd="sng" algn="ctr">
                      <a:noFill/>
                      <a:prstDash val="solid"/>
                      <a:round/>
                      <a:headEnd type="none" w="med" len="med"/>
                      <a:tailEnd type="none" w="med" len="med"/>
                    </a:lnB>
                  </a:tcPr>
                </a:tc>
                <a:tc>
                  <a:txBody>
                    <a:bodyPr/>
                    <a:lstStyle/>
                    <a:p>
                      <a:pPr algn="r" fontAlgn="t"/>
                      <a:r>
                        <a:rPr lang="cs-CZ" sz="1000" b="0" i="0" u="none" strike="noStrike" dirty="0">
                          <a:solidFill>
                            <a:srgbClr val="203764"/>
                          </a:solidFill>
                          <a:effectLst/>
                          <a:latin typeface="Calibri" panose="020F0502020204030204" pitchFamily="34" charset="0"/>
                        </a:rPr>
                        <a:t>1,12 </a:t>
                      </a:r>
                    </a:p>
                  </a:txBody>
                  <a:tcPr marL="0" marR="0" marT="0" marB="0">
                    <a:lnL>
                      <a:noFill/>
                    </a:lnL>
                    <a:lnR>
                      <a:noFill/>
                    </a:lnR>
                    <a:lnT w="6350" cap="flat" cmpd="sng" algn="ctr">
                      <a:solidFill>
                        <a:srgbClr val="FFFFFF"/>
                      </a:solidFill>
                      <a:prstDash val="dot"/>
                      <a:round/>
                      <a:headEnd type="none" w="med" len="med"/>
                      <a:tailEnd type="none" w="med" len="med"/>
                    </a:lnT>
                    <a:lnB w="12700" cap="flat" cmpd="sng" algn="ctr">
                      <a:noFill/>
                      <a:prstDash val="solid"/>
                      <a:round/>
                      <a:headEnd type="none" w="med" len="med"/>
                      <a:tailEnd type="none" w="med" len="med"/>
                    </a:lnB>
                  </a:tcPr>
                </a:tc>
                <a:tc>
                  <a:txBody>
                    <a:bodyPr/>
                    <a:lstStyle/>
                    <a:p>
                      <a:pPr algn="r" fontAlgn="t"/>
                      <a:r>
                        <a:rPr lang="cs-CZ" sz="1000" b="0" i="0" u="none" strike="noStrike" dirty="0">
                          <a:solidFill>
                            <a:srgbClr val="203764"/>
                          </a:solidFill>
                          <a:effectLst/>
                          <a:latin typeface="Calibri" panose="020F0502020204030204" pitchFamily="34" charset="0"/>
                        </a:rPr>
                        <a:t>1,14 </a:t>
                      </a:r>
                    </a:p>
                  </a:txBody>
                  <a:tcPr marL="0" marR="0" marT="0" marB="0">
                    <a:lnL>
                      <a:noFill/>
                    </a:lnL>
                    <a:lnR>
                      <a:noFill/>
                    </a:lnR>
                    <a:lnT w="6350" cap="flat" cmpd="sng" algn="ctr">
                      <a:solidFill>
                        <a:srgbClr val="FFFFFF"/>
                      </a:solidFill>
                      <a:prstDash val="dot"/>
                      <a:round/>
                      <a:headEnd type="none" w="med" len="med"/>
                      <a:tailEnd type="none" w="med" len="med"/>
                    </a:lnT>
                    <a:lnB w="12700" cap="flat" cmpd="sng" algn="ctr">
                      <a:noFill/>
                      <a:prstDash val="solid"/>
                      <a:round/>
                      <a:headEnd type="none" w="med" len="med"/>
                      <a:tailEnd type="none" w="med" len="med"/>
                    </a:lnB>
                  </a:tcPr>
                </a:tc>
                <a:tc>
                  <a:txBody>
                    <a:bodyPr/>
                    <a:lstStyle/>
                    <a:p>
                      <a:pPr algn="r" fontAlgn="t"/>
                      <a:r>
                        <a:rPr lang="cs-CZ" sz="1000" b="0" i="0" u="none" strike="noStrike" dirty="0">
                          <a:solidFill>
                            <a:srgbClr val="203764"/>
                          </a:solidFill>
                          <a:effectLst/>
                          <a:latin typeface="Calibri" panose="020F0502020204030204" pitchFamily="34" charset="0"/>
                        </a:rPr>
                        <a:t>1,16 </a:t>
                      </a:r>
                    </a:p>
                  </a:txBody>
                  <a:tcPr marL="0" marR="0" marT="0" marB="0">
                    <a:lnL>
                      <a:noFill/>
                    </a:lnL>
                    <a:lnR>
                      <a:noFill/>
                    </a:lnR>
                    <a:lnT w="6350" cap="flat" cmpd="sng" algn="ctr">
                      <a:solidFill>
                        <a:srgbClr val="FFFFFF"/>
                      </a:solidFill>
                      <a:prstDash val="dot"/>
                      <a:round/>
                      <a:headEnd type="none" w="med" len="med"/>
                      <a:tailEnd type="none" w="med" len="med"/>
                    </a:lnT>
                    <a:lnB w="12700" cap="flat" cmpd="sng" algn="ctr">
                      <a:noFill/>
                      <a:prstDash val="solid"/>
                      <a:round/>
                      <a:headEnd type="none" w="med" len="med"/>
                      <a:tailEnd type="none" w="med" len="med"/>
                    </a:lnB>
                  </a:tcPr>
                </a:tc>
                <a:tc>
                  <a:txBody>
                    <a:bodyPr/>
                    <a:lstStyle/>
                    <a:p>
                      <a:pPr algn="r" fontAlgn="t"/>
                      <a:r>
                        <a:rPr lang="cs-CZ" sz="1000" b="0" i="0" u="none" strike="noStrike" dirty="0">
                          <a:solidFill>
                            <a:srgbClr val="203764"/>
                          </a:solidFill>
                          <a:effectLst/>
                          <a:latin typeface="Calibri" panose="020F0502020204030204" pitchFamily="34" charset="0"/>
                        </a:rPr>
                        <a:t>1,19 </a:t>
                      </a:r>
                    </a:p>
                  </a:txBody>
                  <a:tcPr marL="0" marR="0" marT="0" marB="0">
                    <a:lnL>
                      <a:noFill/>
                    </a:lnL>
                    <a:lnR w="12700" cap="flat" cmpd="sng" algn="ctr">
                      <a:noFill/>
                      <a:prstDash val="solid"/>
                      <a:round/>
                      <a:headEnd type="none" w="med" len="med"/>
                      <a:tailEnd type="none" w="med" len="med"/>
                    </a:lnR>
                    <a:lnT w="6350" cap="flat" cmpd="sng" algn="ctr">
                      <a:solidFill>
                        <a:srgbClr val="FFFFFF"/>
                      </a:solidFill>
                      <a:prstDash val="dot"/>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02795306"/>
                  </a:ext>
                </a:extLst>
              </a:tr>
            </a:tbl>
          </a:graphicData>
        </a:graphic>
      </p:graphicFrame>
      <p:sp>
        <p:nvSpPr>
          <p:cNvPr id="9" name="Oval 8">
            <a:extLst>
              <a:ext uri="{FF2B5EF4-FFF2-40B4-BE49-F238E27FC236}">
                <a16:creationId xmlns:a16="http://schemas.microsoft.com/office/drawing/2014/main" id="{ECE1A4FE-8C07-4C01-8EF3-2684663BE518}"/>
              </a:ext>
            </a:extLst>
          </p:cNvPr>
          <p:cNvSpPr/>
          <p:nvPr/>
        </p:nvSpPr>
        <p:spPr>
          <a:xfrm>
            <a:off x="6579243" y="5040866"/>
            <a:ext cx="3549650" cy="2667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23" name="Oval 22">
            <a:extLst>
              <a:ext uri="{FF2B5EF4-FFF2-40B4-BE49-F238E27FC236}">
                <a16:creationId xmlns:a16="http://schemas.microsoft.com/office/drawing/2014/main" id="{51663A7D-5691-41D7-B39F-78CA87BDB175}"/>
              </a:ext>
            </a:extLst>
          </p:cNvPr>
          <p:cNvSpPr/>
          <p:nvPr/>
        </p:nvSpPr>
        <p:spPr>
          <a:xfrm>
            <a:off x="6579243" y="5891542"/>
            <a:ext cx="3549650" cy="266700"/>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11" name="Straight Arrow Connector 10">
            <a:extLst>
              <a:ext uri="{FF2B5EF4-FFF2-40B4-BE49-F238E27FC236}">
                <a16:creationId xmlns:a16="http://schemas.microsoft.com/office/drawing/2014/main" id="{42717828-01C0-49F2-B018-6F316D9E4A28}"/>
              </a:ext>
            </a:extLst>
          </p:cNvPr>
          <p:cNvCxnSpPr>
            <a:cxnSpLocks/>
            <a:endCxn id="9" idx="2"/>
          </p:cNvCxnSpPr>
          <p:nvPr/>
        </p:nvCxnSpPr>
        <p:spPr>
          <a:xfrm>
            <a:off x="6241256" y="5174216"/>
            <a:ext cx="337987"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C126B7-CEF3-43D0-AA70-B6EE12BC9C4F}"/>
              </a:ext>
            </a:extLst>
          </p:cNvPr>
          <p:cNvCxnSpPr>
            <a:cxnSpLocks/>
            <a:endCxn id="23" idx="2"/>
          </p:cNvCxnSpPr>
          <p:nvPr/>
        </p:nvCxnSpPr>
        <p:spPr>
          <a:xfrm>
            <a:off x="5619108" y="6024892"/>
            <a:ext cx="960135" cy="0"/>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525301C-E948-4BF7-A3EA-60040E302573}"/>
              </a:ext>
            </a:extLst>
          </p:cNvPr>
          <p:cNvCxnSpPr>
            <a:cxnSpLocks/>
          </p:cNvCxnSpPr>
          <p:nvPr/>
        </p:nvCxnSpPr>
        <p:spPr>
          <a:xfrm>
            <a:off x="4944759" y="5283347"/>
            <a:ext cx="0" cy="648000"/>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06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C808A-7385-4A9E-95B6-687B23B693A9}"/>
              </a:ext>
            </a:extLst>
          </p:cNvPr>
          <p:cNvSpPr>
            <a:spLocks noGrp="1"/>
          </p:cNvSpPr>
          <p:nvPr>
            <p:ph type="title"/>
          </p:nvPr>
        </p:nvSpPr>
        <p:spPr/>
        <p:txBody>
          <a:bodyPr/>
          <a:lstStyle/>
          <a:p>
            <a:r>
              <a:rPr lang="cs-CZ"/>
              <a:t>Makroekonomické výstupy</a:t>
            </a:r>
          </a:p>
        </p:txBody>
      </p:sp>
      <p:sp>
        <p:nvSpPr>
          <p:cNvPr id="3" name="TextBox 2">
            <a:extLst>
              <a:ext uri="{FF2B5EF4-FFF2-40B4-BE49-F238E27FC236}">
                <a16:creationId xmlns:a16="http://schemas.microsoft.com/office/drawing/2014/main" id="{D87A3EB3-9165-DDBD-7773-BE3B40212770}"/>
              </a:ext>
            </a:extLst>
          </p:cNvPr>
          <p:cNvSpPr txBox="1"/>
          <p:nvPr/>
        </p:nvSpPr>
        <p:spPr>
          <a:xfrm>
            <a:off x="609917" y="892518"/>
            <a:ext cx="10939133" cy="1664659"/>
          </a:xfrm>
          <a:prstGeom prst="rect">
            <a:avLst/>
          </a:prstGeom>
          <a:solidFill>
            <a:schemeClr val="tx2"/>
          </a:solidFill>
        </p:spPr>
        <p:txBody>
          <a:bodyPr wrap="square" lIns="72000" tIns="108000" rIns="72000" bIns="108000" rtlCol="0" anchor="ctr">
            <a:spAutoFit/>
          </a:bodyPr>
          <a:lstStyle/>
          <a:p>
            <a:pPr algn="just">
              <a:spcAft>
                <a:spcPts val="600"/>
              </a:spcAft>
              <a:buSzPct val="100000"/>
              <a:defRPr/>
            </a:pPr>
            <a:r>
              <a:rPr lang="cs-CZ" sz="1200" b="1" dirty="0">
                <a:solidFill>
                  <a:schemeClr val="bg1"/>
                </a:solidFill>
              </a:rPr>
              <a:t>Diskontní sazba </a:t>
            </a:r>
            <a:r>
              <a:rPr lang="cs-CZ" sz="1200" dirty="0">
                <a:solidFill>
                  <a:schemeClr val="bg1"/>
                </a:solidFill>
              </a:rPr>
              <a:t>je sazba, kterou se budoucí peněžní toky diskontují na ekvivalentní současnou hodnotu. Diskontní sazba určuje čistou současnou hodnotu peněžních toků a projektu jako celku. Za diskontní sazbu je v modelu považována sazba určena výnosem z bezrizikového aktiva</a:t>
            </a:r>
            <a:r>
              <a:rPr lang="en-US" sz="1200" dirty="0">
                <a:solidFill>
                  <a:schemeClr val="bg1"/>
                </a:solidFill>
              </a:rPr>
              <a:t>. </a:t>
            </a:r>
            <a:r>
              <a:rPr lang="cs-CZ" sz="1200" dirty="0">
                <a:solidFill>
                  <a:schemeClr val="bg1"/>
                </a:solidFill>
              </a:rPr>
              <a:t>Municipalita by měla zvážit možnost zvýšení diskontní sazby </a:t>
            </a:r>
            <a:r>
              <a:rPr lang="en-US" sz="1200" dirty="0">
                <a:solidFill>
                  <a:schemeClr val="bg1"/>
                </a:solidFill>
              </a:rPr>
              <a:t>o </a:t>
            </a:r>
            <a:r>
              <a:rPr lang="cs-CZ" sz="1200" dirty="0">
                <a:solidFill>
                  <a:schemeClr val="bg1"/>
                </a:solidFill>
              </a:rPr>
              <a:t>přirážku</a:t>
            </a:r>
            <a:r>
              <a:rPr lang="en-US" sz="1200" dirty="0">
                <a:solidFill>
                  <a:schemeClr val="bg1"/>
                </a:solidFill>
              </a:rPr>
              <a:t> </a:t>
            </a:r>
            <a:r>
              <a:rPr lang="cs-CZ" sz="1200" dirty="0">
                <a:solidFill>
                  <a:schemeClr val="bg1"/>
                </a:solidFill>
              </a:rPr>
              <a:t>na základě svého</a:t>
            </a:r>
            <a:r>
              <a:rPr lang="en-US" sz="1200" dirty="0">
                <a:solidFill>
                  <a:schemeClr val="bg1"/>
                </a:solidFill>
              </a:rPr>
              <a:t> </a:t>
            </a:r>
            <a:r>
              <a:rPr lang="cs-CZ" sz="1200" dirty="0">
                <a:solidFill>
                  <a:schemeClr val="bg1"/>
                </a:solidFill>
              </a:rPr>
              <a:t>kreditního ratingu nebo stávajících podmínek financování</a:t>
            </a:r>
            <a:r>
              <a:rPr lang="en-US" sz="1200" dirty="0">
                <a:solidFill>
                  <a:schemeClr val="bg1"/>
                </a:solidFill>
              </a:rPr>
              <a:t>.</a:t>
            </a:r>
          </a:p>
          <a:p>
            <a:pPr marL="228600" indent="-228600" algn="just">
              <a:spcAft>
                <a:spcPts val="600"/>
              </a:spcAft>
              <a:buSzPct val="100000"/>
              <a:buFont typeface="+mj-lt"/>
              <a:buAutoNum type="arabicPeriod"/>
              <a:defRPr/>
            </a:pPr>
            <a:r>
              <a:rPr lang="cs-CZ" sz="1200" b="1" dirty="0">
                <a:solidFill>
                  <a:schemeClr val="bg1"/>
                </a:solidFill>
              </a:rPr>
              <a:t>Výnos z bezrizikového aktiva (výnos z 20letých státních dluhopisů)</a:t>
            </a:r>
            <a:r>
              <a:rPr lang="cs-CZ" sz="1200" dirty="0">
                <a:solidFill>
                  <a:schemeClr val="bg1"/>
                </a:solidFill>
              </a:rPr>
              <a:t> je současný výnos, o němž se předpokládá, že je srovnatelný s náklady na kapitál veřejného sektoru. Model uvažuje bezrizikový výnos ve výši 4,3 % na základě údajů z databáze </a:t>
            </a:r>
            <a:r>
              <a:rPr lang="cs-CZ" sz="1200" dirty="0" err="1">
                <a:solidFill>
                  <a:schemeClr val="bg1"/>
                </a:solidFill>
              </a:rPr>
              <a:t>Refinitiv</a:t>
            </a:r>
            <a:r>
              <a:rPr lang="cs-CZ" sz="1200" dirty="0">
                <a:solidFill>
                  <a:schemeClr val="bg1"/>
                </a:solidFill>
              </a:rPr>
              <a:t>.</a:t>
            </a:r>
          </a:p>
          <a:p>
            <a:pPr marL="228600" indent="-228600" algn="just">
              <a:spcAft>
                <a:spcPts val="600"/>
              </a:spcAft>
              <a:buSzPct val="100000"/>
              <a:buFont typeface="+mj-lt"/>
              <a:buAutoNum type="arabicPeriod"/>
              <a:defRPr/>
            </a:pPr>
            <a:r>
              <a:rPr lang="cs-CZ" sz="1200" b="1" dirty="0">
                <a:solidFill>
                  <a:schemeClr val="bg1"/>
                </a:solidFill>
              </a:rPr>
              <a:t>Výnosnost rezidenčních projektů </a:t>
            </a:r>
            <a:r>
              <a:rPr lang="cs-CZ" sz="1200" dirty="0">
                <a:solidFill>
                  <a:schemeClr val="bg1"/>
                </a:solidFill>
              </a:rPr>
              <a:t>je průměrná návratnost investice z výstavby rezidenčních nemovitostí. Model uvažuje výnosnost rezidenčních projektů ve výši 3-4 % na základě dat z </a:t>
            </a:r>
            <a:r>
              <a:rPr lang="en-US" sz="1200" dirty="0" err="1">
                <a:solidFill>
                  <a:schemeClr val="bg1"/>
                </a:solidFill>
              </a:rPr>
              <a:t>Catella</a:t>
            </a:r>
            <a:r>
              <a:rPr lang="en-US" sz="1200" dirty="0">
                <a:solidFill>
                  <a:schemeClr val="bg1"/>
                </a:solidFill>
              </a:rPr>
              <a:t> European Residential Market Overview</a:t>
            </a:r>
            <a:r>
              <a:rPr lang="cs-CZ" sz="1200" dirty="0">
                <a:solidFill>
                  <a:schemeClr val="bg1"/>
                </a:solidFill>
              </a:rPr>
              <a:t>.</a:t>
            </a:r>
          </a:p>
        </p:txBody>
      </p:sp>
      <p:sp>
        <p:nvSpPr>
          <p:cNvPr id="4" name="TextBox 3">
            <a:extLst>
              <a:ext uri="{FF2B5EF4-FFF2-40B4-BE49-F238E27FC236}">
                <a16:creationId xmlns:a16="http://schemas.microsoft.com/office/drawing/2014/main" id="{901D4574-0B02-CB1E-54CE-789EA263114D}"/>
              </a:ext>
            </a:extLst>
          </p:cNvPr>
          <p:cNvSpPr txBox="1"/>
          <p:nvPr/>
        </p:nvSpPr>
        <p:spPr>
          <a:xfrm>
            <a:off x="609917" y="2561098"/>
            <a:ext cx="10939133" cy="1372271"/>
          </a:xfrm>
          <a:prstGeom prst="rect">
            <a:avLst/>
          </a:prstGeom>
        </p:spPr>
        <p:txBody>
          <a:bodyPr wrap="square" lIns="72000" tIns="108000" rIns="72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Diskontní sazba souvisí s náklady veřejného sektoru na kapitál. Je zásadním faktorem při určování diskontní sazby používané k diskontování peněžních toků generovaných projektem. </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Výnosnost rezidenčních projektů je použita k výpočtu terminální hodnoty peněžních toků generovaných aktivem po ukončení PPP smlouvy.</a:t>
            </a:r>
          </a:p>
          <a:p>
            <a:pPr marL="356616" indent="-356616" algn="just">
              <a:spcAft>
                <a:spcPts val="600"/>
              </a:spcAft>
              <a:buClr>
                <a:srgbClr val="FFE600"/>
              </a:buClr>
              <a:buSzPct val="80000"/>
              <a:buFont typeface="Arial" panose="020B0604020202020204" pitchFamily="34" charset="0"/>
              <a:buChar char="►"/>
              <a:defRPr/>
            </a:pPr>
            <a:r>
              <a:rPr lang="cs-CZ" sz="1200" dirty="0">
                <a:solidFill>
                  <a:schemeClr val="bg1"/>
                </a:solidFill>
              </a:rPr>
              <a:t>Diskontované peněžní toky a terminální hodnota jsou pak použity k výpočtu čisté současné hodnoty projektu (ČSH) a hodnoty za peníze (</a:t>
            </a:r>
            <a:r>
              <a:rPr lang="cs-CZ" sz="1200" dirty="0" err="1">
                <a:solidFill>
                  <a:schemeClr val="bg1"/>
                </a:solidFill>
              </a:rPr>
              <a:t>VfM</a:t>
            </a:r>
            <a:r>
              <a:rPr lang="cs-CZ" sz="1200" dirty="0">
                <a:solidFill>
                  <a:schemeClr val="bg1"/>
                </a:solidFill>
              </a:rPr>
              <a:t>).</a:t>
            </a:r>
          </a:p>
        </p:txBody>
      </p:sp>
      <p:sp>
        <p:nvSpPr>
          <p:cNvPr id="5" name="TextBox 4">
            <a:extLst>
              <a:ext uri="{FF2B5EF4-FFF2-40B4-BE49-F238E27FC236}">
                <a16:creationId xmlns:a16="http://schemas.microsoft.com/office/drawing/2014/main" id="{EB13138D-ED13-05DC-EDDA-237863487A98}"/>
              </a:ext>
            </a:extLst>
          </p:cNvPr>
          <p:cNvSpPr txBox="1"/>
          <p:nvPr/>
        </p:nvSpPr>
        <p:spPr>
          <a:xfrm>
            <a:off x="609916" y="3874745"/>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a:t>
            </a:r>
          </a:p>
        </p:txBody>
      </p:sp>
      <p:graphicFrame>
        <p:nvGraphicFramePr>
          <p:cNvPr id="6" name="Table 5">
            <a:extLst>
              <a:ext uri="{FF2B5EF4-FFF2-40B4-BE49-F238E27FC236}">
                <a16:creationId xmlns:a16="http://schemas.microsoft.com/office/drawing/2014/main" id="{28ABC651-405E-3A69-B53C-21FEB03A1D6A}"/>
              </a:ext>
            </a:extLst>
          </p:cNvPr>
          <p:cNvGraphicFramePr>
            <a:graphicFrameLocks noGrp="1"/>
          </p:cNvGraphicFramePr>
          <p:nvPr>
            <p:extLst>
              <p:ext uri="{D42A27DB-BD31-4B8C-83A1-F6EECF244321}">
                <p14:modId xmlns:p14="http://schemas.microsoft.com/office/powerpoint/2010/main" val="734027745"/>
              </p:ext>
            </p:extLst>
          </p:nvPr>
        </p:nvGraphicFramePr>
        <p:xfrm>
          <a:off x="917243" y="5050324"/>
          <a:ext cx="6170049" cy="1066800"/>
        </p:xfrm>
        <a:graphic>
          <a:graphicData uri="http://schemas.openxmlformats.org/drawingml/2006/table">
            <a:tbl>
              <a:tblPr/>
              <a:tblGrid>
                <a:gridCol w="3790459">
                  <a:extLst>
                    <a:ext uri="{9D8B030D-6E8A-4147-A177-3AD203B41FA5}">
                      <a16:colId xmlns:a16="http://schemas.microsoft.com/office/drawing/2014/main" val="55138635"/>
                    </a:ext>
                  </a:extLst>
                </a:gridCol>
                <a:gridCol w="604783">
                  <a:extLst>
                    <a:ext uri="{9D8B030D-6E8A-4147-A177-3AD203B41FA5}">
                      <a16:colId xmlns:a16="http://schemas.microsoft.com/office/drawing/2014/main" val="1856488154"/>
                    </a:ext>
                  </a:extLst>
                </a:gridCol>
                <a:gridCol w="895990">
                  <a:extLst>
                    <a:ext uri="{9D8B030D-6E8A-4147-A177-3AD203B41FA5}">
                      <a16:colId xmlns:a16="http://schemas.microsoft.com/office/drawing/2014/main" val="2248425959"/>
                    </a:ext>
                  </a:extLst>
                </a:gridCol>
                <a:gridCol w="878817">
                  <a:extLst>
                    <a:ext uri="{9D8B030D-6E8A-4147-A177-3AD203B41FA5}">
                      <a16:colId xmlns:a16="http://schemas.microsoft.com/office/drawing/2014/main" val="1399907712"/>
                    </a:ext>
                  </a:extLst>
                </a:gridCol>
              </a:tblGrid>
              <a:tr h="138280">
                <a:tc>
                  <a:txBody>
                    <a:bodyPr/>
                    <a:lstStyle/>
                    <a:p>
                      <a:pPr algn="l" fontAlgn="t"/>
                      <a:r>
                        <a:rPr lang="cs-CZ" sz="1000" b="1" i="0" u="none" strike="noStrike" noProof="0" dirty="0">
                          <a:solidFill>
                            <a:srgbClr val="203764"/>
                          </a:solidFill>
                          <a:effectLst/>
                          <a:latin typeface="Calibri" panose="020F0502020204030204" pitchFamily="34" charset="0"/>
                        </a:rPr>
                        <a:t>Součet diskontovaných peněžních toků projektu</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1000" b="1" i="0" u="none" strike="noStrike" dirty="0">
                          <a:solidFill>
                            <a:srgbClr val="203764"/>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cs-CZ" sz="1000" b="1" i="0" u="none" strike="noStrike" noProof="0">
                          <a:solidFill>
                            <a:srgbClr val="203764"/>
                          </a:solidFill>
                          <a:effectLst/>
                          <a:latin typeface="Calibri" panose="020F0502020204030204" pitchFamily="34" charset="0"/>
                        </a:rPr>
                        <a:t>CZKk</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1000" b="1" i="0" u="none" strike="noStrike" dirty="0">
                          <a:solidFill>
                            <a:srgbClr val="FF0000"/>
                          </a:solidFill>
                          <a:effectLst/>
                          <a:latin typeface="Calibri" panose="020F0502020204030204" pitchFamily="34" charset="0"/>
                        </a:rPr>
                        <a:t>(</a:t>
                      </a:r>
                      <a:r>
                        <a:rPr lang="cs-CZ" sz="1000" b="1" i="0" u="none" strike="noStrike" dirty="0">
                          <a:solidFill>
                            <a:srgbClr val="FF0000"/>
                          </a:solidFill>
                          <a:effectLst/>
                          <a:latin typeface="Calibri" panose="020F0502020204030204" pitchFamily="34" charset="0"/>
                        </a:rPr>
                        <a:t>1 522 774</a:t>
                      </a:r>
                      <a:r>
                        <a:rPr lang="en-US" sz="1000" b="1" i="0" u="none" strike="noStrike" dirty="0">
                          <a:solidFill>
                            <a:srgbClr val="FF0000"/>
                          </a:solidFill>
                          <a:effectLst/>
                          <a:latin typeface="Calibri" panose="020F0502020204030204" pitchFamily="34" charset="0"/>
                        </a:rPr>
                        <a:t>)</a:t>
                      </a:r>
                    </a:p>
                  </a:txBody>
                  <a:tcPr marL="0" marR="0" marT="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9053233"/>
                  </a:ext>
                </a:extLst>
              </a:tr>
              <a:tr h="138280">
                <a:tc>
                  <a:txBody>
                    <a:bodyPr/>
                    <a:lstStyle/>
                    <a:p>
                      <a:pPr algn="l" fontAlgn="t"/>
                      <a:endParaRPr lang="cs-CZ" sz="1000" b="0" i="0" u="none" strike="noStrike" noProof="0"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cs-CZ" sz="1000" b="0" i="0" u="none" strike="noStrike" noProof="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endParaRPr lang="en-US"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3206475265"/>
                  </a:ext>
                </a:extLst>
              </a:tr>
              <a:tr h="138280">
                <a:tc>
                  <a:txBody>
                    <a:bodyPr/>
                    <a:lstStyle/>
                    <a:p>
                      <a:pPr algn="l" fontAlgn="t"/>
                      <a:r>
                        <a:rPr lang="cs-CZ" sz="1000" b="0" i="0" u="none" strike="noStrike" noProof="0" dirty="0">
                          <a:solidFill>
                            <a:srgbClr val="203764"/>
                          </a:solidFill>
                          <a:effectLst/>
                          <a:latin typeface="Calibri" panose="020F0502020204030204" pitchFamily="34" charset="0"/>
                        </a:rPr>
                        <a:t>Náklady na výběrové řízení fixní část</a:t>
                      </a:r>
                    </a:p>
                  </a:txBody>
                  <a:tcPr marL="0" marR="0" marT="0" marB="0">
                    <a:lnL>
                      <a:noFill/>
                    </a:lnL>
                    <a:lnR>
                      <a:noFill/>
                    </a:lnR>
                    <a:lnT>
                      <a:noFill/>
                    </a:lnT>
                    <a:lnB>
                      <a:noFill/>
                    </a:lnB>
                  </a:tcPr>
                </a:tc>
                <a:tc>
                  <a:txBody>
                    <a:bodyPr/>
                    <a:lstStyle/>
                    <a:p>
                      <a:pPr algn="l" fontAlgn="t"/>
                      <a:endParaRPr lang="en-US"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CZKk</a:t>
                      </a:r>
                    </a:p>
                  </a:txBody>
                  <a:tcPr marL="0" marR="0" marT="0" marB="0">
                    <a:lnL>
                      <a:noFill/>
                    </a:lnL>
                    <a:lnR>
                      <a:noFill/>
                    </a:lnR>
                    <a:lnT>
                      <a:noFill/>
                    </a:lnT>
                    <a:lnB>
                      <a:noFill/>
                    </a:lnB>
                  </a:tcPr>
                </a:tc>
                <a:tc>
                  <a:txBody>
                    <a:bodyPr/>
                    <a:lstStyle/>
                    <a:p>
                      <a:pPr algn="r" fontAlgn="t"/>
                      <a:r>
                        <a:rPr lang="en-US" sz="1000" b="0" i="0" u="none" strike="noStrike" dirty="0">
                          <a:solidFill>
                            <a:srgbClr val="FF0000"/>
                          </a:solidFill>
                          <a:effectLst/>
                          <a:latin typeface="Calibri" panose="020F0502020204030204" pitchFamily="34" charset="0"/>
                        </a:rPr>
                        <a:t>(</a:t>
                      </a:r>
                      <a:r>
                        <a:rPr lang="cs-CZ" sz="1000" b="0" i="0" u="none" strike="noStrike" dirty="0">
                          <a:solidFill>
                            <a:srgbClr val="FF0000"/>
                          </a:solidFill>
                          <a:effectLst/>
                          <a:latin typeface="Calibri" panose="020F0502020204030204" pitchFamily="34" charset="0"/>
                        </a:rPr>
                        <a:t>20 </a:t>
                      </a:r>
                      <a:r>
                        <a:rPr lang="en-US" sz="1000" b="0" i="0" u="none" strike="noStrike" dirty="0">
                          <a:solidFill>
                            <a:srgbClr val="FF0000"/>
                          </a:solidFill>
                          <a:effectLst/>
                          <a:latin typeface="Calibri" panose="020F0502020204030204" pitchFamily="34" charset="0"/>
                        </a:rPr>
                        <a:t>000)</a:t>
                      </a:r>
                    </a:p>
                  </a:txBody>
                  <a:tcPr marL="0" marR="0" marT="0" marB="0">
                    <a:lnL>
                      <a:noFill/>
                    </a:lnL>
                    <a:lnR>
                      <a:noFill/>
                    </a:lnR>
                    <a:lnT>
                      <a:noFill/>
                    </a:lnT>
                    <a:lnB>
                      <a:noFill/>
                    </a:lnB>
                  </a:tcPr>
                </a:tc>
                <a:extLst>
                  <a:ext uri="{0D108BD9-81ED-4DB2-BD59-A6C34878D82A}">
                    <a16:rowId xmlns:a16="http://schemas.microsoft.com/office/drawing/2014/main" val="2149034464"/>
                  </a:ext>
                </a:extLst>
              </a:tr>
              <a:tr h="138280">
                <a:tc>
                  <a:txBody>
                    <a:bodyPr/>
                    <a:lstStyle/>
                    <a:p>
                      <a:pPr algn="l" fontAlgn="t"/>
                      <a:r>
                        <a:rPr lang="cs-CZ" sz="1000" b="0" i="0" u="none" strike="noStrike" noProof="0" dirty="0">
                          <a:solidFill>
                            <a:srgbClr val="203764"/>
                          </a:solidFill>
                          <a:effectLst/>
                          <a:latin typeface="Calibri" panose="020F0502020204030204" pitchFamily="34" charset="0"/>
                        </a:rPr>
                        <a:t>Náklady na výběrové řízení variabilní část</a:t>
                      </a:r>
                    </a:p>
                  </a:txBody>
                  <a:tcPr marL="0" marR="0" marT="0" marB="0">
                    <a:lnL>
                      <a:noFill/>
                    </a:lnL>
                    <a:lnR>
                      <a:noFill/>
                    </a:lnR>
                    <a:lnT>
                      <a:noFill/>
                    </a:lnT>
                    <a:lnB>
                      <a:noFill/>
                    </a:lnB>
                  </a:tcPr>
                </a:tc>
                <a:tc>
                  <a:txBody>
                    <a:bodyPr/>
                    <a:lstStyle/>
                    <a:p>
                      <a:pPr algn="l" fontAlgn="t"/>
                      <a:endParaRPr lang="en-US"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CZKk</a:t>
                      </a:r>
                    </a:p>
                  </a:txBody>
                  <a:tcPr marL="0" marR="0" marT="0" marB="0">
                    <a:lnL>
                      <a:noFill/>
                    </a:lnL>
                    <a:lnR>
                      <a:noFill/>
                    </a:lnR>
                    <a:lnT>
                      <a:noFill/>
                    </a:lnT>
                    <a:lnB>
                      <a:noFill/>
                    </a:lnB>
                  </a:tcPr>
                </a:tc>
                <a:tc>
                  <a:txBody>
                    <a:bodyPr/>
                    <a:lstStyle/>
                    <a:p>
                      <a:pPr algn="r" fontAlgn="t"/>
                      <a:r>
                        <a:rPr lang="en-US" sz="1000" b="0" i="0" u="none" strike="noStrike" dirty="0">
                          <a:solidFill>
                            <a:srgbClr val="FF0000"/>
                          </a:solidFill>
                          <a:effectLst/>
                          <a:latin typeface="Calibri" panose="020F0502020204030204" pitchFamily="34" charset="0"/>
                        </a:rPr>
                        <a:t>(</a:t>
                      </a:r>
                      <a:r>
                        <a:rPr lang="cs-CZ" sz="1000" b="0" i="0" u="none" strike="noStrike" dirty="0">
                          <a:solidFill>
                            <a:srgbClr val="FF0000"/>
                          </a:solidFill>
                          <a:effectLst/>
                          <a:latin typeface="Calibri" panose="020F0502020204030204" pitchFamily="34" charset="0"/>
                        </a:rPr>
                        <a:t>31 903</a:t>
                      </a:r>
                      <a:r>
                        <a:rPr lang="en-US" sz="1000" b="0" i="0" u="none" strike="noStrike" dirty="0">
                          <a:solidFill>
                            <a:srgbClr val="FF0000"/>
                          </a:solidFill>
                          <a:effectLst/>
                          <a:latin typeface="Calibri" panose="020F0502020204030204" pitchFamily="34" charset="0"/>
                        </a:rPr>
                        <a:t>)</a:t>
                      </a:r>
                    </a:p>
                  </a:txBody>
                  <a:tcPr marL="0" marR="0" marT="0" marB="0">
                    <a:lnL>
                      <a:noFill/>
                    </a:lnL>
                    <a:lnR>
                      <a:noFill/>
                    </a:lnR>
                    <a:lnT>
                      <a:noFill/>
                    </a:lnT>
                    <a:lnB>
                      <a:noFill/>
                    </a:lnB>
                  </a:tcPr>
                </a:tc>
                <a:extLst>
                  <a:ext uri="{0D108BD9-81ED-4DB2-BD59-A6C34878D82A}">
                    <a16:rowId xmlns:a16="http://schemas.microsoft.com/office/drawing/2014/main" val="2217638512"/>
                  </a:ext>
                </a:extLst>
              </a:tr>
              <a:tr h="138280">
                <a:tc>
                  <a:txBody>
                    <a:bodyPr/>
                    <a:lstStyle/>
                    <a:p>
                      <a:pPr algn="l" fontAlgn="t"/>
                      <a:r>
                        <a:rPr lang="cs-CZ" sz="1000" b="0" i="0" u="none" strike="noStrike" noProof="0" dirty="0">
                          <a:solidFill>
                            <a:srgbClr val="203764"/>
                          </a:solidFill>
                          <a:effectLst/>
                          <a:latin typeface="Calibri" panose="020F0502020204030204" pitchFamily="34" charset="0"/>
                        </a:rPr>
                        <a:t>Terminální hodnota</a:t>
                      </a:r>
                    </a:p>
                  </a:txBody>
                  <a:tcPr marL="0" marR="0" marT="0" marB="0">
                    <a:lnL>
                      <a:noFill/>
                    </a:lnL>
                    <a:lnR>
                      <a:noFill/>
                    </a:lnR>
                    <a:lnT>
                      <a:noFill/>
                    </a:lnT>
                    <a:lnB>
                      <a:noFill/>
                    </a:lnB>
                  </a:tcPr>
                </a:tc>
                <a:tc>
                  <a:txBody>
                    <a:bodyPr/>
                    <a:lstStyle/>
                    <a:p>
                      <a:pPr algn="l" fontAlgn="t"/>
                      <a:endParaRPr lang="en-US" sz="1000" b="0" i="0" u="none" strike="noStrike">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CZKk</a:t>
                      </a:r>
                    </a:p>
                  </a:txBody>
                  <a:tcPr marL="0" marR="0" marT="0" marB="0">
                    <a:lnL>
                      <a:noFill/>
                    </a:lnL>
                    <a:lnR>
                      <a:noFill/>
                    </a:lnR>
                    <a:lnT>
                      <a:noFill/>
                    </a:lnT>
                    <a:lnB>
                      <a:noFill/>
                    </a:lnB>
                  </a:tcPr>
                </a:tc>
                <a:tc>
                  <a:txBody>
                    <a:bodyPr/>
                    <a:lstStyle/>
                    <a:p>
                      <a:pPr algn="r" fontAlgn="t"/>
                      <a:r>
                        <a:rPr lang="cs-CZ" sz="1000" b="0" i="0" u="none" strike="noStrike" dirty="0">
                          <a:solidFill>
                            <a:srgbClr val="2F75B5"/>
                          </a:solidFill>
                          <a:effectLst/>
                          <a:latin typeface="Calibri" panose="020F0502020204030204" pitchFamily="34" charset="0"/>
                        </a:rPr>
                        <a:t>770 625</a:t>
                      </a:r>
                      <a:endParaRPr lang="en-US" sz="1000" b="0" i="0" u="none" strike="noStrike" dirty="0">
                        <a:solidFill>
                          <a:srgbClr val="2F75B5"/>
                        </a:solidFill>
                        <a:effectLst/>
                        <a:latin typeface="Calibri" panose="020F0502020204030204" pitchFamily="34" charset="0"/>
                      </a:endParaRPr>
                    </a:p>
                  </a:txBody>
                  <a:tcPr marL="0" marR="0" marT="0" marB="0">
                    <a:lnL>
                      <a:noFill/>
                    </a:lnL>
                    <a:lnR>
                      <a:noFill/>
                    </a:lnR>
                    <a:lnT>
                      <a:noFill/>
                    </a:lnT>
                    <a:lnB>
                      <a:noFill/>
                    </a:lnB>
                  </a:tcPr>
                </a:tc>
                <a:extLst>
                  <a:ext uri="{0D108BD9-81ED-4DB2-BD59-A6C34878D82A}">
                    <a16:rowId xmlns:a16="http://schemas.microsoft.com/office/drawing/2014/main" val="563870623"/>
                  </a:ext>
                </a:extLst>
              </a:tr>
              <a:tr h="138280">
                <a:tc>
                  <a:txBody>
                    <a:bodyPr/>
                    <a:lstStyle/>
                    <a:p>
                      <a:pPr algn="l" fontAlgn="t"/>
                      <a:endParaRPr lang="cs-CZ" sz="1000" b="0" i="0" u="none" strike="noStrike" noProof="0" dirty="0">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cs-CZ" sz="1000" b="0" i="0" u="none" strike="noStrike" noProof="0">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85437"/>
                  </a:ext>
                </a:extLst>
              </a:tr>
              <a:tr h="138280">
                <a:tc>
                  <a:txBody>
                    <a:bodyPr/>
                    <a:lstStyle/>
                    <a:p>
                      <a:pPr algn="l" fontAlgn="t"/>
                      <a:r>
                        <a:rPr lang="cs-CZ" sz="1000" b="1" i="0" u="none" strike="noStrike" noProof="0" dirty="0">
                          <a:solidFill>
                            <a:srgbClr val="203764"/>
                          </a:solidFill>
                          <a:effectLst/>
                          <a:latin typeface="Calibri" panose="020F0502020204030204" pitchFamily="34" charset="0"/>
                        </a:rPr>
                        <a:t>Čistá současná hodnota projektu</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1000" b="1" i="0" u="none" strike="noStrike">
                          <a:solidFill>
                            <a:srgbClr val="203764"/>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cs-CZ" sz="1000" b="0" i="0" u="none" strike="noStrike" noProof="0" dirty="0" err="1">
                          <a:solidFill>
                            <a:srgbClr val="999999"/>
                          </a:solidFill>
                          <a:effectLst/>
                          <a:latin typeface="Calibri" panose="020F0502020204030204" pitchFamily="34" charset="0"/>
                        </a:rPr>
                        <a:t>CZKk</a:t>
                      </a:r>
                      <a:endParaRPr lang="cs-CZ" sz="1000" b="0" i="0" u="none" strike="noStrike" noProof="0" dirty="0">
                        <a:solidFill>
                          <a:srgbClr val="999999"/>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1000" b="1" i="0" u="none" strike="noStrike" dirty="0">
                          <a:solidFill>
                            <a:srgbClr val="FF0000"/>
                          </a:solidFill>
                          <a:effectLst/>
                          <a:latin typeface="Calibri" panose="020F0502020204030204" pitchFamily="34" charset="0"/>
                        </a:rPr>
                        <a:t>(</a:t>
                      </a:r>
                      <a:r>
                        <a:rPr lang="cs-CZ" sz="1000" b="1" i="0" u="none" strike="noStrike" dirty="0">
                          <a:solidFill>
                            <a:srgbClr val="FF0000"/>
                          </a:solidFill>
                          <a:effectLst/>
                          <a:latin typeface="Calibri" panose="020F0502020204030204" pitchFamily="34" charset="0"/>
                        </a:rPr>
                        <a:t>804 052</a:t>
                      </a:r>
                      <a:r>
                        <a:rPr lang="en-US" sz="1000" b="1" i="0" u="none" strike="noStrike" dirty="0">
                          <a:solidFill>
                            <a:srgbClr val="FF0000"/>
                          </a:solidFill>
                          <a:effectLst/>
                          <a:latin typeface="Calibri" panose="020F0502020204030204" pitchFamily="34" charset="0"/>
                        </a:rPr>
                        <a:t>)</a:t>
                      </a:r>
                    </a:p>
                  </a:txBody>
                  <a:tcPr marL="0" marR="0" marT="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83449049"/>
                  </a:ext>
                </a:extLst>
              </a:tr>
            </a:tbl>
          </a:graphicData>
        </a:graphic>
      </p:graphicFrame>
      <p:graphicFrame>
        <p:nvGraphicFramePr>
          <p:cNvPr id="11" name="Table 10">
            <a:extLst>
              <a:ext uri="{FF2B5EF4-FFF2-40B4-BE49-F238E27FC236}">
                <a16:creationId xmlns:a16="http://schemas.microsoft.com/office/drawing/2014/main" id="{E4857ADD-7F55-A2FA-690B-08994D77F43E}"/>
              </a:ext>
            </a:extLst>
          </p:cNvPr>
          <p:cNvGraphicFramePr>
            <a:graphicFrameLocks noGrp="1"/>
          </p:cNvGraphicFramePr>
          <p:nvPr>
            <p:extLst>
              <p:ext uri="{D42A27DB-BD31-4B8C-83A1-F6EECF244321}">
                <p14:modId xmlns:p14="http://schemas.microsoft.com/office/powerpoint/2010/main" val="2161250030"/>
              </p:ext>
            </p:extLst>
          </p:nvPr>
        </p:nvGraphicFramePr>
        <p:xfrm>
          <a:off x="917242" y="4305119"/>
          <a:ext cx="6170050" cy="304800"/>
        </p:xfrm>
        <a:graphic>
          <a:graphicData uri="http://schemas.openxmlformats.org/drawingml/2006/table">
            <a:tbl>
              <a:tblPr/>
              <a:tblGrid>
                <a:gridCol w="4010699">
                  <a:extLst>
                    <a:ext uri="{9D8B030D-6E8A-4147-A177-3AD203B41FA5}">
                      <a16:colId xmlns:a16="http://schemas.microsoft.com/office/drawing/2014/main" val="2613074541"/>
                    </a:ext>
                  </a:extLst>
                </a:gridCol>
                <a:gridCol w="435427">
                  <a:extLst>
                    <a:ext uri="{9D8B030D-6E8A-4147-A177-3AD203B41FA5}">
                      <a16:colId xmlns:a16="http://schemas.microsoft.com/office/drawing/2014/main" val="1159396421"/>
                    </a:ext>
                  </a:extLst>
                </a:gridCol>
                <a:gridCol w="861962">
                  <a:extLst>
                    <a:ext uri="{9D8B030D-6E8A-4147-A177-3AD203B41FA5}">
                      <a16:colId xmlns:a16="http://schemas.microsoft.com/office/drawing/2014/main" val="2530261649"/>
                    </a:ext>
                  </a:extLst>
                </a:gridCol>
                <a:gridCol w="861962">
                  <a:extLst>
                    <a:ext uri="{9D8B030D-6E8A-4147-A177-3AD203B41FA5}">
                      <a16:colId xmlns:a16="http://schemas.microsoft.com/office/drawing/2014/main" val="965903148"/>
                    </a:ext>
                  </a:extLst>
                </a:gridCol>
              </a:tblGrid>
              <a:tr h="107927">
                <a:tc>
                  <a:txBody>
                    <a:bodyPr/>
                    <a:lstStyle/>
                    <a:p>
                      <a:pPr algn="l" fontAlgn="t"/>
                      <a:r>
                        <a:rPr lang="cs-CZ" sz="1000" b="0" i="0" u="none" strike="noStrike" noProof="0" dirty="0">
                          <a:solidFill>
                            <a:srgbClr val="203764"/>
                          </a:solidFill>
                          <a:effectLst/>
                          <a:latin typeface="Calibri" panose="020F0502020204030204" pitchFamily="34" charset="0"/>
                        </a:rPr>
                        <a:t>Výnosnost bezrizikového aktiva (výnosnost 20 letých státních dluhopisů)</a:t>
                      </a:r>
                    </a:p>
                  </a:txBody>
                  <a:tcPr marL="0" marR="0" marT="0" marB="0">
                    <a:lnL>
                      <a:noFill/>
                    </a:lnL>
                    <a:lnR>
                      <a:noFill/>
                    </a:lnR>
                    <a:lnT>
                      <a:noFill/>
                    </a:lnT>
                    <a:lnB>
                      <a:noFill/>
                    </a:lnB>
                  </a:tcPr>
                </a:tc>
                <a:tc>
                  <a:txBody>
                    <a:bodyPr/>
                    <a:lstStyle/>
                    <a:p>
                      <a:pPr algn="l" fontAlgn="t"/>
                      <a:endParaRPr lang="cs-CZ" sz="1000" b="0" i="0" u="none" strike="noStrike" noProof="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4,3%</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094642394"/>
                  </a:ext>
                </a:extLst>
              </a:tr>
              <a:tr h="107927">
                <a:tc>
                  <a:txBody>
                    <a:bodyPr/>
                    <a:lstStyle/>
                    <a:p>
                      <a:pPr algn="l" fontAlgn="t"/>
                      <a:r>
                        <a:rPr lang="cs-CZ" sz="1000" b="0" i="0" u="none" strike="noStrike" noProof="0" dirty="0">
                          <a:solidFill>
                            <a:srgbClr val="203764"/>
                          </a:solidFill>
                          <a:effectLst/>
                          <a:latin typeface="Calibri" panose="020F0502020204030204" pitchFamily="34" charset="0"/>
                        </a:rPr>
                        <a:t>Výnosnost rezidenčních projektů</a:t>
                      </a:r>
                    </a:p>
                  </a:txBody>
                  <a:tcPr marL="0" marR="0" marT="0" marB="0">
                    <a:lnL>
                      <a:noFill/>
                    </a:lnL>
                    <a:lnR>
                      <a:noFill/>
                    </a:lnR>
                    <a:lnT>
                      <a:noFill/>
                    </a:lnT>
                    <a:lnB>
                      <a:noFill/>
                    </a:lnB>
                  </a:tcPr>
                </a:tc>
                <a:tc>
                  <a:txBody>
                    <a:bodyPr/>
                    <a:lstStyle/>
                    <a:p>
                      <a:pPr algn="l" fontAlgn="t"/>
                      <a:endParaRPr lang="cs-CZ" sz="1000" b="0" i="0" u="none" strike="noStrike" noProof="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3,5%</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599000167"/>
                  </a:ext>
                </a:extLst>
              </a:tr>
            </a:tbl>
          </a:graphicData>
        </a:graphic>
      </p:graphicFrame>
      <p:sp>
        <p:nvSpPr>
          <p:cNvPr id="12" name="Oval 11">
            <a:extLst>
              <a:ext uri="{FF2B5EF4-FFF2-40B4-BE49-F238E27FC236}">
                <a16:creationId xmlns:a16="http://schemas.microsoft.com/office/drawing/2014/main" id="{9C72D073-4619-3060-96F7-D1036F9C0B5F}"/>
              </a:ext>
            </a:extLst>
          </p:cNvPr>
          <p:cNvSpPr/>
          <p:nvPr/>
        </p:nvSpPr>
        <p:spPr>
          <a:xfrm>
            <a:off x="6779206" y="4295956"/>
            <a:ext cx="362078" cy="161563"/>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3" name="Oval 12">
            <a:extLst>
              <a:ext uri="{FF2B5EF4-FFF2-40B4-BE49-F238E27FC236}">
                <a16:creationId xmlns:a16="http://schemas.microsoft.com/office/drawing/2014/main" id="{119BA784-4E11-3D39-CE8A-FF2FE162D418}"/>
              </a:ext>
            </a:extLst>
          </p:cNvPr>
          <p:cNvSpPr/>
          <p:nvPr/>
        </p:nvSpPr>
        <p:spPr>
          <a:xfrm>
            <a:off x="6779206" y="4461440"/>
            <a:ext cx="362078" cy="161563"/>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4" name="Oval 13">
            <a:extLst>
              <a:ext uri="{FF2B5EF4-FFF2-40B4-BE49-F238E27FC236}">
                <a16:creationId xmlns:a16="http://schemas.microsoft.com/office/drawing/2014/main" id="{F1F40049-C655-EDAA-738A-07BE2D1C78EB}"/>
              </a:ext>
            </a:extLst>
          </p:cNvPr>
          <p:cNvSpPr/>
          <p:nvPr/>
        </p:nvSpPr>
        <p:spPr>
          <a:xfrm>
            <a:off x="6444344" y="5024792"/>
            <a:ext cx="696940" cy="212069"/>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5" name="Oval 14">
            <a:extLst>
              <a:ext uri="{FF2B5EF4-FFF2-40B4-BE49-F238E27FC236}">
                <a16:creationId xmlns:a16="http://schemas.microsoft.com/office/drawing/2014/main" id="{6C08E516-0006-D3A7-3414-1C0A37673205}"/>
              </a:ext>
            </a:extLst>
          </p:cNvPr>
          <p:cNvSpPr/>
          <p:nvPr/>
        </p:nvSpPr>
        <p:spPr>
          <a:xfrm>
            <a:off x="6444344" y="5637359"/>
            <a:ext cx="696940" cy="212069"/>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cxnSp>
        <p:nvCxnSpPr>
          <p:cNvPr id="17" name="Connector: Elbow 16">
            <a:extLst>
              <a:ext uri="{FF2B5EF4-FFF2-40B4-BE49-F238E27FC236}">
                <a16:creationId xmlns:a16="http://schemas.microsoft.com/office/drawing/2014/main" id="{A08707C8-05D3-C6F5-0465-D620262E2658}"/>
              </a:ext>
            </a:extLst>
          </p:cNvPr>
          <p:cNvCxnSpPr>
            <a:cxnSpLocks/>
            <a:stCxn id="12" idx="6"/>
            <a:endCxn id="14" idx="6"/>
          </p:cNvCxnSpPr>
          <p:nvPr/>
        </p:nvCxnSpPr>
        <p:spPr>
          <a:xfrm>
            <a:off x="7141284" y="4376738"/>
            <a:ext cx="12700" cy="754089"/>
          </a:xfrm>
          <a:prstGeom prst="bentConnector3">
            <a:avLst>
              <a:gd name="adj1" fmla="val 180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B67E476-B2E1-AEFE-E347-E33A7DAFD082}"/>
              </a:ext>
            </a:extLst>
          </p:cNvPr>
          <p:cNvCxnSpPr>
            <a:cxnSpLocks/>
            <a:stCxn id="13" idx="2"/>
            <a:endCxn id="15" idx="2"/>
          </p:cNvCxnSpPr>
          <p:nvPr/>
        </p:nvCxnSpPr>
        <p:spPr>
          <a:xfrm rot="10800000" flipV="1">
            <a:off x="6444344" y="4542222"/>
            <a:ext cx="334862" cy="1201172"/>
          </a:xfrm>
          <a:prstGeom prst="bentConnector3">
            <a:avLst>
              <a:gd name="adj1" fmla="val 168267"/>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923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4783-CCAD-4008-B41A-A68D9B081813}"/>
              </a:ext>
            </a:extLst>
          </p:cNvPr>
          <p:cNvSpPr>
            <a:spLocks noGrp="1"/>
          </p:cNvSpPr>
          <p:nvPr>
            <p:ph type="title"/>
          </p:nvPr>
        </p:nvSpPr>
        <p:spPr>
          <a:xfrm>
            <a:off x="609918" y="294200"/>
            <a:ext cx="10978515" cy="590400"/>
          </a:xfrm>
        </p:spPr>
        <p:txBody>
          <a:bodyPr/>
          <a:lstStyle/>
          <a:p>
            <a:r>
              <a:rPr lang="cs-CZ" dirty="0"/>
              <a:t>Stavební náklady a náklady na vybavení bytů</a:t>
            </a:r>
          </a:p>
        </p:txBody>
      </p:sp>
      <p:sp>
        <p:nvSpPr>
          <p:cNvPr id="5" name="TextBox 4">
            <a:extLst>
              <a:ext uri="{FF2B5EF4-FFF2-40B4-BE49-F238E27FC236}">
                <a16:creationId xmlns:a16="http://schemas.microsoft.com/office/drawing/2014/main" id="{9CED8BF1-CA8F-47BB-9F5A-BEB33BECB8CF}"/>
              </a:ext>
            </a:extLst>
          </p:cNvPr>
          <p:cNvSpPr txBox="1"/>
          <p:nvPr/>
        </p:nvSpPr>
        <p:spPr>
          <a:xfrm>
            <a:off x="609913" y="992300"/>
            <a:ext cx="10939133" cy="1818548"/>
          </a:xfrm>
          <a:prstGeom prst="rect">
            <a:avLst/>
          </a:prstGeom>
          <a:solidFill>
            <a:schemeClr val="tx2"/>
          </a:solidFill>
        </p:spPr>
        <p:txBody>
          <a:bodyPr wrap="square" lIns="108000" tIns="108000" rIns="108000" bIns="108000" rtlCol="0" anchor="ctr">
            <a:spAutoFit/>
          </a:bodyPr>
          <a:lstStyle/>
          <a:p>
            <a:pPr marL="228600" lvl="1" indent="-228600" algn="just">
              <a:spcAft>
                <a:spcPts val="600"/>
              </a:spcAft>
              <a:buSzPct val="100000"/>
              <a:buFont typeface="+mj-lt"/>
              <a:buAutoNum type="arabicPeriod"/>
              <a:defRPr/>
            </a:pPr>
            <a:r>
              <a:rPr lang="cs-CZ" sz="1200" b="1" dirty="0">
                <a:solidFill>
                  <a:schemeClr val="bg1"/>
                </a:solidFill>
              </a:rPr>
              <a:t>Cena za  1 m</a:t>
            </a:r>
            <a:r>
              <a:rPr lang="cs-CZ" sz="1200" b="1" baseline="30000" dirty="0">
                <a:solidFill>
                  <a:schemeClr val="bg1"/>
                </a:solidFill>
              </a:rPr>
              <a:t>2</a:t>
            </a:r>
            <a:r>
              <a:rPr lang="cs-CZ" sz="1200" b="1" dirty="0">
                <a:solidFill>
                  <a:schemeClr val="bg1"/>
                </a:solidFill>
              </a:rPr>
              <a:t> HPP obytného prostoru </a:t>
            </a:r>
            <a:r>
              <a:rPr lang="cs-CZ" sz="1200" dirty="0">
                <a:solidFill>
                  <a:schemeClr val="bg1"/>
                </a:solidFill>
              </a:rPr>
              <a:t>představuje stavební náklady nutné k vybudování 1 m</a:t>
            </a:r>
            <a:r>
              <a:rPr lang="cs-CZ" sz="1200" baseline="30000" dirty="0">
                <a:solidFill>
                  <a:schemeClr val="bg1"/>
                </a:solidFill>
              </a:rPr>
              <a:t>2</a:t>
            </a:r>
            <a:r>
              <a:rPr lang="cs-CZ" sz="1200" dirty="0">
                <a:solidFill>
                  <a:schemeClr val="bg1"/>
                </a:solidFill>
              </a:rPr>
              <a:t> HPP</a:t>
            </a:r>
          </a:p>
          <a:p>
            <a:pPr marL="228600" lvl="1" indent="-228600" algn="just">
              <a:spcAft>
                <a:spcPts val="600"/>
              </a:spcAft>
              <a:buSzPct val="100000"/>
              <a:buFont typeface="+mj-lt"/>
              <a:buAutoNum type="arabicPeriod"/>
              <a:defRPr/>
            </a:pPr>
            <a:r>
              <a:rPr lang="cs-CZ" sz="1200" b="1" dirty="0">
                <a:solidFill>
                  <a:schemeClr val="bg1"/>
                </a:solidFill>
              </a:rPr>
              <a:t>Cena za 1 m</a:t>
            </a:r>
            <a:r>
              <a:rPr lang="cs-CZ" sz="1200" b="1" baseline="30000" dirty="0">
                <a:solidFill>
                  <a:schemeClr val="bg1"/>
                </a:solidFill>
              </a:rPr>
              <a:t>2</a:t>
            </a:r>
            <a:r>
              <a:rPr lang="cs-CZ" sz="1200" b="1" dirty="0">
                <a:solidFill>
                  <a:schemeClr val="bg1"/>
                </a:solidFill>
              </a:rPr>
              <a:t>  HPP parkovacích</a:t>
            </a:r>
            <a:r>
              <a:rPr lang="cs-CZ" sz="1200" dirty="0">
                <a:solidFill>
                  <a:schemeClr val="bg1"/>
                </a:solidFill>
              </a:rPr>
              <a:t> míst představuje stavební náklady nutné k vybudování 1 m</a:t>
            </a:r>
            <a:r>
              <a:rPr lang="cs-CZ" sz="1200" baseline="30000" dirty="0">
                <a:solidFill>
                  <a:schemeClr val="bg1"/>
                </a:solidFill>
              </a:rPr>
              <a:t>2</a:t>
            </a:r>
            <a:r>
              <a:rPr lang="cs-CZ" sz="1200" dirty="0">
                <a:solidFill>
                  <a:schemeClr val="bg1"/>
                </a:solidFill>
              </a:rPr>
              <a:t> parkovacích míst.</a:t>
            </a:r>
          </a:p>
          <a:p>
            <a:pPr marL="228600" lvl="1" indent="-228600" algn="just">
              <a:spcAft>
                <a:spcPts val="600"/>
              </a:spcAft>
              <a:buSzPct val="100000"/>
              <a:buFont typeface="+mj-lt"/>
              <a:buAutoNum type="arabicPeriod"/>
              <a:defRPr/>
            </a:pPr>
            <a:r>
              <a:rPr lang="cs-CZ" sz="1200" b="1" dirty="0">
                <a:solidFill>
                  <a:schemeClr val="bg1"/>
                </a:solidFill>
              </a:rPr>
              <a:t>Stavební rezerva </a:t>
            </a:r>
            <a:r>
              <a:rPr lang="cs-CZ" sz="1200" dirty="0">
                <a:solidFill>
                  <a:schemeClr val="bg1"/>
                </a:solidFill>
              </a:rPr>
              <a:t>- dodatečné náklady vyjádřené jako % z pevných nákladů a představují rezervu pro zajištění dostatečného krytí případných neplánovaných výdajů během výstavby.</a:t>
            </a:r>
          </a:p>
          <a:p>
            <a:pPr marL="228600" lvl="1" indent="-228600" algn="just">
              <a:spcAft>
                <a:spcPts val="600"/>
              </a:spcAft>
              <a:buSzPct val="100000"/>
              <a:buFont typeface="+mj-lt"/>
              <a:buAutoNum type="arabicPeriod"/>
              <a:defRPr/>
            </a:pPr>
            <a:r>
              <a:rPr lang="cs-CZ" sz="1200" b="1" dirty="0">
                <a:solidFill>
                  <a:schemeClr val="bg1"/>
                </a:solidFill>
              </a:rPr>
              <a:t>Marže generálního dodavatele stavby </a:t>
            </a:r>
            <a:r>
              <a:rPr lang="cs-CZ" sz="1200" dirty="0">
                <a:solidFill>
                  <a:schemeClr val="bg1"/>
                </a:solidFill>
              </a:rPr>
              <a:t>- marže vyjádřená jako % celkových stavebních nákladů projektu (hrubé a ostatní náklady).</a:t>
            </a:r>
          </a:p>
          <a:p>
            <a:pPr marL="228600" lvl="1" indent="-228600" algn="just">
              <a:spcAft>
                <a:spcPts val="600"/>
              </a:spcAft>
              <a:buSzPct val="100000"/>
              <a:buFont typeface="+mj-lt"/>
              <a:buAutoNum type="arabicPeriod"/>
              <a:defRPr/>
            </a:pPr>
            <a:r>
              <a:rPr lang="cs-CZ" sz="1200" b="1" dirty="0">
                <a:solidFill>
                  <a:schemeClr val="bg1"/>
                </a:solidFill>
              </a:rPr>
              <a:t>Ostatní náklady </a:t>
            </a:r>
            <a:r>
              <a:rPr lang="cs-CZ" sz="1200" dirty="0">
                <a:solidFill>
                  <a:schemeClr val="bg1"/>
                </a:solidFill>
              </a:rPr>
              <a:t>- ostatní náklady vzniklé během výstavby, vyjádřené jako % ze stavebních nákladů, představují poplatky za odborné služby (architekt, urbanista, bezpečnost a ochrana zdraví při práci, řízení projektu atd.) V modelu jsou pro zjednodušení uváděny s jedním vstupem.</a:t>
            </a:r>
          </a:p>
        </p:txBody>
      </p:sp>
      <p:sp>
        <p:nvSpPr>
          <p:cNvPr id="7" name="TextBox 6">
            <a:extLst>
              <a:ext uri="{FF2B5EF4-FFF2-40B4-BE49-F238E27FC236}">
                <a16:creationId xmlns:a16="http://schemas.microsoft.com/office/drawing/2014/main" id="{4E9FA74C-0129-46AA-97F7-3174A3D6779E}"/>
              </a:ext>
            </a:extLst>
          </p:cNvPr>
          <p:cNvSpPr txBox="1"/>
          <p:nvPr/>
        </p:nvSpPr>
        <p:spPr>
          <a:xfrm>
            <a:off x="609913" y="2716412"/>
            <a:ext cx="10939133" cy="1741603"/>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Jedná se o časově nezávislé vstupy, které budou společné pro většinu projektů a jsou určeny aktuálními cenami. Hodnota těchto vstupů se může u různých projektů výrazně lišit a jejich hodnoty závisí na mnoha parametrech.</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Pokud se neuvažuje podzemní parkování, podzemní patra nejsou ve výpočtu zahrnuta a nevznikají žádné náklady s parkovacími prostory spojené.</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Cena na 1 m</a:t>
            </a:r>
            <a:r>
              <a:rPr lang="cs-CZ" sz="1200" baseline="30000" dirty="0">
                <a:solidFill>
                  <a:schemeClr val="bg1"/>
                </a:solidFill>
              </a:rPr>
              <a:t>2</a:t>
            </a:r>
            <a:r>
              <a:rPr lang="cs-CZ" sz="1200" dirty="0">
                <a:solidFill>
                  <a:schemeClr val="bg1"/>
                </a:solidFill>
              </a:rPr>
              <a:t> bytových prostor a parkingu po vynásobení počtem m</a:t>
            </a:r>
            <a:r>
              <a:rPr lang="cs-CZ" sz="1200" baseline="30000" dirty="0">
                <a:solidFill>
                  <a:schemeClr val="bg1"/>
                </a:solidFill>
              </a:rPr>
              <a:t>2</a:t>
            </a:r>
            <a:r>
              <a:rPr lang="cs-CZ" sz="1200" dirty="0">
                <a:solidFill>
                  <a:schemeClr val="bg1"/>
                </a:solidFill>
              </a:rPr>
              <a:t> HPP budovy udávají hrubé stavební náklady, které jsou ještě navýšeny o stavební rezervu. Developerská marže a ostatní náklady představují podíl z hrubých nákladů, který je přičten k hrubým nákladům, aby byly získány celkové stavební náklady. Všechny stavební náklady jsou indexovány inflací k datu jejich vzniku.</a:t>
            </a:r>
          </a:p>
        </p:txBody>
      </p:sp>
      <p:sp>
        <p:nvSpPr>
          <p:cNvPr id="16" name="TextBox 15">
            <a:extLst>
              <a:ext uri="{FF2B5EF4-FFF2-40B4-BE49-F238E27FC236}">
                <a16:creationId xmlns:a16="http://schemas.microsoft.com/office/drawing/2014/main" id="{45B97A6A-FC2C-4BF5-B835-808E8A416DD5}"/>
              </a:ext>
            </a:extLst>
          </p:cNvPr>
          <p:cNvSpPr txBox="1"/>
          <p:nvPr/>
        </p:nvSpPr>
        <p:spPr>
          <a:xfrm>
            <a:off x="649300" y="4499392"/>
            <a:ext cx="10939133" cy="402775"/>
          </a:xfrm>
          <a:prstGeom prst="rect">
            <a:avLst/>
          </a:prstGeom>
          <a:solidFill>
            <a:schemeClr val="tx2"/>
          </a:solidFill>
        </p:spPr>
        <p:txBody>
          <a:bodyPr wrap="square" lIns="108000" tIns="108000" rIns="108000" bIns="108000" rtlCol="0" anchor="ctr">
            <a:spAutoFit/>
          </a:bodyPr>
          <a:lstStyle/>
          <a:p>
            <a:pPr marL="0" lvl="1" algn="just">
              <a:spcAft>
                <a:spcPts val="300"/>
              </a:spcAft>
              <a:buClr>
                <a:schemeClr val="bg2">
                  <a:lumMod val="65000"/>
                  <a:lumOff val="35000"/>
                </a:schemeClr>
              </a:buClr>
              <a:buSzPct val="70000"/>
              <a:defRPr/>
            </a:pPr>
            <a:r>
              <a:rPr lang="cs-CZ" sz="1200" b="1" dirty="0">
                <a:solidFill>
                  <a:schemeClr val="bg1"/>
                </a:solidFill>
              </a:rPr>
              <a:t>Náklady na vybavení bytů </a:t>
            </a:r>
            <a:r>
              <a:rPr lang="cs-CZ" sz="1200" dirty="0">
                <a:solidFill>
                  <a:schemeClr val="bg1"/>
                </a:solidFill>
              </a:rPr>
              <a:t>představují průměrné potřebné náklady na zařízení (kuchyň, koupelny apod.) bytů na m</a:t>
            </a:r>
            <a:r>
              <a:rPr lang="cs-CZ" sz="1200" baseline="30000" dirty="0">
                <a:solidFill>
                  <a:schemeClr val="bg1"/>
                </a:solidFill>
              </a:rPr>
              <a:t>2</a:t>
            </a:r>
            <a:r>
              <a:rPr lang="cs-CZ" sz="1200" dirty="0">
                <a:solidFill>
                  <a:schemeClr val="bg1"/>
                </a:solidFill>
              </a:rPr>
              <a:t>, aby byly připraven k užívání.</a:t>
            </a:r>
          </a:p>
        </p:txBody>
      </p:sp>
      <p:sp>
        <p:nvSpPr>
          <p:cNvPr id="17" name="TextBox 16">
            <a:extLst>
              <a:ext uri="{FF2B5EF4-FFF2-40B4-BE49-F238E27FC236}">
                <a16:creationId xmlns:a16="http://schemas.microsoft.com/office/drawing/2014/main" id="{A577D024-1B8A-4B9F-A487-E193AD53F5DB}"/>
              </a:ext>
            </a:extLst>
          </p:cNvPr>
          <p:cNvSpPr txBox="1"/>
          <p:nvPr/>
        </p:nvSpPr>
        <p:spPr>
          <a:xfrm>
            <a:off x="657687" y="4926956"/>
            <a:ext cx="10939133" cy="1295327"/>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Jedná se o časově nezávislé vstupy, které budou určeny aktuálními cenami. V rámci modelu jsou náklady na vybavení navýšeny o inflaci podle období, ve kterém budou vynaloženy.</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Výše nákladů závisí na požadované úrovní vybavenosti bytů a standardu, ve kterém budou byty vybavovány. Celkové náklady na vybavení jsou získány vynásobením nákladů na m</a:t>
            </a:r>
            <a:r>
              <a:rPr lang="cs-CZ" sz="1200" baseline="30000" dirty="0">
                <a:solidFill>
                  <a:schemeClr val="bg1"/>
                </a:solidFill>
              </a:rPr>
              <a:t>2 </a:t>
            </a:r>
            <a:r>
              <a:rPr lang="cs-CZ" sz="1200" dirty="0">
                <a:solidFill>
                  <a:schemeClr val="bg1"/>
                </a:solidFill>
              </a:rPr>
              <a:t>a ČPP.</a:t>
            </a:r>
            <a:endParaRPr lang="cs-CZ" sz="1200" strike="sngStrike" dirty="0">
              <a:solidFill>
                <a:schemeClr val="bg1"/>
              </a:solidFill>
            </a:endParaRPr>
          </a:p>
        </p:txBody>
      </p:sp>
    </p:spTree>
    <p:extLst>
      <p:ext uri="{BB962C8B-B14F-4D97-AF65-F5344CB8AC3E}">
        <p14:creationId xmlns:p14="http://schemas.microsoft.com/office/powerpoint/2010/main" val="25139273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cs-CZ" dirty="0"/>
              <a:t>Obsah</a:t>
            </a:r>
          </a:p>
        </p:txBody>
      </p:sp>
      <p:graphicFrame>
        <p:nvGraphicFramePr>
          <p:cNvPr id="218" name="Table 217">
            <a:extLst>
              <a:ext uri="{FF2B5EF4-FFF2-40B4-BE49-F238E27FC236}">
                <a16:creationId xmlns:a16="http://schemas.microsoft.com/office/drawing/2014/main" id="{DA2D9BC1-C178-4F5E-BF44-D3CEC8820422}"/>
              </a:ext>
            </a:extLst>
          </p:cNvPr>
          <p:cNvGraphicFramePr>
            <a:graphicFrameLocks noGrp="1"/>
          </p:cNvGraphicFramePr>
          <p:nvPr>
            <p:extLst>
              <p:ext uri="{D42A27DB-BD31-4B8C-83A1-F6EECF244321}">
                <p14:modId xmlns:p14="http://schemas.microsoft.com/office/powerpoint/2010/main" val="3007645121"/>
              </p:ext>
            </p:extLst>
          </p:nvPr>
        </p:nvGraphicFramePr>
        <p:xfrm>
          <a:off x="5943599" y="1171986"/>
          <a:ext cx="5644833" cy="4893532"/>
        </p:xfrm>
        <a:graphic>
          <a:graphicData uri="http://schemas.openxmlformats.org/drawingml/2006/table">
            <a:tbl>
              <a:tblPr firstRow="1" bandRow="1">
                <a:solidFill>
                  <a:schemeClr val="tx1"/>
                </a:solidFill>
              </a:tblPr>
              <a:tblGrid>
                <a:gridCol w="3835401">
                  <a:extLst>
                    <a:ext uri="{9D8B030D-6E8A-4147-A177-3AD203B41FA5}">
                      <a16:colId xmlns:a16="http://schemas.microsoft.com/office/drawing/2014/main" val="1856076317"/>
                    </a:ext>
                  </a:extLst>
                </a:gridCol>
                <a:gridCol w="1809432">
                  <a:extLst>
                    <a:ext uri="{9D8B030D-6E8A-4147-A177-3AD203B41FA5}">
                      <a16:colId xmlns:a16="http://schemas.microsoft.com/office/drawing/2014/main" val="989894697"/>
                    </a:ext>
                  </a:extLst>
                </a:gridCol>
              </a:tblGrid>
              <a:tr h="1223383">
                <a:tc>
                  <a:txBody>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1800" b="0" i="0" u="none" strike="noStrike" kern="0" cap="none" spc="0" normalizeH="0" baseline="0" noProof="0" dirty="0">
                          <a:ln>
                            <a:noFill/>
                          </a:ln>
                          <a:solidFill>
                            <a:schemeClr val="bg1"/>
                          </a:solidFill>
                          <a:effectLst/>
                          <a:uLnTx/>
                          <a:uFillTx/>
                          <a:latin typeface="+mn-lt"/>
                        </a:rPr>
                        <a:t>Úvod do průvodce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0" lang="cs-CZ" sz="1800" b="0" i="0" u="none" strike="noStrike" kern="0" cap="none" spc="0" normalizeH="0" baseline="0" noProof="0" dirty="0">
                          <a:ln>
                            <a:noFill/>
                          </a:ln>
                          <a:solidFill>
                            <a:srgbClr val="000000"/>
                          </a:solidFill>
                          <a:effectLst/>
                          <a:uLnTx/>
                          <a:uFillTx/>
                          <a:latin typeface="+mn-lt"/>
                          <a:ea typeface="+mn-ea"/>
                          <a:cs typeface="+mn-cs"/>
                        </a:rPr>
                        <a:t>4</a:t>
                      </a:r>
                    </a:p>
                  </a:txBody>
                  <a:tcPr marL="137160" marR="137160" marT="137160" marB="1371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0169702"/>
                  </a:ext>
                </a:extLst>
              </a:tr>
              <a:tr h="1223383">
                <a:tc>
                  <a:txBody>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1800" b="0" i="0" u="none" strike="noStrike" kern="0" cap="none" spc="0" normalizeH="0" baseline="0" noProof="0">
                          <a:ln>
                            <a:noFill/>
                          </a:ln>
                          <a:solidFill>
                            <a:schemeClr val="bg1"/>
                          </a:solidFill>
                          <a:effectLst/>
                          <a:uLnTx/>
                          <a:uFillTx/>
                          <a:latin typeface="+mn-lt"/>
                        </a:rPr>
                        <a:t>Přístup k finančnímu modelu</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0" eaLnBrk="1" fontAlgn="auto" latinLnBrk="0" hangingPunct="1">
                        <a:lnSpc>
                          <a:spcPct val="100000"/>
                        </a:lnSpc>
                        <a:spcBef>
                          <a:spcPts val="0"/>
                        </a:spcBef>
                        <a:spcAft>
                          <a:spcPts val="0"/>
                        </a:spcAft>
                        <a:buClrTx/>
                        <a:buSzTx/>
                        <a:buFontTx/>
                        <a:buNone/>
                      </a:pPr>
                      <a:r>
                        <a:rPr kumimoji="0" lang="cs-CZ" sz="1800" b="0" i="0" u="none" strike="noStrike" kern="0" cap="none" spc="0" normalizeH="0" baseline="0" noProof="0" dirty="0">
                          <a:ln>
                            <a:noFill/>
                          </a:ln>
                          <a:solidFill>
                            <a:srgbClr val="000000"/>
                          </a:solidFill>
                          <a:effectLst/>
                          <a:uLnTx/>
                          <a:uFillTx/>
                          <a:latin typeface="+mn-lt"/>
                          <a:ea typeface="+mn-ea"/>
                          <a:cs typeface="+mn-cs"/>
                        </a:rPr>
                        <a:t>8</a:t>
                      </a:r>
                    </a:p>
                  </a:txBody>
                  <a:tcPr marL="137160" marR="137160" marT="137160" marB="1371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6662852"/>
                  </a:ext>
                </a:extLst>
              </a:tr>
              <a:tr h="1223383">
                <a:tc>
                  <a:txBody>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1800" b="0" i="0" u="none" strike="noStrike" kern="0" cap="none" spc="0" normalizeH="0" baseline="0" noProof="0">
                          <a:ln>
                            <a:noFill/>
                          </a:ln>
                          <a:solidFill>
                            <a:schemeClr val="bg1"/>
                          </a:solidFill>
                          <a:effectLst/>
                          <a:uLnTx/>
                          <a:uFillTx/>
                          <a:latin typeface="+mn-lt"/>
                        </a:rPr>
                        <a:t>Vstupy municipality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0" lang="cs-CZ" sz="1800" b="0" i="0" u="none" strike="noStrike" kern="0" cap="none" spc="0" normalizeH="0" baseline="0" noProof="0" dirty="0">
                          <a:ln>
                            <a:noFill/>
                          </a:ln>
                          <a:solidFill>
                            <a:srgbClr val="000000"/>
                          </a:solidFill>
                          <a:effectLst/>
                          <a:uLnTx/>
                          <a:uFillTx/>
                          <a:latin typeface="+mn-lt"/>
                          <a:ea typeface="+mn-ea"/>
                          <a:cs typeface="+mn-cs"/>
                        </a:rPr>
                        <a:t>16</a:t>
                      </a:r>
                    </a:p>
                  </a:txBody>
                  <a:tcPr marL="137160" marR="137160" marT="137160" marB="1371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7740282"/>
                  </a:ext>
                </a:extLst>
              </a:tr>
              <a:tr h="1223383">
                <a:tc>
                  <a:txBody>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1800" b="0" i="0" u="none" strike="noStrike" kern="0" cap="none" spc="0" normalizeH="0" baseline="0" noProof="0" dirty="0">
                          <a:ln>
                            <a:noFill/>
                          </a:ln>
                          <a:solidFill>
                            <a:schemeClr val="bg1"/>
                          </a:solidFill>
                          <a:effectLst/>
                          <a:uLnTx/>
                          <a:uFillTx/>
                          <a:latin typeface="+mn-lt"/>
                        </a:rPr>
                        <a:t>Ostatní vstupy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r>
                        <a:rPr kumimoji="0" lang="cs-CZ" sz="1800" b="0" i="0" u="none" strike="noStrike" kern="0" cap="none" spc="0" normalizeH="0" baseline="0" noProof="0" dirty="0">
                          <a:ln>
                            <a:noFill/>
                          </a:ln>
                          <a:solidFill>
                            <a:srgbClr val="000000"/>
                          </a:solidFill>
                          <a:effectLst/>
                          <a:uLnTx/>
                          <a:uFillTx/>
                          <a:latin typeface="+mn-lt"/>
                          <a:ea typeface="+mn-ea"/>
                          <a:cs typeface="+mn-cs"/>
                        </a:rPr>
                        <a:t>26</a:t>
                      </a:r>
                    </a:p>
                  </a:txBody>
                  <a:tcPr marL="137160" marR="137160" marT="137160" marB="1371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7933921"/>
                  </a:ext>
                </a:extLst>
              </a:tr>
            </a:tbl>
          </a:graphicData>
        </a:graphic>
      </p:graphicFrame>
      <p:pic>
        <p:nvPicPr>
          <p:cNvPr id="237" name="Picture Placeholder 17">
            <a:extLst>
              <a:ext uri="{FF2B5EF4-FFF2-40B4-BE49-F238E27FC236}">
                <a16:creationId xmlns:a16="http://schemas.microsoft.com/office/drawing/2014/main" id="{202140C8-D6B5-4498-ACD0-8728AE4109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59" r="17153"/>
          <a:stretch/>
        </p:blipFill>
        <p:spPr>
          <a:xfrm>
            <a:off x="609918" y="1171986"/>
            <a:ext cx="4955372" cy="4893532"/>
          </a:xfrm>
          <a:prstGeom prst="rect">
            <a:avLst/>
          </a:prstGeom>
        </p:spPr>
      </p:pic>
    </p:spTree>
    <p:extLst>
      <p:ext uri="{BB962C8B-B14F-4D97-AF65-F5344CB8AC3E}">
        <p14:creationId xmlns:p14="http://schemas.microsoft.com/office/powerpoint/2010/main" val="3779063679"/>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4783-CCAD-4008-B41A-A68D9B081813}"/>
              </a:ext>
            </a:extLst>
          </p:cNvPr>
          <p:cNvSpPr>
            <a:spLocks noGrp="1"/>
          </p:cNvSpPr>
          <p:nvPr>
            <p:ph type="title"/>
          </p:nvPr>
        </p:nvSpPr>
        <p:spPr>
          <a:xfrm>
            <a:off x="609918" y="294200"/>
            <a:ext cx="10978515" cy="590400"/>
          </a:xfrm>
        </p:spPr>
        <p:txBody>
          <a:bodyPr/>
          <a:lstStyle/>
          <a:p>
            <a:r>
              <a:rPr lang="cs-CZ"/>
              <a:t>Náklady na údržbu</a:t>
            </a:r>
          </a:p>
        </p:txBody>
      </p:sp>
      <p:sp>
        <p:nvSpPr>
          <p:cNvPr id="20" name="TextBox 19">
            <a:extLst>
              <a:ext uri="{FF2B5EF4-FFF2-40B4-BE49-F238E27FC236}">
                <a16:creationId xmlns:a16="http://schemas.microsoft.com/office/drawing/2014/main" id="{0F86C30A-768F-49FB-8C7F-4FF6B1EEB71A}"/>
              </a:ext>
            </a:extLst>
          </p:cNvPr>
          <p:cNvSpPr txBox="1"/>
          <p:nvPr/>
        </p:nvSpPr>
        <p:spPr>
          <a:xfrm>
            <a:off x="609915" y="2157862"/>
            <a:ext cx="10939133" cy="2080158"/>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latin typeface="+mj-lt"/>
              </a:rPr>
              <a:t>Vstupy určují, v jakém období dojde k udržovací investici a v jaké výši.</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latin typeface="+mj-lt"/>
              </a:rPr>
              <a:t>Výše investice je vypočítána jako podíl z celkových stavebních nákladů.</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Odpisy jsou uvažovány pro budovu a vybavení bytů. Odpisy jsou počítány lineárně, tedy celková hodnota aktiva je vydělena počtem let pro odepisování pro získáních ročních odpisů. Odepisování je zahájeno v okamžiku uvedení aktiva do provozu a ukončeno po kompletním odepsání aktiva.</a:t>
            </a:r>
          </a:p>
          <a:p>
            <a:pPr marL="356616" indent="-356616">
              <a:spcAft>
                <a:spcPts val="600"/>
              </a:spcAft>
              <a:buClr>
                <a:srgbClr val="FFE600"/>
              </a:buClr>
              <a:buSzPct val="80000"/>
              <a:buFont typeface="Arial" panose="020B0604020202020204" pitchFamily="34" charset="0"/>
              <a:buChar char="►"/>
              <a:defRPr/>
            </a:pPr>
            <a:r>
              <a:rPr lang="cs-CZ" sz="1200" dirty="0">
                <a:solidFill>
                  <a:schemeClr val="bg1"/>
                </a:solidFill>
              </a:rPr>
              <a:t>Změna počtu let pro lineární odepisování se promítne do délky období odepisování, tedy zvýšení počtu let oddálí poslední rok odepisování, a tím pádem sníží roční výši odpisů. Doporučená doba odepisování majetku je doba trvání PPP smlouvy.</a:t>
            </a:r>
          </a:p>
          <a:p>
            <a:pPr marL="356616" indent="-356616">
              <a:spcAft>
                <a:spcPts val="600"/>
              </a:spcAft>
              <a:buClr>
                <a:srgbClr val="FFE600"/>
              </a:buClr>
              <a:buSzPct val="80000"/>
              <a:buFont typeface="Arial" panose="020B0604020202020204" pitchFamily="34" charset="0"/>
              <a:buChar char="►"/>
              <a:defRPr/>
            </a:pPr>
            <a:endParaRPr lang="cs-CZ" sz="1200" dirty="0">
              <a:solidFill>
                <a:schemeClr val="bg1"/>
              </a:solidFill>
              <a:latin typeface="+mj-lt"/>
            </a:endParaRPr>
          </a:p>
        </p:txBody>
      </p:sp>
      <p:sp>
        <p:nvSpPr>
          <p:cNvPr id="21" name="TextBox 20">
            <a:extLst>
              <a:ext uri="{FF2B5EF4-FFF2-40B4-BE49-F238E27FC236}">
                <a16:creationId xmlns:a16="http://schemas.microsoft.com/office/drawing/2014/main" id="{1E2316E5-4C61-48C2-8F3B-D8D361023B4D}"/>
              </a:ext>
            </a:extLst>
          </p:cNvPr>
          <p:cNvSpPr txBox="1"/>
          <p:nvPr/>
        </p:nvSpPr>
        <p:spPr>
          <a:xfrm>
            <a:off x="609916" y="977912"/>
            <a:ext cx="10939133" cy="1218383"/>
          </a:xfrm>
          <a:prstGeom prst="rect">
            <a:avLst/>
          </a:prstGeom>
          <a:solidFill>
            <a:schemeClr val="tx2"/>
          </a:solidFill>
        </p:spPr>
        <p:txBody>
          <a:bodyPr wrap="square" lIns="108000" tIns="108000" rIns="108000" bIns="108000" rtlCol="0" anchor="ctr">
            <a:spAutoFit/>
          </a:bodyPr>
          <a:lstStyle/>
          <a:p>
            <a:pPr marL="228600" lvl="1" indent="-228600" algn="just">
              <a:spcAft>
                <a:spcPts val="300"/>
              </a:spcAft>
              <a:buSzPct val="100000"/>
              <a:buFont typeface="+mj-lt"/>
              <a:buAutoNum type="arabicPeriod"/>
              <a:defRPr/>
            </a:pPr>
            <a:r>
              <a:rPr lang="cs-CZ" sz="1200" b="1" dirty="0">
                <a:solidFill>
                  <a:schemeClr val="bg1"/>
                </a:solidFill>
              </a:rPr>
              <a:t>Počet let pro potřebu nákladů na údržbu </a:t>
            </a:r>
            <a:r>
              <a:rPr lang="cs-CZ" sz="1200" dirty="0">
                <a:solidFill>
                  <a:schemeClr val="bg1"/>
                </a:solidFill>
              </a:rPr>
              <a:t>udává, v kolikátém roce provozní fáze je potřeba vynaložit jednorázové náklady na údržbu budovy. Běžné náklady na pravidelnou údržbu jsou považovány za součást provozních nákladů.</a:t>
            </a:r>
          </a:p>
          <a:p>
            <a:pPr marL="228600" lvl="1" indent="-228600" algn="just">
              <a:spcAft>
                <a:spcPts val="300"/>
              </a:spcAft>
              <a:buSzPct val="100000"/>
              <a:buFont typeface="+mj-lt"/>
              <a:buAutoNum type="arabicPeriod"/>
              <a:defRPr/>
            </a:pPr>
            <a:r>
              <a:rPr lang="cs-CZ" sz="1200" b="1" dirty="0">
                <a:solidFill>
                  <a:schemeClr val="bg1"/>
                </a:solidFill>
              </a:rPr>
              <a:t>Podíl nákladů na celkových stavebních nákladech </a:t>
            </a:r>
            <a:r>
              <a:rPr lang="cs-CZ" sz="1200" dirty="0">
                <a:solidFill>
                  <a:schemeClr val="bg1"/>
                </a:solidFill>
              </a:rPr>
              <a:t>udává, jakou část celkových stavebních nákladů je třeba vynaložit pro jednorázovou investici na opravu a technické zhodnocení budovy po 15 letech </a:t>
            </a:r>
            <a:r>
              <a:rPr lang="cs-CZ" sz="1200" i="1" dirty="0">
                <a:solidFill>
                  <a:schemeClr val="bg1"/>
                </a:solidFill>
              </a:rPr>
              <a:t>(počet let pro potřebu nákladů na údržbu)</a:t>
            </a:r>
            <a:r>
              <a:rPr lang="cs-CZ" sz="1200" dirty="0">
                <a:solidFill>
                  <a:schemeClr val="bg1"/>
                </a:solidFill>
              </a:rPr>
              <a:t> provozu.</a:t>
            </a:r>
          </a:p>
          <a:p>
            <a:pPr marL="228600" lvl="1" indent="-228600" algn="just">
              <a:spcAft>
                <a:spcPts val="300"/>
              </a:spcAft>
              <a:buSzPct val="100000"/>
              <a:buFont typeface="+mj-lt"/>
              <a:buAutoNum type="arabicPeriod"/>
              <a:defRPr/>
            </a:pPr>
            <a:r>
              <a:rPr lang="cs-CZ" sz="1200" b="1" dirty="0">
                <a:solidFill>
                  <a:schemeClr val="bg1"/>
                </a:solidFill>
              </a:rPr>
              <a:t>Počet let pro lineární odepisování majetku / vybavení bytů </a:t>
            </a:r>
            <a:r>
              <a:rPr lang="cs-CZ" sz="1200" dirty="0">
                <a:solidFill>
                  <a:schemeClr val="bg1"/>
                </a:solidFill>
              </a:rPr>
              <a:t>udává dobu, po kterou budou zúčtovávány náklady z titulu odpisů daného aktiva.</a:t>
            </a:r>
            <a:r>
              <a:rPr lang="cs-CZ" sz="1200" b="1" dirty="0">
                <a:solidFill>
                  <a:schemeClr val="bg1"/>
                </a:solidFill>
              </a:rPr>
              <a:t> </a:t>
            </a:r>
          </a:p>
        </p:txBody>
      </p:sp>
      <p:sp>
        <p:nvSpPr>
          <p:cNvPr id="6" name="TextBox 5">
            <a:extLst>
              <a:ext uri="{FF2B5EF4-FFF2-40B4-BE49-F238E27FC236}">
                <a16:creationId xmlns:a16="http://schemas.microsoft.com/office/drawing/2014/main" id="{C107E5BF-15FF-4FEB-83EB-534C368C692B}"/>
              </a:ext>
            </a:extLst>
          </p:cNvPr>
          <p:cNvSpPr txBox="1"/>
          <p:nvPr/>
        </p:nvSpPr>
        <p:spPr>
          <a:xfrm>
            <a:off x="609914" y="3989638"/>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a:t>
            </a:r>
          </a:p>
        </p:txBody>
      </p:sp>
      <p:graphicFrame>
        <p:nvGraphicFramePr>
          <p:cNvPr id="3" name="Table 2">
            <a:extLst>
              <a:ext uri="{FF2B5EF4-FFF2-40B4-BE49-F238E27FC236}">
                <a16:creationId xmlns:a16="http://schemas.microsoft.com/office/drawing/2014/main" id="{38DA31BF-5420-4EFA-89F1-62E3C84B5E83}"/>
              </a:ext>
            </a:extLst>
          </p:cNvPr>
          <p:cNvGraphicFramePr>
            <a:graphicFrameLocks noGrp="1"/>
          </p:cNvGraphicFramePr>
          <p:nvPr>
            <p:extLst>
              <p:ext uri="{D42A27DB-BD31-4B8C-83A1-F6EECF244321}">
                <p14:modId xmlns:p14="http://schemas.microsoft.com/office/powerpoint/2010/main" val="3892770942"/>
              </p:ext>
            </p:extLst>
          </p:nvPr>
        </p:nvGraphicFramePr>
        <p:xfrm>
          <a:off x="754920" y="4463078"/>
          <a:ext cx="4559300" cy="381000"/>
        </p:xfrm>
        <a:graphic>
          <a:graphicData uri="http://schemas.openxmlformats.org/drawingml/2006/table">
            <a:tbl>
              <a:tblPr/>
              <a:tblGrid>
                <a:gridCol w="3111500">
                  <a:extLst>
                    <a:ext uri="{9D8B030D-6E8A-4147-A177-3AD203B41FA5}">
                      <a16:colId xmlns:a16="http://schemas.microsoft.com/office/drawing/2014/main" val="3291077208"/>
                    </a:ext>
                  </a:extLst>
                </a:gridCol>
                <a:gridCol w="723900">
                  <a:extLst>
                    <a:ext uri="{9D8B030D-6E8A-4147-A177-3AD203B41FA5}">
                      <a16:colId xmlns:a16="http://schemas.microsoft.com/office/drawing/2014/main" val="284023955"/>
                    </a:ext>
                  </a:extLst>
                </a:gridCol>
                <a:gridCol w="723900">
                  <a:extLst>
                    <a:ext uri="{9D8B030D-6E8A-4147-A177-3AD203B41FA5}">
                      <a16:colId xmlns:a16="http://schemas.microsoft.com/office/drawing/2014/main" val="1134090030"/>
                    </a:ext>
                  </a:extLst>
                </a:gridCol>
              </a:tblGrid>
              <a:tr h="190500">
                <a:tc>
                  <a:txBody>
                    <a:bodyPr/>
                    <a:lstStyle/>
                    <a:p>
                      <a:pPr algn="l" fontAlgn="t"/>
                      <a:r>
                        <a:rPr lang="cs-CZ" sz="1000" b="0" i="0" u="none" strike="noStrike" noProof="0" dirty="0">
                          <a:solidFill>
                            <a:srgbClr val="203764"/>
                          </a:solidFill>
                          <a:effectLst/>
                          <a:latin typeface="Calibri" panose="020F0502020204030204" pitchFamily="34" charset="0"/>
                        </a:rPr>
                        <a:t>Počet let pro potřebu nákladů na údržbu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15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793856866"/>
                  </a:ext>
                </a:extLst>
              </a:tr>
              <a:tr h="190500">
                <a:tc>
                  <a:txBody>
                    <a:bodyPr/>
                    <a:lstStyle/>
                    <a:p>
                      <a:pPr algn="l" fontAlgn="t"/>
                      <a:r>
                        <a:rPr lang="cs-CZ" sz="1000" b="0" i="0" u="none" strike="noStrike" dirty="0">
                          <a:solidFill>
                            <a:srgbClr val="203764"/>
                          </a:solidFill>
                          <a:effectLst/>
                          <a:latin typeface="Calibri" panose="020F0502020204030204" pitchFamily="34" charset="0"/>
                        </a:rPr>
                        <a:t>Podíl nákladů na celkových stavebních nákladech</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324846521"/>
                  </a:ext>
                </a:extLst>
              </a:tr>
            </a:tbl>
          </a:graphicData>
        </a:graphic>
      </p:graphicFrame>
      <p:sp>
        <p:nvSpPr>
          <p:cNvPr id="19" name="Pentagon 3">
            <a:extLst>
              <a:ext uri="{FF2B5EF4-FFF2-40B4-BE49-F238E27FC236}">
                <a16:creationId xmlns:a16="http://schemas.microsoft.com/office/drawing/2014/main" id="{BFCAAB05-7517-4758-A47A-A505F0270FBA}"/>
              </a:ext>
            </a:extLst>
          </p:cNvPr>
          <p:cNvSpPr/>
          <p:nvPr/>
        </p:nvSpPr>
        <p:spPr>
          <a:xfrm>
            <a:off x="6243932" y="4479393"/>
            <a:ext cx="1167245" cy="416508"/>
          </a:xfrm>
          <a:prstGeom prst="homePlate">
            <a:avLst>
              <a:gd name="adj" fmla="val 24338"/>
            </a:avLst>
          </a:prstGeom>
          <a:solidFill>
            <a:schemeClr val="tx2"/>
          </a:solidFill>
          <a:ln w="3175" cap="flat" cmpd="sng" algn="ctr">
            <a:solidFill>
              <a:srgbClr val="000000"/>
            </a:solidFill>
            <a:prstDash val="solid"/>
            <a:round/>
            <a:headEnd type="none" w="med" len="med"/>
            <a:tailEnd type="none" w="med" len="med"/>
          </a:ln>
          <a:effectLst/>
        </p:spPr>
        <p:txBody>
          <a:bodyPr rtlCol="0" anchor="ctr"/>
          <a:lstStyle/>
          <a:p>
            <a:pPr algn="ctr" defTabSz="913943">
              <a:defRPr/>
            </a:pPr>
            <a:r>
              <a:rPr lang="cs-CZ" sz="1199" kern="0" dirty="0">
                <a:solidFill>
                  <a:srgbClr val="2E2E38"/>
                </a:solidFill>
                <a:latin typeface="+mj-lt"/>
                <a:cs typeface="Poppins" pitchFamily="2" charset="77"/>
              </a:rPr>
              <a:t>2031</a:t>
            </a:r>
          </a:p>
        </p:txBody>
      </p:sp>
      <p:sp>
        <p:nvSpPr>
          <p:cNvPr id="23" name="Chevron 5">
            <a:extLst>
              <a:ext uri="{FF2B5EF4-FFF2-40B4-BE49-F238E27FC236}">
                <a16:creationId xmlns:a16="http://schemas.microsoft.com/office/drawing/2014/main" id="{439556C3-2D06-4126-8CCB-81BFF9C32AE5}"/>
              </a:ext>
            </a:extLst>
          </p:cNvPr>
          <p:cNvSpPr/>
          <p:nvPr/>
        </p:nvSpPr>
        <p:spPr>
          <a:xfrm>
            <a:off x="8150427" y="4479393"/>
            <a:ext cx="1264515" cy="416508"/>
          </a:xfrm>
          <a:prstGeom prst="chevron">
            <a:avLst>
              <a:gd name="adj" fmla="val 25688"/>
            </a:avLst>
          </a:prstGeom>
          <a:solidFill>
            <a:schemeClr val="tx2"/>
          </a:solidFill>
          <a:ln w="3175" cap="flat" cmpd="sng" algn="ctr">
            <a:solidFill>
              <a:srgbClr val="000000"/>
            </a:solidFill>
            <a:prstDash val="solid"/>
            <a:round/>
            <a:headEnd type="none" w="med" len="med"/>
            <a:tailEnd type="none" w="med" len="med"/>
          </a:ln>
          <a:effectLst/>
        </p:spPr>
        <p:txBody>
          <a:bodyPr rtlCol="0" anchor="ctr"/>
          <a:lstStyle/>
          <a:p>
            <a:pPr algn="ctr" defTabSz="913943"/>
            <a:r>
              <a:rPr lang="cs-CZ" sz="1199" kern="0" dirty="0">
                <a:solidFill>
                  <a:srgbClr val="2E2E38"/>
                </a:solidFill>
                <a:latin typeface="+mj-lt"/>
                <a:cs typeface="Poppins" pitchFamily="2" charset="77"/>
              </a:rPr>
              <a:t>2046</a:t>
            </a:r>
          </a:p>
        </p:txBody>
      </p:sp>
      <p:sp>
        <p:nvSpPr>
          <p:cNvPr id="24" name="Freeform 39">
            <a:extLst>
              <a:ext uri="{FF2B5EF4-FFF2-40B4-BE49-F238E27FC236}">
                <a16:creationId xmlns:a16="http://schemas.microsoft.com/office/drawing/2014/main" id="{8C34D4A1-E341-41F8-BED5-B824FFA868C7}"/>
              </a:ext>
            </a:extLst>
          </p:cNvPr>
          <p:cNvSpPr/>
          <p:nvPr/>
        </p:nvSpPr>
        <p:spPr>
          <a:xfrm>
            <a:off x="10161152" y="4479393"/>
            <a:ext cx="1167245" cy="416508"/>
          </a:xfrm>
          <a:custGeom>
            <a:avLst/>
            <a:gdLst>
              <a:gd name="connsiteX0" fmla="*/ 0 w 5008848"/>
              <a:gd name="connsiteY0" fmla="*/ 0 h 1644138"/>
              <a:gd name="connsiteX1" fmla="*/ 5008848 w 5008848"/>
              <a:gd name="connsiteY1" fmla="*/ 0 h 1644138"/>
              <a:gd name="connsiteX2" fmla="*/ 5008848 w 5008848"/>
              <a:gd name="connsiteY2" fmla="*/ 1644138 h 1644138"/>
              <a:gd name="connsiteX3" fmla="*/ 0 w 5008848"/>
              <a:gd name="connsiteY3" fmla="*/ 1644138 h 1644138"/>
              <a:gd name="connsiteX4" fmla="*/ 0 w 5008848"/>
              <a:gd name="connsiteY4" fmla="*/ 1642029 h 1644138"/>
              <a:gd name="connsiteX5" fmla="*/ 835720 w 5008848"/>
              <a:gd name="connsiteY5" fmla="*/ 822069 h 1644138"/>
              <a:gd name="connsiteX6" fmla="*/ 0 w 5008848"/>
              <a:gd name="connsiteY6" fmla="*/ 2110 h 1644138"/>
              <a:gd name="connsiteX0" fmla="*/ 0 w 5008848"/>
              <a:gd name="connsiteY0" fmla="*/ 0 h 1644138"/>
              <a:gd name="connsiteX1" fmla="*/ 5008848 w 5008848"/>
              <a:gd name="connsiteY1" fmla="*/ 0 h 1644138"/>
              <a:gd name="connsiteX2" fmla="*/ 5008848 w 5008848"/>
              <a:gd name="connsiteY2" fmla="*/ 1644138 h 1644138"/>
              <a:gd name="connsiteX3" fmla="*/ 0 w 5008848"/>
              <a:gd name="connsiteY3" fmla="*/ 1644138 h 1644138"/>
              <a:gd name="connsiteX4" fmla="*/ 0 w 5008848"/>
              <a:gd name="connsiteY4" fmla="*/ 1642029 h 1644138"/>
              <a:gd name="connsiteX5" fmla="*/ 463760 w 5008848"/>
              <a:gd name="connsiteY5" fmla="*/ 805414 h 1644138"/>
              <a:gd name="connsiteX6" fmla="*/ 0 w 5008848"/>
              <a:gd name="connsiteY6" fmla="*/ 2110 h 1644138"/>
              <a:gd name="connsiteX7" fmla="*/ 0 w 5008848"/>
              <a:gd name="connsiteY7" fmla="*/ 0 h 164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48" h="1644138">
                <a:moveTo>
                  <a:pt x="0" y="0"/>
                </a:moveTo>
                <a:lnTo>
                  <a:pt x="5008848" y="0"/>
                </a:lnTo>
                <a:lnTo>
                  <a:pt x="5008848" y="1644138"/>
                </a:lnTo>
                <a:lnTo>
                  <a:pt x="0" y="1644138"/>
                </a:lnTo>
                <a:lnTo>
                  <a:pt x="0" y="1642029"/>
                </a:lnTo>
                <a:lnTo>
                  <a:pt x="463760" y="805414"/>
                </a:lnTo>
                <a:lnTo>
                  <a:pt x="0" y="2110"/>
                </a:lnTo>
                <a:lnTo>
                  <a:pt x="0" y="0"/>
                </a:lnTo>
                <a:close/>
              </a:path>
            </a:pathLst>
          </a:custGeom>
          <a:solidFill>
            <a:schemeClr val="tx2"/>
          </a:solidFill>
          <a:ln w="3175" cap="flat" cmpd="sng" algn="ctr">
            <a:solidFill>
              <a:srgbClr val="000000"/>
            </a:solidFill>
            <a:prstDash val="solid"/>
            <a:round/>
            <a:headEnd type="none" w="med" len="med"/>
            <a:tailEnd type="none" w="med" len="me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r>
              <a:rPr lang="cs-CZ" sz="1199" kern="0" dirty="0">
                <a:solidFill>
                  <a:srgbClr val="2E2E38"/>
                </a:solidFill>
                <a:latin typeface="+mj-lt"/>
                <a:cs typeface="Poppins" pitchFamily="2" charset="77"/>
              </a:rPr>
              <a:t>2054</a:t>
            </a:r>
          </a:p>
        </p:txBody>
      </p:sp>
      <p:sp>
        <p:nvSpPr>
          <p:cNvPr id="26" name="TextBox 10">
            <a:extLst>
              <a:ext uri="{FF2B5EF4-FFF2-40B4-BE49-F238E27FC236}">
                <a16:creationId xmlns:a16="http://schemas.microsoft.com/office/drawing/2014/main" id="{86D7E060-C43F-4A25-A897-456DA6B332DF}"/>
              </a:ext>
            </a:extLst>
          </p:cNvPr>
          <p:cNvSpPr txBox="1"/>
          <p:nvPr/>
        </p:nvSpPr>
        <p:spPr>
          <a:xfrm>
            <a:off x="5757701" y="5486583"/>
            <a:ext cx="2084225" cy="276871"/>
          </a:xfrm>
          <a:prstGeom prst="rect">
            <a:avLst/>
          </a:prstGeom>
          <a:noFill/>
        </p:spPr>
        <p:txBody>
          <a:bodyPr wrap="none" rtlCol="0" anchor="ctr">
            <a:spAutoFit/>
          </a:bodyPr>
          <a:lstStyle/>
          <a:p>
            <a:pPr algn="ctr"/>
            <a:r>
              <a:rPr lang="cs-CZ" sz="1199" b="1">
                <a:solidFill>
                  <a:srgbClr val="2E2E38"/>
                </a:solidFill>
                <a:latin typeface="+mj-lt"/>
                <a:ea typeface="Lato" panose="020F0502020204030203" pitchFamily="34" charset="0"/>
                <a:cs typeface="Lato" panose="020F0502020204030203" pitchFamily="34" charset="0"/>
              </a:rPr>
              <a:t>Uvedení aktiva do provozu</a:t>
            </a:r>
          </a:p>
        </p:txBody>
      </p:sp>
      <p:sp>
        <p:nvSpPr>
          <p:cNvPr id="29" name="TextBox 13">
            <a:extLst>
              <a:ext uri="{FF2B5EF4-FFF2-40B4-BE49-F238E27FC236}">
                <a16:creationId xmlns:a16="http://schemas.microsoft.com/office/drawing/2014/main" id="{D0A92A4D-27FE-47A3-A219-20144FF0E572}"/>
              </a:ext>
            </a:extLst>
          </p:cNvPr>
          <p:cNvSpPr txBox="1"/>
          <p:nvPr/>
        </p:nvSpPr>
        <p:spPr>
          <a:xfrm>
            <a:off x="8025906" y="5486583"/>
            <a:ext cx="1513556" cy="276871"/>
          </a:xfrm>
          <a:prstGeom prst="rect">
            <a:avLst/>
          </a:prstGeom>
          <a:noFill/>
        </p:spPr>
        <p:txBody>
          <a:bodyPr wrap="none" rtlCol="0" anchor="ctr">
            <a:spAutoFit/>
          </a:bodyPr>
          <a:lstStyle/>
          <a:p>
            <a:pPr algn="ctr"/>
            <a:r>
              <a:rPr lang="cs-CZ" sz="1199" b="1" dirty="0">
                <a:solidFill>
                  <a:srgbClr val="2E2E38"/>
                </a:solidFill>
                <a:latin typeface="+mj-lt"/>
                <a:ea typeface="Lato" panose="020F0502020204030203" pitchFamily="34" charset="0"/>
                <a:cs typeface="Lato" panose="020F0502020204030203" pitchFamily="34" charset="0"/>
              </a:rPr>
              <a:t>Náklady na údržbu</a:t>
            </a:r>
          </a:p>
        </p:txBody>
      </p:sp>
      <p:sp>
        <p:nvSpPr>
          <p:cNvPr id="33" name="TextBox 17">
            <a:extLst>
              <a:ext uri="{FF2B5EF4-FFF2-40B4-BE49-F238E27FC236}">
                <a16:creationId xmlns:a16="http://schemas.microsoft.com/office/drawing/2014/main" id="{155F6B0B-B9C3-4CEE-AEA5-409EA5125289}"/>
              </a:ext>
            </a:extLst>
          </p:cNvPr>
          <p:cNvSpPr txBox="1"/>
          <p:nvPr/>
        </p:nvSpPr>
        <p:spPr>
          <a:xfrm>
            <a:off x="9831704" y="5486583"/>
            <a:ext cx="1826141" cy="276871"/>
          </a:xfrm>
          <a:prstGeom prst="rect">
            <a:avLst/>
          </a:prstGeom>
          <a:noFill/>
        </p:spPr>
        <p:txBody>
          <a:bodyPr wrap="none" rtlCol="0" anchor="ctr">
            <a:spAutoFit/>
          </a:bodyPr>
          <a:lstStyle/>
          <a:p>
            <a:pPr algn="ctr"/>
            <a:r>
              <a:rPr lang="cs-CZ" sz="1199" b="1">
                <a:solidFill>
                  <a:srgbClr val="2E2E38"/>
                </a:solidFill>
                <a:latin typeface="+mj-lt"/>
                <a:ea typeface="Lato" panose="020F0502020204030203" pitchFamily="34" charset="0"/>
                <a:cs typeface="Lato" panose="020F0502020204030203" pitchFamily="34" charset="0"/>
              </a:rPr>
              <a:t>Ukončení PPP smlouvy</a:t>
            </a:r>
          </a:p>
        </p:txBody>
      </p:sp>
      <p:sp>
        <p:nvSpPr>
          <p:cNvPr id="62" name="Freeform: Shape 61">
            <a:extLst>
              <a:ext uri="{FF2B5EF4-FFF2-40B4-BE49-F238E27FC236}">
                <a16:creationId xmlns:a16="http://schemas.microsoft.com/office/drawing/2014/main" id="{64A54020-1EE9-4651-8D6C-7A60440B44DE}"/>
              </a:ext>
            </a:extLst>
          </p:cNvPr>
          <p:cNvSpPr/>
          <p:nvPr/>
        </p:nvSpPr>
        <p:spPr>
          <a:xfrm>
            <a:off x="7411176" y="4479392"/>
            <a:ext cx="247478" cy="412814"/>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63" name="Freeform: Shape 62">
            <a:extLst>
              <a:ext uri="{FF2B5EF4-FFF2-40B4-BE49-F238E27FC236}">
                <a16:creationId xmlns:a16="http://schemas.microsoft.com/office/drawing/2014/main" id="{069858CE-DE76-4DC6-94ED-CA7E671D589E}"/>
              </a:ext>
            </a:extLst>
          </p:cNvPr>
          <p:cNvSpPr/>
          <p:nvPr>
            <p:custDataLst>
              <p:tags r:id="rId1"/>
            </p:custDataLst>
          </p:nvPr>
        </p:nvSpPr>
        <p:spPr>
          <a:xfrm>
            <a:off x="7658802" y="4479392"/>
            <a:ext cx="247478" cy="412814"/>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64" name="Freeform: Shape 63">
            <a:extLst>
              <a:ext uri="{FF2B5EF4-FFF2-40B4-BE49-F238E27FC236}">
                <a16:creationId xmlns:a16="http://schemas.microsoft.com/office/drawing/2014/main" id="{3BADACB2-1246-4006-B003-FF88D61DA2C5}"/>
              </a:ext>
            </a:extLst>
          </p:cNvPr>
          <p:cNvSpPr/>
          <p:nvPr>
            <p:custDataLst>
              <p:tags r:id="rId2"/>
            </p:custDataLst>
          </p:nvPr>
        </p:nvSpPr>
        <p:spPr>
          <a:xfrm>
            <a:off x="7906428" y="4479392"/>
            <a:ext cx="247478" cy="412814"/>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67" name="Freeform: Shape 66">
            <a:extLst>
              <a:ext uri="{FF2B5EF4-FFF2-40B4-BE49-F238E27FC236}">
                <a16:creationId xmlns:a16="http://schemas.microsoft.com/office/drawing/2014/main" id="{9C40DA63-9878-4EBE-9391-77393860678E}"/>
              </a:ext>
            </a:extLst>
          </p:cNvPr>
          <p:cNvSpPr/>
          <p:nvPr/>
        </p:nvSpPr>
        <p:spPr>
          <a:xfrm>
            <a:off x="9418422" y="4479392"/>
            <a:ext cx="247478" cy="412813"/>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68" name="Freeform: Shape 67">
            <a:extLst>
              <a:ext uri="{FF2B5EF4-FFF2-40B4-BE49-F238E27FC236}">
                <a16:creationId xmlns:a16="http://schemas.microsoft.com/office/drawing/2014/main" id="{F4315C0C-3EAB-4B1B-B913-4E2448497F0B}"/>
              </a:ext>
            </a:extLst>
          </p:cNvPr>
          <p:cNvSpPr/>
          <p:nvPr>
            <p:custDataLst>
              <p:tags r:id="rId3"/>
            </p:custDataLst>
          </p:nvPr>
        </p:nvSpPr>
        <p:spPr>
          <a:xfrm>
            <a:off x="9666048" y="4479392"/>
            <a:ext cx="247478" cy="412813"/>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69" name="Freeform: Shape 68">
            <a:extLst>
              <a:ext uri="{FF2B5EF4-FFF2-40B4-BE49-F238E27FC236}">
                <a16:creationId xmlns:a16="http://schemas.microsoft.com/office/drawing/2014/main" id="{E9450E86-DB38-40B3-9A1A-DDAEBF263217}"/>
              </a:ext>
            </a:extLst>
          </p:cNvPr>
          <p:cNvSpPr/>
          <p:nvPr>
            <p:custDataLst>
              <p:tags r:id="rId4"/>
            </p:custDataLst>
          </p:nvPr>
        </p:nvSpPr>
        <p:spPr>
          <a:xfrm>
            <a:off x="9913674" y="4479392"/>
            <a:ext cx="247478" cy="412813"/>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83" name="TextBox 82">
            <a:extLst>
              <a:ext uri="{FF2B5EF4-FFF2-40B4-BE49-F238E27FC236}">
                <a16:creationId xmlns:a16="http://schemas.microsoft.com/office/drawing/2014/main" id="{91780500-A767-42DC-94DF-9B5718A3B53A}"/>
              </a:ext>
            </a:extLst>
          </p:cNvPr>
          <p:cNvSpPr txBox="1"/>
          <p:nvPr/>
        </p:nvSpPr>
        <p:spPr>
          <a:xfrm>
            <a:off x="7534915" y="4264979"/>
            <a:ext cx="500721" cy="198516"/>
          </a:xfrm>
          <a:prstGeom prst="rect">
            <a:avLst/>
          </a:prstGeom>
          <a:noFill/>
        </p:spPr>
        <p:txBody>
          <a:bodyPr wrap="square" lIns="0" tIns="36576" rIns="0" bIns="0" rtlCol="0">
            <a:spAutoFit/>
          </a:bodyPr>
          <a:lstStyle/>
          <a:p>
            <a:pPr algn="ctr">
              <a:spcAft>
                <a:spcPts val="600"/>
              </a:spcAft>
              <a:buClr>
                <a:schemeClr val="tx2"/>
              </a:buClr>
              <a:buSzPct val="80000"/>
            </a:pPr>
            <a:r>
              <a:rPr lang="cs-CZ" sz="1050">
                <a:solidFill>
                  <a:srgbClr val="0070C0"/>
                </a:solidFill>
              </a:rPr>
              <a:t>15 let</a:t>
            </a:r>
          </a:p>
        </p:txBody>
      </p:sp>
      <p:sp>
        <p:nvSpPr>
          <p:cNvPr id="84" name="Left Brace 83">
            <a:extLst>
              <a:ext uri="{FF2B5EF4-FFF2-40B4-BE49-F238E27FC236}">
                <a16:creationId xmlns:a16="http://schemas.microsoft.com/office/drawing/2014/main" id="{0CF865C0-EFA7-457C-85DF-3E6F1056BECE}"/>
              </a:ext>
            </a:extLst>
          </p:cNvPr>
          <p:cNvSpPr/>
          <p:nvPr/>
        </p:nvSpPr>
        <p:spPr>
          <a:xfrm rot="5400000">
            <a:off x="7719312" y="3879099"/>
            <a:ext cx="99221" cy="723372"/>
          </a:xfrm>
          <a:prstGeom prst="leftBrace">
            <a:avLst/>
          </a:prstGeom>
          <a:ln w="9525">
            <a:solidFill>
              <a:schemeClr val="accent3"/>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5" name="Connector: Elbow 4">
            <a:extLst>
              <a:ext uri="{FF2B5EF4-FFF2-40B4-BE49-F238E27FC236}">
                <a16:creationId xmlns:a16="http://schemas.microsoft.com/office/drawing/2014/main" id="{0F6B0652-85A5-46DE-9F6A-68448F69EB5E}"/>
              </a:ext>
            </a:extLst>
          </p:cNvPr>
          <p:cNvCxnSpPr>
            <a:cxnSpLocks/>
          </p:cNvCxnSpPr>
          <p:nvPr/>
        </p:nvCxnSpPr>
        <p:spPr>
          <a:xfrm flipV="1">
            <a:off x="4971406" y="4148310"/>
            <a:ext cx="2797517" cy="268208"/>
          </a:xfrm>
          <a:prstGeom prst="bentConnector4">
            <a:avLst>
              <a:gd name="adj1" fmla="val 254"/>
              <a:gd name="adj2" fmla="val 147104"/>
            </a:avLst>
          </a:prstGeom>
          <a:ln>
            <a:tailEnd type="triangle"/>
          </a:ln>
        </p:spPr>
        <p:style>
          <a:lnRef idx="1">
            <a:schemeClr val="accent3"/>
          </a:lnRef>
          <a:fillRef idx="0">
            <a:schemeClr val="accent3"/>
          </a:fillRef>
          <a:effectRef idx="0">
            <a:schemeClr val="accent3"/>
          </a:effectRef>
          <a:fontRef idx="minor">
            <a:schemeClr val="tx1"/>
          </a:fontRef>
        </p:style>
      </p:cxnSp>
      <p:graphicFrame>
        <p:nvGraphicFramePr>
          <p:cNvPr id="54" name="Table 53">
            <a:extLst>
              <a:ext uri="{FF2B5EF4-FFF2-40B4-BE49-F238E27FC236}">
                <a16:creationId xmlns:a16="http://schemas.microsoft.com/office/drawing/2014/main" id="{B3D2B935-CBB0-4D7A-9C4B-B4397D2D41E3}"/>
              </a:ext>
            </a:extLst>
          </p:cNvPr>
          <p:cNvGraphicFramePr>
            <a:graphicFrameLocks noGrp="1"/>
          </p:cNvGraphicFramePr>
          <p:nvPr>
            <p:extLst>
              <p:ext uri="{D42A27DB-BD31-4B8C-83A1-F6EECF244321}">
                <p14:modId xmlns:p14="http://schemas.microsoft.com/office/powerpoint/2010/main" val="611936413"/>
              </p:ext>
            </p:extLst>
          </p:nvPr>
        </p:nvGraphicFramePr>
        <p:xfrm>
          <a:off x="757625" y="5087899"/>
          <a:ext cx="4556595" cy="381000"/>
        </p:xfrm>
        <a:graphic>
          <a:graphicData uri="http://schemas.openxmlformats.org/drawingml/2006/table">
            <a:tbl>
              <a:tblPr/>
              <a:tblGrid>
                <a:gridCol w="3183375">
                  <a:extLst>
                    <a:ext uri="{9D8B030D-6E8A-4147-A177-3AD203B41FA5}">
                      <a16:colId xmlns:a16="http://schemas.microsoft.com/office/drawing/2014/main" val="142600643"/>
                    </a:ext>
                  </a:extLst>
                </a:gridCol>
                <a:gridCol w="686610">
                  <a:extLst>
                    <a:ext uri="{9D8B030D-6E8A-4147-A177-3AD203B41FA5}">
                      <a16:colId xmlns:a16="http://schemas.microsoft.com/office/drawing/2014/main" val="1938645461"/>
                    </a:ext>
                  </a:extLst>
                </a:gridCol>
                <a:gridCol w="686610">
                  <a:extLst>
                    <a:ext uri="{9D8B030D-6E8A-4147-A177-3AD203B41FA5}">
                      <a16:colId xmlns:a16="http://schemas.microsoft.com/office/drawing/2014/main" val="655147318"/>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Počet let pro lineární odepisování majetku</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724834009"/>
                  </a:ext>
                </a:extLst>
              </a:tr>
              <a:tr h="190500">
                <a:tc>
                  <a:txBody>
                    <a:bodyPr/>
                    <a:lstStyle/>
                    <a:p>
                      <a:pPr algn="l" fontAlgn="t"/>
                      <a:r>
                        <a:rPr lang="cs-CZ" sz="1000" b="0" i="0" u="none" strike="noStrike" dirty="0">
                          <a:solidFill>
                            <a:srgbClr val="203764"/>
                          </a:solidFill>
                          <a:effectLst/>
                          <a:latin typeface="Calibri" panose="020F0502020204030204" pitchFamily="34" charset="0"/>
                        </a:rPr>
                        <a:t>Počet let pro lineární odepisování vybavení bytů</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5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578167097"/>
                  </a:ext>
                </a:extLst>
              </a:tr>
            </a:tbl>
          </a:graphicData>
        </a:graphic>
      </p:graphicFrame>
      <p:sp>
        <p:nvSpPr>
          <p:cNvPr id="55" name="Oval 54">
            <a:extLst>
              <a:ext uri="{FF2B5EF4-FFF2-40B4-BE49-F238E27FC236}">
                <a16:creationId xmlns:a16="http://schemas.microsoft.com/office/drawing/2014/main" id="{C5250CAC-9773-4CC9-B313-1E0D7A15DD34}"/>
              </a:ext>
            </a:extLst>
          </p:cNvPr>
          <p:cNvSpPr/>
          <p:nvPr/>
        </p:nvSpPr>
        <p:spPr>
          <a:xfrm>
            <a:off x="5148466" y="5062564"/>
            <a:ext cx="220441" cy="189343"/>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56" name="Oval 55">
            <a:extLst>
              <a:ext uri="{FF2B5EF4-FFF2-40B4-BE49-F238E27FC236}">
                <a16:creationId xmlns:a16="http://schemas.microsoft.com/office/drawing/2014/main" id="{496085BE-C223-434E-AFF2-C52E82E0D8D6}"/>
              </a:ext>
            </a:extLst>
          </p:cNvPr>
          <p:cNvSpPr/>
          <p:nvPr/>
        </p:nvSpPr>
        <p:spPr>
          <a:xfrm>
            <a:off x="5148466" y="5267126"/>
            <a:ext cx="220441" cy="189343"/>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60" name="Straight Arrow Connector 59">
            <a:extLst>
              <a:ext uri="{FF2B5EF4-FFF2-40B4-BE49-F238E27FC236}">
                <a16:creationId xmlns:a16="http://schemas.microsoft.com/office/drawing/2014/main" id="{5B28CE14-8517-40AD-9E8A-D9BEE7B2B3D4}"/>
              </a:ext>
            </a:extLst>
          </p:cNvPr>
          <p:cNvCxnSpPr>
            <a:cxnSpLocks/>
          </p:cNvCxnSpPr>
          <p:nvPr/>
        </p:nvCxnSpPr>
        <p:spPr>
          <a:xfrm>
            <a:off x="6464262" y="5279182"/>
            <a:ext cx="1133475" cy="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339D50B-563F-4FDF-89E8-45AF136559AD}"/>
              </a:ext>
            </a:extLst>
          </p:cNvPr>
          <p:cNvCxnSpPr>
            <a:cxnSpLocks/>
          </p:cNvCxnSpPr>
          <p:nvPr/>
        </p:nvCxnSpPr>
        <p:spPr>
          <a:xfrm>
            <a:off x="6464262" y="5160119"/>
            <a:ext cx="3449412" cy="0"/>
          </a:xfrm>
          <a:prstGeom prst="straightConnector1">
            <a:avLst/>
          </a:prstGeom>
          <a:ln w="28575">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814D4A3-8B18-4320-B2BE-6EA840BF34EC}"/>
              </a:ext>
            </a:extLst>
          </p:cNvPr>
          <p:cNvSpPr txBox="1"/>
          <p:nvPr/>
        </p:nvSpPr>
        <p:spPr>
          <a:xfrm>
            <a:off x="6654761" y="4938690"/>
            <a:ext cx="752475" cy="206210"/>
          </a:xfrm>
          <a:prstGeom prst="rect">
            <a:avLst/>
          </a:prstGeom>
          <a:noFill/>
        </p:spPr>
        <p:txBody>
          <a:bodyPr wrap="square" lIns="0" tIns="36576" rIns="0" bIns="0" rtlCol="0">
            <a:spAutoFit/>
          </a:bodyPr>
          <a:lstStyle/>
          <a:p>
            <a:pPr>
              <a:spcAft>
                <a:spcPts val="600"/>
              </a:spcAft>
              <a:buClr>
                <a:schemeClr val="tx2"/>
              </a:buClr>
              <a:buSzPct val="80000"/>
            </a:pPr>
            <a:r>
              <a:rPr lang="cs-CZ" sz="1100" dirty="0">
                <a:solidFill>
                  <a:schemeClr val="accent3">
                    <a:lumMod val="75000"/>
                  </a:schemeClr>
                </a:solidFill>
              </a:rPr>
              <a:t>20 let</a:t>
            </a:r>
          </a:p>
        </p:txBody>
      </p:sp>
      <p:sp>
        <p:nvSpPr>
          <p:cNvPr id="70" name="TextBox 69">
            <a:extLst>
              <a:ext uri="{FF2B5EF4-FFF2-40B4-BE49-F238E27FC236}">
                <a16:creationId xmlns:a16="http://schemas.microsoft.com/office/drawing/2014/main" id="{DD5FB382-897B-424C-8AE4-674B49CF860A}"/>
              </a:ext>
            </a:extLst>
          </p:cNvPr>
          <p:cNvSpPr txBox="1"/>
          <p:nvPr/>
        </p:nvSpPr>
        <p:spPr>
          <a:xfrm>
            <a:off x="6654761" y="5286490"/>
            <a:ext cx="752475" cy="206210"/>
          </a:xfrm>
          <a:prstGeom prst="rect">
            <a:avLst/>
          </a:prstGeom>
          <a:noFill/>
        </p:spPr>
        <p:txBody>
          <a:bodyPr wrap="square" lIns="0" tIns="36576" rIns="0" bIns="0" rtlCol="0">
            <a:spAutoFit/>
          </a:bodyPr>
          <a:lstStyle/>
          <a:p>
            <a:pPr>
              <a:spcAft>
                <a:spcPts val="600"/>
              </a:spcAft>
              <a:buClr>
                <a:schemeClr val="tx2"/>
              </a:buClr>
              <a:buSzPct val="80000"/>
            </a:pPr>
            <a:r>
              <a:rPr lang="cs-CZ" sz="1100">
                <a:solidFill>
                  <a:schemeClr val="accent4"/>
                </a:solidFill>
              </a:rPr>
              <a:t>5 let</a:t>
            </a:r>
          </a:p>
        </p:txBody>
      </p:sp>
      <p:grpSp>
        <p:nvGrpSpPr>
          <p:cNvPr id="46" name="Group 45">
            <a:extLst>
              <a:ext uri="{FF2B5EF4-FFF2-40B4-BE49-F238E27FC236}">
                <a16:creationId xmlns:a16="http://schemas.microsoft.com/office/drawing/2014/main" id="{0FB3F3BA-C75B-485C-961F-6A6916BB19A8}"/>
              </a:ext>
            </a:extLst>
          </p:cNvPr>
          <p:cNvGrpSpPr/>
          <p:nvPr/>
        </p:nvGrpSpPr>
        <p:grpSpPr>
          <a:xfrm>
            <a:off x="9691083" y="4862382"/>
            <a:ext cx="129495" cy="140771"/>
            <a:chOff x="8350272" y="4796963"/>
            <a:chExt cx="291426" cy="291426"/>
          </a:xfrm>
        </p:grpSpPr>
        <p:sp>
          <p:nvSpPr>
            <p:cNvPr id="47" name="Oval 46">
              <a:extLst>
                <a:ext uri="{FF2B5EF4-FFF2-40B4-BE49-F238E27FC236}">
                  <a16:creationId xmlns:a16="http://schemas.microsoft.com/office/drawing/2014/main" id="{1CF2BEB2-CD51-449A-8563-FF6657C12E2C}"/>
                </a:ext>
              </a:extLst>
            </p:cNvPr>
            <p:cNvSpPr/>
            <p:nvPr/>
          </p:nvSpPr>
          <p:spPr>
            <a:xfrm>
              <a:off x="8350272" y="4796963"/>
              <a:ext cx="291426" cy="291426"/>
            </a:xfrm>
            <a:prstGeom prst="ellipse">
              <a:avLst/>
            </a:prstGeom>
            <a:solidFill>
              <a:srgbClr val="FFE600"/>
            </a:solidFill>
            <a:ln w="19050" cap="flat" cmpd="sng" algn="ctr">
              <a:solidFill>
                <a:srgbClr val="FFFFFF"/>
              </a:solidFill>
              <a:prstDash val="solid"/>
              <a:round/>
              <a:headEnd type="none" w="med" len="med"/>
              <a:tailEnd type="none" w="med" len="med"/>
            </a:ln>
            <a:effectLst/>
          </p:spPr>
          <p:txBody>
            <a:bodyPr lIns="35962" tIns="35962" rIns="35962" bIns="35962" rtlCol="0" anchor="ctr" anchorCtr="0"/>
            <a:lstStyle/>
            <a:p>
              <a:pPr algn="ctr" defTabSz="913943">
                <a:defRPr/>
              </a:pPr>
              <a:endParaRPr lang="cs-CZ" sz="1098" kern="0">
                <a:solidFill>
                  <a:srgbClr val="2E2E38"/>
                </a:solidFill>
                <a:latin typeface="+mj-lt"/>
              </a:endParaRPr>
            </a:p>
          </p:txBody>
        </p:sp>
        <p:sp>
          <p:nvSpPr>
            <p:cNvPr id="48" name="Graphic 16">
              <a:extLst>
                <a:ext uri="{FF2B5EF4-FFF2-40B4-BE49-F238E27FC236}">
                  <a16:creationId xmlns:a16="http://schemas.microsoft.com/office/drawing/2014/main" id="{6015D07A-EF85-491E-B059-BA7937C05C5D}"/>
                </a:ext>
              </a:extLst>
            </p:cNvPr>
            <p:cNvSpPr/>
            <p:nvPr/>
          </p:nvSpPr>
          <p:spPr>
            <a:xfrm rot="5400000" flipV="1">
              <a:off x="8412892" y="4887448"/>
              <a:ext cx="209013" cy="110454"/>
            </a:xfrm>
            <a:custGeom>
              <a:avLst/>
              <a:gdLst>
                <a:gd name="connsiteX0" fmla="*/ 1158798 w 1171575"/>
                <a:gd name="connsiteY0" fmla="*/ 26903 h 619125"/>
                <a:gd name="connsiteX1" fmla="*/ 1158798 w 1171575"/>
                <a:gd name="connsiteY1" fmla="*/ 26903 h 619125"/>
                <a:gd name="connsiteX2" fmla="*/ 1049356 w 1171575"/>
                <a:gd name="connsiteY2" fmla="*/ 18807 h 619125"/>
                <a:gd name="connsiteX3" fmla="*/ 588822 w 1171575"/>
                <a:gd name="connsiteY3" fmla="*/ 416285 h 619125"/>
                <a:gd name="connsiteX4" fmla="*/ 128193 w 1171575"/>
                <a:gd name="connsiteY4" fmla="*/ 18902 h 619125"/>
                <a:gd name="connsiteX5" fmla="*/ 18846 w 1171575"/>
                <a:gd name="connsiteY5" fmla="*/ 26903 h 619125"/>
                <a:gd name="connsiteX6" fmla="*/ 26942 w 1171575"/>
                <a:gd name="connsiteY6" fmla="*/ 136345 h 619125"/>
                <a:gd name="connsiteX7" fmla="*/ 588917 w 1171575"/>
                <a:gd name="connsiteY7" fmla="*/ 621168 h 619125"/>
                <a:gd name="connsiteX8" fmla="*/ 1150892 w 1171575"/>
                <a:gd name="connsiteY8" fmla="*/ 136345 h 619125"/>
                <a:gd name="connsiteX9" fmla="*/ 1158798 w 1171575"/>
                <a:gd name="connsiteY9" fmla="*/ 26903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1575" h="619125">
                  <a:moveTo>
                    <a:pt x="1158798" y="26903"/>
                  </a:moveTo>
                  <a:lnTo>
                    <a:pt x="1158798" y="26903"/>
                  </a:lnTo>
                  <a:cubicBezTo>
                    <a:pt x="1130794" y="-5577"/>
                    <a:pt x="1081836" y="-9101"/>
                    <a:pt x="1049356" y="18807"/>
                  </a:cubicBezTo>
                  <a:lnTo>
                    <a:pt x="588822" y="416285"/>
                  </a:lnTo>
                  <a:lnTo>
                    <a:pt x="128193" y="18902"/>
                  </a:lnTo>
                  <a:cubicBezTo>
                    <a:pt x="95808" y="-9101"/>
                    <a:pt x="46849" y="-5482"/>
                    <a:pt x="18846" y="26903"/>
                  </a:cubicBezTo>
                  <a:cubicBezTo>
                    <a:pt x="-9158" y="59383"/>
                    <a:pt x="-5538" y="108342"/>
                    <a:pt x="26942" y="136345"/>
                  </a:cubicBezTo>
                  <a:lnTo>
                    <a:pt x="588917" y="621168"/>
                  </a:lnTo>
                  <a:lnTo>
                    <a:pt x="1150892" y="136345"/>
                  </a:lnTo>
                  <a:cubicBezTo>
                    <a:pt x="1183182" y="108342"/>
                    <a:pt x="1186801" y="59383"/>
                    <a:pt x="1158798" y="26903"/>
                  </a:cubicBezTo>
                  <a:close/>
                </a:path>
              </a:pathLst>
            </a:custGeom>
            <a:solidFill>
              <a:srgbClr val="747480"/>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cs-CZ" sz="1798" kern="0">
                <a:solidFill>
                  <a:srgbClr val="FFFFFF"/>
                </a:solidFill>
                <a:latin typeface="+mj-lt"/>
              </a:endParaRPr>
            </a:p>
          </p:txBody>
        </p:sp>
      </p:grpSp>
      <p:grpSp>
        <p:nvGrpSpPr>
          <p:cNvPr id="71" name="Group 70">
            <a:extLst>
              <a:ext uri="{FF2B5EF4-FFF2-40B4-BE49-F238E27FC236}">
                <a16:creationId xmlns:a16="http://schemas.microsoft.com/office/drawing/2014/main" id="{26EDDAA8-6B67-4C30-A10B-DB3ECDFCEA68}"/>
              </a:ext>
            </a:extLst>
          </p:cNvPr>
          <p:cNvGrpSpPr/>
          <p:nvPr/>
        </p:nvGrpSpPr>
        <p:grpSpPr>
          <a:xfrm>
            <a:off x="7674197" y="4854475"/>
            <a:ext cx="129495" cy="140771"/>
            <a:chOff x="8350272" y="4796963"/>
            <a:chExt cx="291426" cy="291426"/>
          </a:xfrm>
        </p:grpSpPr>
        <p:sp>
          <p:nvSpPr>
            <p:cNvPr id="73" name="Oval 72">
              <a:extLst>
                <a:ext uri="{FF2B5EF4-FFF2-40B4-BE49-F238E27FC236}">
                  <a16:creationId xmlns:a16="http://schemas.microsoft.com/office/drawing/2014/main" id="{E9F6627F-44BF-4DB7-ACFE-754F453C26CB}"/>
                </a:ext>
              </a:extLst>
            </p:cNvPr>
            <p:cNvSpPr/>
            <p:nvPr/>
          </p:nvSpPr>
          <p:spPr>
            <a:xfrm>
              <a:off x="8350272" y="4796963"/>
              <a:ext cx="291426" cy="291426"/>
            </a:xfrm>
            <a:prstGeom prst="ellipse">
              <a:avLst/>
            </a:prstGeom>
            <a:solidFill>
              <a:srgbClr val="FFE600"/>
            </a:solidFill>
            <a:ln w="19050" cap="flat" cmpd="sng" algn="ctr">
              <a:solidFill>
                <a:srgbClr val="FFFFFF"/>
              </a:solidFill>
              <a:prstDash val="solid"/>
              <a:round/>
              <a:headEnd type="none" w="med" len="med"/>
              <a:tailEnd type="none" w="med" len="med"/>
            </a:ln>
            <a:effectLst/>
          </p:spPr>
          <p:txBody>
            <a:bodyPr lIns="35962" tIns="35962" rIns="35962" bIns="35962" rtlCol="0" anchor="ctr" anchorCtr="0"/>
            <a:lstStyle/>
            <a:p>
              <a:pPr algn="ctr" defTabSz="913943">
                <a:defRPr/>
              </a:pPr>
              <a:endParaRPr lang="cs-CZ" sz="1098" kern="0">
                <a:solidFill>
                  <a:srgbClr val="2E2E38"/>
                </a:solidFill>
                <a:latin typeface="+mj-lt"/>
              </a:endParaRPr>
            </a:p>
          </p:txBody>
        </p:sp>
        <p:sp>
          <p:nvSpPr>
            <p:cNvPr id="76" name="Graphic 16">
              <a:extLst>
                <a:ext uri="{FF2B5EF4-FFF2-40B4-BE49-F238E27FC236}">
                  <a16:creationId xmlns:a16="http://schemas.microsoft.com/office/drawing/2014/main" id="{BAB159FD-9C55-456B-B28E-5F5C494D2D03}"/>
                </a:ext>
              </a:extLst>
            </p:cNvPr>
            <p:cNvSpPr/>
            <p:nvPr/>
          </p:nvSpPr>
          <p:spPr>
            <a:xfrm rot="5400000" flipV="1">
              <a:off x="8412892" y="4887448"/>
              <a:ext cx="209013" cy="110454"/>
            </a:xfrm>
            <a:custGeom>
              <a:avLst/>
              <a:gdLst>
                <a:gd name="connsiteX0" fmla="*/ 1158798 w 1171575"/>
                <a:gd name="connsiteY0" fmla="*/ 26903 h 619125"/>
                <a:gd name="connsiteX1" fmla="*/ 1158798 w 1171575"/>
                <a:gd name="connsiteY1" fmla="*/ 26903 h 619125"/>
                <a:gd name="connsiteX2" fmla="*/ 1049356 w 1171575"/>
                <a:gd name="connsiteY2" fmla="*/ 18807 h 619125"/>
                <a:gd name="connsiteX3" fmla="*/ 588822 w 1171575"/>
                <a:gd name="connsiteY3" fmla="*/ 416285 h 619125"/>
                <a:gd name="connsiteX4" fmla="*/ 128193 w 1171575"/>
                <a:gd name="connsiteY4" fmla="*/ 18902 h 619125"/>
                <a:gd name="connsiteX5" fmla="*/ 18846 w 1171575"/>
                <a:gd name="connsiteY5" fmla="*/ 26903 h 619125"/>
                <a:gd name="connsiteX6" fmla="*/ 26942 w 1171575"/>
                <a:gd name="connsiteY6" fmla="*/ 136345 h 619125"/>
                <a:gd name="connsiteX7" fmla="*/ 588917 w 1171575"/>
                <a:gd name="connsiteY7" fmla="*/ 621168 h 619125"/>
                <a:gd name="connsiteX8" fmla="*/ 1150892 w 1171575"/>
                <a:gd name="connsiteY8" fmla="*/ 136345 h 619125"/>
                <a:gd name="connsiteX9" fmla="*/ 1158798 w 1171575"/>
                <a:gd name="connsiteY9" fmla="*/ 26903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1575" h="619125">
                  <a:moveTo>
                    <a:pt x="1158798" y="26903"/>
                  </a:moveTo>
                  <a:lnTo>
                    <a:pt x="1158798" y="26903"/>
                  </a:lnTo>
                  <a:cubicBezTo>
                    <a:pt x="1130794" y="-5577"/>
                    <a:pt x="1081836" y="-9101"/>
                    <a:pt x="1049356" y="18807"/>
                  </a:cubicBezTo>
                  <a:lnTo>
                    <a:pt x="588822" y="416285"/>
                  </a:lnTo>
                  <a:lnTo>
                    <a:pt x="128193" y="18902"/>
                  </a:lnTo>
                  <a:cubicBezTo>
                    <a:pt x="95808" y="-9101"/>
                    <a:pt x="46849" y="-5482"/>
                    <a:pt x="18846" y="26903"/>
                  </a:cubicBezTo>
                  <a:cubicBezTo>
                    <a:pt x="-9158" y="59383"/>
                    <a:pt x="-5538" y="108342"/>
                    <a:pt x="26942" y="136345"/>
                  </a:cubicBezTo>
                  <a:lnTo>
                    <a:pt x="588917" y="621168"/>
                  </a:lnTo>
                  <a:lnTo>
                    <a:pt x="1150892" y="136345"/>
                  </a:lnTo>
                  <a:cubicBezTo>
                    <a:pt x="1183182" y="108342"/>
                    <a:pt x="1186801" y="59383"/>
                    <a:pt x="1158798" y="26903"/>
                  </a:cubicBezTo>
                  <a:close/>
                </a:path>
              </a:pathLst>
            </a:custGeom>
            <a:solidFill>
              <a:srgbClr val="747480"/>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cs-CZ" sz="1798" kern="0">
                <a:solidFill>
                  <a:srgbClr val="FFFFFF"/>
                </a:solidFill>
                <a:latin typeface="+mj-lt"/>
              </a:endParaRPr>
            </a:p>
          </p:txBody>
        </p:sp>
      </p:grpSp>
      <p:sp>
        <p:nvSpPr>
          <p:cNvPr id="77" name="Freeform 902">
            <a:extLst>
              <a:ext uri="{FF2B5EF4-FFF2-40B4-BE49-F238E27FC236}">
                <a16:creationId xmlns:a16="http://schemas.microsoft.com/office/drawing/2014/main" id="{B060CFAA-AF75-422D-9D7B-ABDAC4D7F43C}"/>
              </a:ext>
            </a:extLst>
          </p:cNvPr>
          <p:cNvSpPr>
            <a:spLocks noChangeArrowheads="1"/>
          </p:cNvSpPr>
          <p:nvPr/>
        </p:nvSpPr>
        <p:spPr bwMode="auto">
          <a:xfrm>
            <a:off x="6626822" y="5805382"/>
            <a:ext cx="345982" cy="319585"/>
          </a:xfrm>
          <a:custGeom>
            <a:avLst/>
            <a:gdLst>
              <a:gd name="T0" fmla="*/ 1994816 w 302525"/>
              <a:gd name="T1" fmla="*/ 2701676 h 256814"/>
              <a:gd name="T2" fmla="*/ 1239093 w 302525"/>
              <a:gd name="T3" fmla="*/ 2025047 h 256814"/>
              <a:gd name="T4" fmla="*/ 2035786 w 302525"/>
              <a:gd name="T5" fmla="*/ 2124908 h 256814"/>
              <a:gd name="T6" fmla="*/ 1239093 w 302525"/>
              <a:gd name="T7" fmla="*/ 2025047 h 256814"/>
              <a:gd name="T8" fmla="*/ 2082650 w 302525"/>
              <a:gd name="T9" fmla="*/ 1746198 h 256814"/>
              <a:gd name="T10" fmla="*/ 1188320 w 302525"/>
              <a:gd name="T11" fmla="*/ 1746198 h 256814"/>
              <a:gd name="T12" fmla="*/ 2035786 w 302525"/>
              <a:gd name="T13" fmla="*/ 1350038 h 256814"/>
              <a:gd name="T14" fmla="*/ 1239093 w 302525"/>
              <a:gd name="T15" fmla="*/ 1450036 h 256814"/>
              <a:gd name="T16" fmla="*/ 2394490 w 302525"/>
              <a:gd name="T17" fmla="*/ 1112920 h 256814"/>
              <a:gd name="T18" fmla="*/ 2864694 w 302525"/>
              <a:gd name="T19" fmla="*/ 1403926 h 256814"/>
              <a:gd name="T20" fmla="*/ 2394490 w 302525"/>
              <a:gd name="T21" fmla="*/ 1691010 h 256814"/>
              <a:gd name="T22" fmla="*/ 2813760 w 302525"/>
              <a:gd name="T23" fmla="*/ 1793255 h 256814"/>
              <a:gd name="T24" fmla="*/ 2813760 w 302525"/>
              <a:gd name="T25" fmla="*/ 2025274 h 256814"/>
              <a:gd name="T26" fmla="*/ 2394490 w 302525"/>
              <a:gd name="T27" fmla="*/ 2123587 h 256814"/>
              <a:gd name="T28" fmla="*/ 2864694 w 302525"/>
              <a:gd name="T29" fmla="*/ 2414592 h 256814"/>
              <a:gd name="T30" fmla="*/ 2394490 w 302525"/>
              <a:gd name="T31" fmla="*/ 2701676 h 256814"/>
              <a:gd name="T32" fmla="*/ 2394490 w 302525"/>
              <a:gd name="T33" fmla="*/ 1112920 h 256814"/>
              <a:gd name="T34" fmla="*/ 897659 w 302525"/>
              <a:gd name="T35" fmla="*/ 2701676 h 256814"/>
              <a:gd name="T36" fmla="*/ 427451 w 302525"/>
              <a:gd name="T37" fmla="*/ 2414592 h 256814"/>
              <a:gd name="T38" fmla="*/ 897659 w 302525"/>
              <a:gd name="T39" fmla="*/ 2123587 h 256814"/>
              <a:gd name="T40" fmla="*/ 478385 w 302525"/>
              <a:gd name="T41" fmla="*/ 2025274 h 256814"/>
              <a:gd name="T42" fmla="*/ 478385 w 302525"/>
              <a:gd name="T43" fmla="*/ 1793255 h 256814"/>
              <a:gd name="T44" fmla="*/ 897659 w 302525"/>
              <a:gd name="T45" fmla="*/ 1691010 h 256814"/>
              <a:gd name="T46" fmla="*/ 427451 w 302525"/>
              <a:gd name="T47" fmla="*/ 1403926 h 256814"/>
              <a:gd name="T48" fmla="*/ 897659 w 302525"/>
              <a:gd name="T49" fmla="*/ 1112920 h 256814"/>
              <a:gd name="T50" fmla="*/ 2035786 w 302525"/>
              <a:gd name="T51" fmla="*/ 1021176 h 256814"/>
              <a:gd name="T52" fmla="*/ 1239093 w 302525"/>
              <a:gd name="T53" fmla="*/ 1121033 h 256814"/>
              <a:gd name="T54" fmla="*/ 2394490 w 302525"/>
              <a:gd name="T55" fmla="*/ 778652 h 256814"/>
              <a:gd name="T56" fmla="*/ 3162488 w 302525"/>
              <a:gd name="T57" fmla="*/ 778652 h 256814"/>
              <a:gd name="T58" fmla="*/ 231528 w 302525"/>
              <a:gd name="T59" fmla="*/ 1014603 h 256814"/>
              <a:gd name="T60" fmla="*/ 125733 w 302525"/>
              <a:gd name="T61" fmla="*/ 778652 h 256814"/>
              <a:gd name="T62" fmla="*/ 2082650 w 302525"/>
              <a:gd name="T63" fmla="*/ 725009 h 256814"/>
              <a:gd name="T64" fmla="*/ 1188320 w 302525"/>
              <a:gd name="T65" fmla="*/ 725009 h 256814"/>
              <a:gd name="T66" fmla="*/ 999538 w 302525"/>
              <a:gd name="T67" fmla="*/ 2701676 h 256814"/>
              <a:gd name="T68" fmla="*/ 1246395 w 302525"/>
              <a:gd name="T69" fmla="*/ 2363468 h 256814"/>
              <a:gd name="T70" fmla="*/ 2092770 w 302525"/>
              <a:gd name="T71" fmla="*/ 2701676 h 256814"/>
              <a:gd name="T72" fmla="*/ 999538 w 302525"/>
              <a:gd name="T73" fmla="*/ 440451 h 256814"/>
              <a:gd name="T74" fmla="*/ 2312209 w 302525"/>
              <a:gd name="T75" fmla="*/ 342126 h 256814"/>
              <a:gd name="T76" fmla="*/ 799695 w 302525"/>
              <a:gd name="T77" fmla="*/ 0 h 256814"/>
              <a:gd name="T78" fmla="*/ 2539472 w 302525"/>
              <a:gd name="T79" fmla="*/ 74719 h 256814"/>
              <a:gd name="T80" fmla="*/ 3240865 w 302525"/>
              <a:gd name="T81" fmla="*/ 676407 h 256814"/>
              <a:gd name="T82" fmla="*/ 3138982 w 302525"/>
              <a:gd name="T83" fmla="*/ 1073594 h 256814"/>
              <a:gd name="T84" fmla="*/ 3291801 w 302525"/>
              <a:gd name="T85" fmla="*/ 2748860 h 256814"/>
              <a:gd name="T86" fmla="*/ 2343544 w 302525"/>
              <a:gd name="T87" fmla="*/ 2799985 h 256814"/>
              <a:gd name="T88" fmla="*/ 948604 w 302525"/>
              <a:gd name="T89" fmla="*/ 2799985 h 256814"/>
              <a:gd name="T90" fmla="*/ 347 w 302525"/>
              <a:gd name="T91" fmla="*/ 2748860 h 256814"/>
              <a:gd name="T92" fmla="*/ 149243 w 302525"/>
              <a:gd name="T93" fmla="*/ 1073594 h 256814"/>
              <a:gd name="T94" fmla="*/ 51281 w 302525"/>
              <a:gd name="T95" fmla="*/ 676407 h 256814"/>
              <a:gd name="T96" fmla="*/ 752673 w 302525"/>
              <a:gd name="T97" fmla="*/ 74719 h 2568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2525" h="256814">
                <a:moveTo>
                  <a:pt x="119229" y="225795"/>
                </a:moveTo>
                <a:lnTo>
                  <a:pt x="119229" y="247797"/>
                </a:lnTo>
                <a:lnTo>
                  <a:pt x="183329" y="247797"/>
                </a:lnTo>
                <a:lnTo>
                  <a:pt x="183329" y="225795"/>
                </a:lnTo>
                <a:lnTo>
                  <a:pt x="119229" y="225795"/>
                </a:lnTo>
                <a:close/>
                <a:moveTo>
                  <a:pt x="113876" y="185737"/>
                </a:moveTo>
                <a:lnTo>
                  <a:pt x="187094" y="185737"/>
                </a:lnTo>
                <a:cubicBezTo>
                  <a:pt x="189607" y="185737"/>
                  <a:pt x="191401" y="187569"/>
                  <a:pt x="191401" y="190133"/>
                </a:cubicBezTo>
                <a:cubicBezTo>
                  <a:pt x="191401" y="193064"/>
                  <a:pt x="189607" y="194896"/>
                  <a:pt x="187094" y="194896"/>
                </a:cubicBezTo>
                <a:lnTo>
                  <a:pt x="113876" y="194896"/>
                </a:lnTo>
                <a:cubicBezTo>
                  <a:pt x="111364" y="194896"/>
                  <a:pt x="109210" y="193064"/>
                  <a:pt x="109210" y="190133"/>
                </a:cubicBezTo>
                <a:cubicBezTo>
                  <a:pt x="109210" y="187569"/>
                  <a:pt x="111364" y="185737"/>
                  <a:pt x="113876" y="185737"/>
                </a:cubicBezTo>
                <a:close/>
                <a:moveTo>
                  <a:pt x="113876" y="155575"/>
                </a:moveTo>
                <a:lnTo>
                  <a:pt x="187094" y="155575"/>
                </a:lnTo>
                <a:cubicBezTo>
                  <a:pt x="189607" y="155575"/>
                  <a:pt x="191401" y="157692"/>
                  <a:pt x="191401" y="160161"/>
                </a:cubicBezTo>
                <a:cubicBezTo>
                  <a:pt x="191401" y="162631"/>
                  <a:pt x="189607" y="164747"/>
                  <a:pt x="187094" y="164747"/>
                </a:cubicBezTo>
                <a:lnTo>
                  <a:pt x="113876" y="164747"/>
                </a:lnTo>
                <a:cubicBezTo>
                  <a:pt x="111364" y="164747"/>
                  <a:pt x="109210" y="162631"/>
                  <a:pt x="109210" y="160161"/>
                </a:cubicBezTo>
                <a:cubicBezTo>
                  <a:pt x="109210" y="157692"/>
                  <a:pt x="111364" y="155575"/>
                  <a:pt x="113876" y="155575"/>
                </a:cubicBezTo>
                <a:close/>
                <a:moveTo>
                  <a:pt x="113876" y="123825"/>
                </a:moveTo>
                <a:lnTo>
                  <a:pt x="187094" y="123825"/>
                </a:lnTo>
                <a:cubicBezTo>
                  <a:pt x="189607" y="123825"/>
                  <a:pt x="191401" y="125942"/>
                  <a:pt x="191401" y="128411"/>
                </a:cubicBezTo>
                <a:cubicBezTo>
                  <a:pt x="191401" y="130881"/>
                  <a:pt x="189607" y="132997"/>
                  <a:pt x="187094" y="132997"/>
                </a:cubicBezTo>
                <a:lnTo>
                  <a:pt x="113876" y="132997"/>
                </a:lnTo>
                <a:cubicBezTo>
                  <a:pt x="111364" y="132997"/>
                  <a:pt x="109210" y="130881"/>
                  <a:pt x="109210" y="128411"/>
                </a:cubicBezTo>
                <a:cubicBezTo>
                  <a:pt x="109210" y="125942"/>
                  <a:pt x="111364" y="123825"/>
                  <a:pt x="113876" y="123825"/>
                </a:cubicBezTo>
                <a:close/>
                <a:moveTo>
                  <a:pt x="220060" y="102077"/>
                </a:moveTo>
                <a:lnTo>
                  <a:pt x="220060" y="124079"/>
                </a:lnTo>
                <a:lnTo>
                  <a:pt x="258592" y="124079"/>
                </a:lnTo>
                <a:cubicBezTo>
                  <a:pt x="261112" y="124079"/>
                  <a:pt x="263273" y="126243"/>
                  <a:pt x="263273" y="128768"/>
                </a:cubicBezTo>
                <a:cubicBezTo>
                  <a:pt x="263273" y="131293"/>
                  <a:pt x="261112" y="133457"/>
                  <a:pt x="258592" y="133457"/>
                </a:cubicBezTo>
                <a:lnTo>
                  <a:pt x="220060" y="133457"/>
                </a:lnTo>
                <a:lnTo>
                  <a:pt x="220060" y="155099"/>
                </a:lnTo>
                <a:lnTo>
                  <a:pt x="258592" y="155099"/>
                </a:lnTo>
                <a:cubicBezTo>
                  <a:pt x="261112" y="155099"/>
                  <a:pt x="263273" y="157263"/>
                  <a:pt x="263273" y="159788"/>
                </a:cubicBezTo>
                <a:cubicBezTo>
                  <a:pt x="263273" y="162313"/>
                  <a:pt x="261112" y="164477"/>
                  <a:pt x="258592" y="164477"/>
                </a:cubicBezTo>
                <a:lnTo>
                  <a:pt x="220060" y="164477"/>
                </a:lnTo>
                <a:lnTo>
                  <a:pt x="220060" y="185758"/>
                </a:lnTo>
                <a:lnTo>
                  <a:pt x="258592" y="185758"/>
                </a:lnTo>
                <a:cubicBezTo>
                  <a:pt x="261112" y="185758"/>
                  <a:pt x="263273" y="187561"/>
                  <a:pt x="263273" y="190086"/>
                </a:cubicBezTo>
                <a:cubicBezTo>
                  <a:pt x="263273" y="192972"/>
                  <a:pt x="261112" y="194775"/>
                  <a:pt x="258592" y="194775"/>
                </a:cubicBezTo>
                <a:lnTo>
                  <a:pt x="220060" y="194775"/>
                </a:lnTo>
                <a:lnTo>
                  <a:pt x="220060" y="216777"/>
                </a:lnTo>
                <a:lnTo>
                  <a:pt x="258592" y="216777"/>
                </a:lnTo>
                <a:cubicBezTo>
                  <a:pt x="261112" y="216777"/>
                  <a:pt x="263273" y="218942"/>
                  <a:pt x="263273" y="221466"/>
                </a:cubicBezTo>
                <a:cubicBezTo>
                  <a:pt x="263273" y="223631"/>
                  <a:pt x="261112" y="225795"/>
                  <a:pt x="258592" y="225795"/>
                </a:cubicBezTo>
                <a:lnTo>
                  <a:pt x="220060" y="225795"/>
                </a:lnTo>
                <a:lnTo>
                  <a:pt x="220060" y="247797"/>
                </a:lnTo>
                <a:lnTo>
                  <a:pt x="279478" y="247797"/>
                </a:lnTo>
                <a:lnTo>
                  <a:pt x="279478" y="102077"/>
                </a:lnTo>
                <a:lnTo>
                  <a:pt x="220060" y="102077"/>
                </a:lnTo>
                <a:close/>
                <a:moveTo>
                  <a:pt x="23079" y="102077"/>
                </a:moveTo>
                <a:lnTo>
                  <a:pt x="23079" y="247797"/>
                </a:lnTo>
                <a:lnTo>
                  <a:pt x="82497" y="247797"/>
                </a:lnTo>
                <a:lnTo>
                  <a:pt x="82497" y="225795"/>
                </a:lnTo>
                <a:lnTo>
                  <a:pt x="43965" y="225795"/>
                </a:lnTo>
                <a:cubicBezTo>
                  <a:pt x="41445" y="225795"/>
                  <a:pt x="39284" y="223631"/>
                  <a:pt x="39284" y="221466"/>
                </a:cubicBezTo>
                <a:cubicBezTo>
                  <a:pt x="39284" y="218942"/>
                  <a:pt x="41445" y="216777"/>
                  <a:pt x="43965" y="216777"/>
                </a:cubicBezTo>
                <a:lnTo>
                  <a:pt x="82497" y="216777"/>
                </a:lnTo>
                <a:lnTo>
                  <a:pt x="82497" y="194775"/>
                </a:lnTo>
                <a:lnTo>
                  <a:pt x="43965" y="194775"/>
                </a:lnTo>
                <a:cubicBezTo>
                  <a:pt x="41445" y="194775"/>
                  <a:pt x="39284" y="192972"/>
                  <a:pt x="39284" y="190086"/>
                </a:cubicBezTo>
                <a:cubicBezTo>
                  <a:pt x="39284" y="187561"/>
                  <a:pt x="41445" y="185758"/>
                  <a:pt x="43965" y="185758"/>
                </a:cubicBezTo>
                <a:lnTo>
                  <a:pt x="82497" y="185758"/>
                </a:lnTo>
                <a:lnTo>
                  <a:pt x="82497" y="164477"/>
                </a:lnTo>
                <a:lnTo>
                  <a:pt x="43965" y="164477"/>
                </a:lnTo>
                <a:cubicBezTo>
                  <a:pt x="41445" y="164477"/>
                  <a:pt x="39284" y="162313"/>
                  <a:pt x="39284" y="159788"/>
                </a:cubicBezTo>
                <a:cubicBezTo>
                  <a:pt x="39284" y="157263"/>
                  <a:pt x="41445" y="155099"/>
                  <a:pt x="43965" y="155099"/>
                </a:cubicBezTo>
                <a:lnTo>
                  <a:pt x="82497" y="155099"/>
                </a:lnTo>
                <a:lnTo>
                  <a:pt x="82497" y="133457"/>
                </a:lnTo>
                <a:lnTo>
                  <a:pt x="43965" y="133457"/>
                </a:lnTo>
                <a:cubicBezTo>
                  <a:pt x="41445" y="133457"/>
                  <a:pt x="39284" y="131293"/>
                  <a:pt x="39284" y="128768"/>
                </a:cubicBezTo>
                <a:cubicBezTo>
                  <a:pt x="39284" y="126243"/>
                  <a:pt x="41445" y="124079"/>
                  <a:pt x="43965" y="124079"/>
                </a:cubicBezTo>
                <a:lnTo>
                  <a:pt x="82497" y="124079"/>
                </a:lnTo>
                <a:lnTo>
                  <a:pt x="82497" y="102077"/>
                </a:lnTo>
                <a:lnTo>
                  <a:pt x="23079" y="102077"/>
                </a:lnTo>
                <a:close/>
                <a:moveTo>
                  <a:pt x="113876" y="93662"/>
                </a:moveTo>
                <a:lnTo>
                  <a:pt x="187094" y="93662"/>
                </a:lnTo>
                <a:cubicBezTo>
                  <a:pt x="189607" y="93662"/>
                  <a:pt x="191401" y="95860"/>
                  <a:pt x="191401" y="98425"/>
                </a:cubicBezTo>
                <a:cubicBezTo>
                  <a:pt x="191401" y="100989"/>
                  <a:pt x="189607" y="102821"/>
                  <a:pt x="187094" y="102821"/>
                </a:cubicBezTo>
                <a:lnTo>
                  <a:pt x="113876" y="102821"/>
                </a:lnTo>
                <a:cubicBezTo>
                  <a:pt x="111364" y="102821"/>
                  <a:pt x="109210" y="100989"/>
                  <a:pt x="109210" y="98425"/>
                </a:cubicBezTo>
                <a:cubicBezTo>
                  <a:pt x="109210" y="95860"/>
                  <a:pt x="111364" y="93662"/>
                  <a:pt x="113876" y="93662"/>
                </a:cubicBezTo>
                <a:close/>
                <a:moveTo>
                  <a:pt x="220060" y="71418"/>
                </a:moveTo>
                <a:lnTo>
                  <a:pt x="220060" y="93059"/>
                </a:lnTo>
                <a:lnTo>
                  <a:pt x="280918" y="93059"/>
                </a:lnTo>
                <a:lnTo>
                  <a:pt x="290641" y="71418"/>
                </a:lnTo>
                <a:lnTo>
                  <a:pt x="220060" y="71418"/>
                </a:lnTo>
                <a:close/>
                <a:moveTo>
                  <a:pt x="11555" y="71418"/>
                </a:moveTo>
                <a:lnTo>
                  <a:pt x="21278" y="93059"/>
                </a:lnTo>
                <a:lnTo>
                  <a:pt x="82497" y="93059"/>
                </a:lnTo>
                <a:lnTo>
                  <a:pt x="82497" y="71418"/>
                </a:lnTo>
                <a:lnTo>
                  <a:pt x="11555" y="71418"/>
                </a:lnTo>
                <a:close/>
                <a:moveTo>
                  <a:pt x="113876" y="61912"/>
                </a:moveTo>
                <a:lnTo>
                  <a:pt x="187094" y="61912"/>
                </a:lnTo>
                <a:cubicBezTo>
                  <a:pt x="189607" y="61912"/>
                  <a:pt x="191401" y="64029"/>
                  <a:pt x="191401" y="66498"/>
                </a:cubicBezTo>
                <a:cubicBezTo>
                  <a:pt x="191401" y="68968"/>
                  <a:pt x="189607" y="71084"/>
                  <a:pt x="187094" y="71084"/>
                </a:cubicBezTo>
                <a:lnTo>
                  <a:pt x="113876" y="71084"/>
                </a:lnTo>
                <a:cubicBezTo>
                  <a:pt x="111364" y="71084"/>
                  <a:pt x="109210" y="68968"/>
                  <a:pt x="109210" y="66498"/>
                </a:cubicBezTo>
                <a:cubicBezTo>
                  <a:pt x="109210" y="64029"/>
                  <a:pt x="111364" y="61912"/>
                  <a:pt x="113876" y="61912"/>
                </a:cubicBezTo>
                <a:close/>
                <a:moveTo>
                  <a:pt x="91860" y="40398"/>
                </a:moveTo>
                <a:lnTo>
                  <a:pt x="91860" y="247797"/>
                </a:lnTo>
                <a:lnTo>
                  <a:pt x="109866" y="247797"/>
                </a:lnTo>
                <a:lnTo>
                  <a:pt x="109866" y="221466"/>
                </a:lnTo>
                <a:cubicBezTo>
                  <a:pt x="109866" y="218942"/>
                  <a:pt x="112027" y="216777"/>
                  <a:pt x="114547" y="216777"/>
                </a:cubicBezTo>
                <a:lnTo>
                  <a:pt x="188010" y="216777"/>
                </a:lnTo>
                <a:cubicBezTo>
                  <a:pt x="190531" y="216777"/>
                  <a:pt x="192331" y="218942"/>
                  <a:pt x="192331" y="221466"/>
                </a:cubicBezTo>
                <a:lnTo>
                  <a:pt x="192331" y="247797"/>
                </a:lnTo>
                <a:lnTo>
                  <a:pt x="210697" y="247797"/>
                </a:lnTo>
                <a:lnTo>
                  <a:pt x="210697" y="40398"/>
                </a:lnTo>
                <a:lnTo>
                  <a:pt x="91860" y="40398"/>
                </a:lnTo>
                <a:close/>
                <a:moveTo>
                  <a:pt x="80336" y="9378"/>
                </a:moveTo>
                <a:lnTo>
                  <a:pt x="90059" y="31380"/>
                </a:lnTo>
                <a:lnTo>
                  <a:pt x="212498" y="31380"/>
                </a:lnTo>
                <a:lnTo>
                  <a:pt x="222221" y="9378"/>
                </a:lnTo>
                <a:lnTo>
                  <a:pt x="80336" y="9378"/>
                </a:lnTo>
                <a:close/>
                <a:moveTo>
                  <a:pt x="73494" y="0"/>
                </a:moveTo>
                <a:lnTo>
                  <a:pt x="229423" y="0"/>
                </a:lnTo>
                <a:cubicBezTo>
                  <a:pt x="230863" y="0"/>
                  <a:pt x="232304" y="1082"/>
                  <a:pt x="233024" y="2164"/>
                </a:cubicBezTo>
                <a:cubicBezTo>
                  <a:pt x="233744" y="3607"/>
                  <a:pt x="233744" y="5050"/>
                  <a:pt x="233384" y="6853"/>
                </a:cubicBezTo>
                <a:lnTo>
                  <a:pt x="220060" y="36791"/>
                </a:lnTo>
                <a:lnTo>
                  <a:pt x="220060" y="62040"/>
                </a:lnTo>
                <a:lnTo>
                  <a:pt x="297844" y="62040"/>
                </a:lnTo>
                <a:cubicBezTo>
                  <a:pt x="299284" y="62040"/>
                  <a:pt x="301085" y="62761"/>
                  <a:pt x="301805" y="64204"/>
                </a:cubicBezTo>
                <a:cubicBezTo>
                  <a:pt x="302525" y="65646"/>
                  <a:pt x="302525" y="67089"/>
                  <a:pt x="302165" y="68532"/>
                </a:cubicBezTo>
                <a:lnTo>
                  <a:pt x="288481" y="98470"/>
                </a:lnTo>
                <a:lnTo>
                  <a:pt x="288481" y="247797"/>
                </a:lnTo>
                <a:lnTo>
                  <a:pt x="297844" y="247797"/>
                </a:lnTo>
                <a:cubicBezTo>
                  <a:pt x="300364" y="247797"/>
                  <a:pt x="302525" y="249601"/>
                  <a:pt x="302525" y="252125"/>
                </a:cubicBezTo>
                <a:cubicBezTo>
                  <a:pt x="302525" y="255011"/>
                  <a:pt x="300364" y="256814"/>
                  <a:pt x="297844" y="256814"/>
                </a:cubicBezTo>
                <a:lnTo>
                  <a:pt x="284159" y="256814"/>
                </a:lnTo>
                <a:lnTo>
                  <a:pt x="215378" y="256814"/>
                </a:lnTo>
                <a:lnTo>
                  <a:pt x="188010" y="256814"/>
                </a:lnTo>
                <a:lnTo>
                  <a:pt x="114547" y="256814"/>
                </a:lnTo>
                <a:lnTo>
                  <a:pt x="87179" y="256814"/>
                </a:lnTo>
                <a:lnTo>
                  <a:pt x="18397" y="256814"/>
                </a:lnTo>
                <a:lnTo>
                  <a:pt x="4713" y="256814"/>
                </a:lnTo>
                <a:cubicBezTo>
                  <a:pt x="2193" y="256814"/>
                  <a:pt x="32" y="255011"/>
                  <a:pt x="32" y="252125"/>
                </a:cubicBezTo>
                <a:cubicBezTo>
                  <a:pt x="32" y="249601"/>
                  <a:pt x="2193" y="247797"/>
                  <a:pt x="4713" y="247797"/>
                </a:cubicBezTo>
                <a:lnTo>
                  <a:pt x="13716" y="247797"/>
                </a:lnTo>
                <a:lnTo>
                  <a:pt x="13716" y="98470"/>
                </a:lnTo>
                <a:lnTo>
                  <a:pt x="392" y="68532"/>
                </a:lnTo>
                <a:cubicBezTo>
                  <a:pt x="-328" y="67089"/>
                  <a:pt x="32" y="65646"/>
                  <a:pt x="752" y="64204"/>
                </a:cubicBezTo>
                <a:cubicBezTo>
                  <a:pt x="1832" y="62761"/>
                  <a:pt x="3273" y="62040"/>
                  <a:pt x="4713" y="62040"/>
                </a:cubicBezTo>
                <a:lnTo>
                  <a:pt x="82497" y="62040"/>
                </a:lnTo>
                <a:lnTo>
                  <a:pt x="82497" y="36791"/>
                </a:lnTo>
                <a:lnTo>
                  <a:pt x="69173" y="6853"/>
                </a:lnTo>
                <a:cubicBezTo>
                  <a:pt x="68453" y="5050"/>
                  <a:pt x="68813" y="3607"/>
                  <a:pt x="69533" y="2164"/>
                </a:cubicBezTo>
                <a:cubicBezTo>
                  <a:pt x="70253" y="1082"/>
                  <a:pt x="72054" y="0"/>
                  <a:pt x="73494" y="0"/>
                </a:cubicBezTo>
                <a:close/>
              </a:path>
            </a:pathLst>
          </a:custGeom>
          <a:solidFill>
            <a:srgbClr val="747480"/>
          </a:solidFill>
          <a:ln>
            <a:no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defRPr/>
            </a:pPr>
            <a:endParaRPr lang="cs-CZ" sz="1199" kern="0">
              <a:solidFill>
                <a:srgbClr val="FFFFFF"/>
              </a:solidFill>
              <a:latin typeface="+mj-lt"/>
            </a:endParaRPr>
          </a:p>
        </p:txBody>
      </p:sp>
      <p:pic>
        <p:nvPicPr>
          <p:cNvPr id="78" name="Graphic 77" descr="Contract outline">
            <a:extLst>
              <a:ext uri="{FF2B5EF4-FFF2-40B4-BE49-F238E27FC236}">
                <a16:creationId xmlns:a16="http://schemas.microsoft.com/office/drawing/2014/main" id="{3B3FD580-C4AD-4862-8C2D-84F9CF2753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86053" y="5776221"/>
            <a:ext cx="345982" cy="377907"/>
          </a:xfrm>
          <a:prstGeom prst="rect">
            <a:avLst/>
          </a:prstGeom>
        </p:spPr>
      </p:pic>
      <p:pic>
        <p:nvPicPr>
          <p:cNvPr id="79" name="Graphic 78" descr="Tools outline">
            <a:extLst>
              <a:ext uri="{FF2B5EF4-FFF2-40B4-BE49-F238E27FC236}">
                <a16:creationId xmlns:a16="http://schemas.microsoft.com/office/drawing/2014/main" id="{5E29FD0A-40AF-4E95-915E-3CE4CFDE90B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06437" y="5771071"/>
            <a:ext cx="345982" cy="388207"/>
          </a:xfrm>
          <a:prstGeom prst="rect">
            <a:avLst/>
          </a:prstGeom>
        </p:spPr>
      </p:pic>
    </p:spTree>
    <p:extLst>
      <p:ext uri="{BB962C8B-B14F-4D97-AF65-F5344CB8AC3E}">
        <p14:creationId xmlns:p14="http://schemas.microsoft.com/office/powerpoint/2010/main" val="645906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7EE80D8-7626-4BBD-852B-8E0FD9B1D628}"/>
              </a:ext>
            </a:extLst>
          </p:cNvPr>
          <p:cNvGraphicFramePr>
            <a:graphicFrameLocks noGrp="1"/>
          </p:cNvGraphicFramePr>
          <p:nvPr>
            <p:extLst>
              <p:ext uri="{D42A27DB-BD31-4B8C-83A1-F6EECF244321}">
                <p14:modId xmlns:p14="http://schemas.microsoft.com/office/powerpoint/2010/main" val="1865964930"/>
              </p:ext>
            </p:extLst>
          </p:nvPr>
        </p:nvGraphicFramePr>
        <p:xfrm>
          <a:off x="1047673" y="3890377"/>
          <a:ext cx="4547131" cy="762000"/>
        </p:xfrm>
        <a:graphic>
          <a:graphicData uri="http://schemas.openxmlformats.org/drawingml/2006/table">
            <a:tbl>
              <a:tblPr/>
              <a:tblGrid>
                <a:gridCol w="3103195">
                  <a:extLst>
                    <a:ext uri="{9D8B030D-6E8A-4147-A177-3AD203B41FA5}">
                      <a16:colId xmlns:a16="http://schemas.microsoft.com/office/drawing/2014/main" val="3789323577"/>
                    </a:ext>
                  </a:extLst>
                </a:gridCol>
                <a:gridCol w="721968">
                  <a:extLst>
                    <a:ext uri="{9D8B030D-6E8A-4147-A177-3AD203B41FA5}">
                      <a16:colId xmlns:a16="http://schemas.microsoft.com/office/drawing/2014/main" val="3698292116"/>
                    </a:ext>
                  </a:extLst>
                </a:gridCol>
                <a:gridCol w="721968">
                  <a:extLst>
                    <a:ext uri="{9D8B030D-6E8A-4147-A177-3AD203B41FA5}">
                      <a16:colId xmlns:a16="http://schemas.microsoft.com/office/drawing/2014/main" val="3259711224"/>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Počet let první části provozní fáze</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10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390978674"/>
                  </a:ext>
                </a:extLst>
              </a:tr>
              <a:tr h="190500">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noFill/>
                  </a:tcPr>
                </a:tc>
                <a:tc>
                  <a:txBody>
                    <a:bodyPr/>
                    <a:lstStyle/>
                    <a:p>
                      <a:pPr algn="l" fontAlgn="t"/>
                      <a:endParaRPr lang="cs-CZ" sz="1000" b="0" i="0" u="none" strike="noStrike" dirty="0">
                        <a:solidFill>
                          <a:srgbClr val="999999"/>
                        </a:solidFill>
                        <a:effectLst/>
                        <a:latin typeface="Calibri" panose="020F0502020204030204" pitchFamily="34" charset="0"/>
                      </a:endParaRPr>
                    </a:p>
                  </a:txBody>
                  <a:tcPr marL="0" marR="0" marT="0" marB="0">
                    <a:lnL>
                      <a:noFill/>
                    </a:lnL>
                    <a:lnR w="6350" cap="flat" cmpd="sng" algn="ctr">
                      <a:solidFill>
                        <a:srgbClr val="FFFFFF"/>
                      </a:solidFill>
                      <a:prstDash val="dot"/>
                      <a:round/>
                      <a:headEnd type="none" w="med" len="med"/>
                      <a:tailEnd type="none" w="med" len="med"/>
                    </a:lnR>
                    <a:lnT>
                      <a:noFill/>
                    </a:lnT>
                    <a:lnB>
                      <a:noFill/>
                    </a:lnB>
                    <a:noFill/>
                  </a:tcPr>
                </a:tc>
                <a:tc>
                  <a:txBody>
                    <a:bodyPr/>
                    <a:lstStyle/>
                    <a:p>
                      <a:pPr algn="r"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noFill/>
                  </a:tcPr>
                </a:tc>
                <a:extLst>
                  <a:ext uri="{0D108BD9-81ED-4DB2-BD59-A6C34878D82A}">
                    <a16:rowId xmlns:a16="http://schemas.microsoft.com/office/drawing/2014/main" val="504189710"/>
                  </a:ext>
                </a:extLst>
              </a:tr>
              <a:tr h="190500">
                <a:tc>
                  <a:txBody>
                    <a:bodyPr/>
                    <a:lstStyle/>
                    <a:p>
                      <a:pPr algn="l" fontAlgn="t"/>
                      <a:r>
                        <a:rPr lang="cs-CZ" sz="1000" b="0" i="0" u="none" strike="noStrike" dirty="0">
                          <a:solidFill>
                            <a:srgbClr val="203764"/>
                          </a:solidFill>
                          <a:effectLst/>
                          <a:latin typeface="Calibri" panose="020F0502020204030204" pitchFamily="34" charset="0"/>
                        </a:rPr>
                        <a:t>Udržovací náklady během první části provozní fáze</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0,1 %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675625329"/>
                  </a:ext>
                </a:extLst>
              </a:tr>
              <a:tr h="190500">
                <a:tc>
                  <a:txBody>
                    <a:bodyPr/>
                    <a:lstStyle/>
                    <a:p>
                      <a:pPr algn="l" fontAlgn="t"/>
                      <a:r>
                        <a:rPr lang="cs-CZ" sz="1000" b="0" i="0" u="none" strike="noStrike">
                          <a:solidFill>
                            <a:srgbClr val="203764"/>
                          </a:solidFill>
                          <a:effectLst/>
                          <a:latin typeface="Calibri" panose="020F0502020204030204" pitchFamily="34" charset="0"/>
                        </a:rPr>
                        <a:t>Udržovací náklady po zbytek provozní fáze</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0,5 %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3699151792"/>
                  </a:ext>
                </a:extLst>
              </a:tr>
            </a:tbl>
          </a:graphicData>
        </a:graphic>
      </p:graphicFrame>
      <p:sp>
        <p:nvSpPr>
          <p:cNvPr id="2" name="Title 1">
            <a:extLst>
              <a:ext uri="{FF2B5EF4-FFF2-40B4-BE49-F238E27FC236}">
                <a16:creationId xmlns:a16="http://schemas.microsoft.com/office/drawing/2014/main" id="{DB8D4783-CCAD-4008-B41A-A68D9B081813}"/>
              </a:ext>
            </a:extLst>
          </p:cNvPr>
          <p:cNvSpPr>
            <a:spLocks noGrp="1"/>
          </p:cNvSpPr>
          <p:nvPr>
            <p:ph type="title"/>
          </p:nvPr>
        </p:nvSpPr>
        <p:spPr>
          <a:xfrm>
            <a:off x="609918" y="294200"/>
            <a:ext cx="10978515" cy="590400"/>
          </a:xfrm>
        </p:spPr>
        <p:txBody>
          <a:bodyPr/>
          <a:lstStyle/>
          <a:p>
            <a:r>
              <a:rPr lang="cs-CZ" dirty="0"/>
              <a:t>Provozní náklady</a:t>
            </a:r>
          </a:p>
        </p:txBody>
      </p:sp>
      <p:grpSp>
        <p:nvGrpSpPr>
          <p:cNvPr id="31" name="Group 30">
            <a:extLst>
              <a:ext uri="{FF2B5EF4-FFF2-40B4-BE49-F238E27FC236}">
                <a16:creationId xmlns:a16="http://schemas.microsoft.com/office/drawing/2014/main" id="{AA4373EB-A012-4E75-86CA-9F64808BFD43}"/>
              </a:ext>
            </a:extLst>
          </p:cNvPr>
          <p:cNvGrpSpPr/>
          <p:nvPr/>
        </p:nvGrpSpPr>
        <p:grpSpPr>
          <a:xfrm>
            <a:off x="6278859" y="4697351"/>
            <a:ext cx="5084467" cy="552205"/>
            <a:chOff x="1671198" y="2212226"/>
            <a:chExt cx="7892732" cy="1132837"/>
          </a:xfrm>
        </p:grpSpPr>
        <p:sp>
          <p:nvSpPr>
            <p:cNvPr id="32" name="Right Brace 31">
              <a:extLst>
                <a:ext uri="{FF2B5EF4-FFF2-40B4-BE49-F238E27FC236}">
                  <a16:creationId xmlns:a16="http://schemas.microsoft.com/office/drawing/2014/main" id="{B77FC7A2-5B8D-4783-A3A1-B03D28088CA2}"/>
                </a:ext>
              </a:extLst>
            </p:cNvPr>
            <p:cNvSpPr/>
            <p:nvPr/>
          </p:nvSpPr>
          <p:spPr>
            <a:xfrm rot="16200000">
              <a:off x="3261505" y="1448827"/>
              <a:ext cx="305929" cy="3486543"/>
            </a:xfrm>
            <a:prstGeom prst="rightBrace">
              <a:avLst/>
            </a:prstGeom>
            <a:ln w="19050">
              <a:solidFill>
                <a:schemeClr val="accent3"/>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6" name="TextBox 8">
              <a:extLst>
                <a:ext uri="{FF2B5EF4-FFF2-40B4-BE49-F238E27FC236}">
                  <a16:creationId xmlns:a16="http://schemas.microsoft.com/office/drawing/2014/main" id="{B0B899A4-7384-4991-A3E6-F895DF8318C7}"/>
                </a:ext>
              </a:extLst>
            </p:cNvPr>
            <p:cNvSpPr txBox="1"/>
            <p:nvPr/>
          </p:nvSpPr>
          <p:spPr>
            <a:xfrm>
              <a:off x="2284996" y="2270728"/>
              <a:ext cx="2362198" cy="454606"/>
            </a:xfrm>
            <a:prstGeom prst="rect">
              <a:avLst/>
            </a:prstGeom>
            <a:noFill/>
          </p:spPr>
          <p:txBody>
            <a:bodyPr wrap="square" lIns="0" tIns="36576" rIns="0" bIns="0" rtlCol="0">
              <a:spAutoFit/>
            </a:bodyPr>
            <a:lstStyle/>
            <a:p>
              <a:pPr marL="0" marR="0" lvl="0" indent="0" algn="ctr" defTabSz="103626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cs-CZ" sz="1200" strike="noStrike" kern="1200" cap="none" spc="0" normalizeH="0" baseline="0" dirty="0">
                  <a:ln>
                    <a:noFill/>
                  </a:ln>
                  <a:solidFill>
                    <a:srgbClr val="000000"/>
                  </a:solidFill>
                  <a:effectLst/>
                  <a:uLnTx/>
                  <a:uFillTx/>
                  <a:ea typeface="+mn-ea"/>
                  <a:cs typeface="+mn-cs"/>
                </a:rPr>
                <a:t>První část</a:t>
              </a:r>
              <a:endParaRPr lang="cs-CZ" sz="1200" dirty="0">
                <a:solidFill>
                  <a:srgbClr val="000000"/>
                </a:solidFill>
              </a:endParaRPr>
            </a:p>
          </p:txBody>
        </p:sp>
        <p:sp>
          <p:nvSpPr>
            <p:cNvPr id="40" name="TextBox 10">
              <a:extLst>
                <a:ext uri="{FF2B5EF4-FFF2-40B4-BE49-F238E27FC236}">
                  <a16:creationId xmlns:a16="http://schemas.microsoft.com/office/drawing/2014/main" id="{0DAFCF7B-3B0A-4875-8E5E-F6EC17ED9CF1}"/>
                </a:ext>
              </a:extLst>
            </p:cNvPr>
            <p:cNvSpPr txBox="1"/>
            <p:nvPr/>
          </p:nvSpPr>
          <p:spPr>
            <a:xfrm>
              <a:off x="6564877" y="2212226"/>
              <a:ext cx="1605890" cy="454606"/>
            </a:xfrm>
            <a:prstGeom prst="rect">
              <a:avLst/>
            </a:prstGeom>
            <a:solidFill>
              <a:schemeClr val="tx1"/>
            </a:solidFill>
            <a:ln>
              <a:noFill/>
            </a:ln>
          </p:spPr>
          <p:txBody>
            <a:bodyPr wrap="square" lIns="0" tIns="36576" rIns="0" bIns="0" rtlCol="0">
              <a:spAutoFit/>
            </a:bodyPr>
            <a:lstStyle/>
            <a:p>
              <a:pPr marL="0" marR="0" lvl="0" indent="0" algn="ctr" defTabSz="1036266" rtl="0" eaLnBrk="1" fontAlgn="auto" latinLnBrk="0" hangingPunct="1">
                <a:lnSpc>
                  <a:spcPct val="100000"/>
                </a:lnSpc>
                <a:spcBef>
                  <a:spcPts val="0"/>
                </a:spcBef>
                <a:spcAft>
                  <a:spcPts val="600"/>
                </a:spcAft>
                <a:buClrTx/>
                <a:buSzTx/>
                <a:buFont typeface="Arial" panose="020B0604020202020204" pitchFamily="34" charset="0"/>
                <a:buNone/>
                <a:tabLst/>
                <a:defRPr/>
              </a:pPr>
              <a:r>
                <a:rPr lang="cs-CZ" sz="1200">
                  <a:solidFill>
                    <a:srgbClr val="2E2E38"/>
                  </a:solidFill>
                </a:rPr>
                <a:t>Druhá část</a:t>
              </a:r>
              <a:endParaRPr lang="cs-CZ" sz="1200">
                <a:solidFill>
                  <a:schemeClr val="tx2"/>
                </a:solidFill>
              </a:endParaRPr>
            </a:p>
          </p:txBody>
        </p:sp>
        <p:sp>
          <p:nvSpPr>
            <p:cNvPr id="72" name="Right Brace 71">
              <a:extLst>
                <a:ext uri="{FF2B5EF4-FFF2-40B4-BE49-F238E27FC236}">
                  <a16:creationId xmlns:a16="http://schemas.microsoft.com/office/drawing/2014/main" id="{FC9617D7-5212-414E-9232-11FE3FD9859A}"/>
                </a:ext>
              </a:extLst>
            </p:cNvPr>
            <p:cNvSpPr/>
            <p:nvPr/>
          </p:nvSpPr>
          <p:spPr>
            <a:xfrm rot="16200000">
              <a:off x="7249800" y="1030929"/>
              <a:ext cx="305927" cy="4322332"/>
            </a:xfrm>
            <a:prstGeom prst="rightBrace">
              <a:avLst/>
            </a:prstGeom>
            <a:ln w="19050">
              <a:solidFill>
                <a:schemeClr val="accent4"/>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grpSp>
      <p:sp>
        <p:nvSpPr>
          <p:cNvPr id="16" name="Oval 15">
            <a:extLst>
              <a:ext uri="{FF2B5EF4-FFF2-40B4-BE49-F238E27FC236}">
                <a16:creationId xmlns:a16="http://schemas.microsoft.com/office/drawing/2014/main" id="{FE9B871D-1FD0-443C-8980-CDF651152AF1}"/>
              </a:ext>
            </a:extLst>
          </p:cNvPr>
          <p:cNvSpPr/>
          <p:nvPr/>
        </p:nvSpPr>
        <p:spPr>
          <a:xfrm>
            <a:off x="5233854" y="3871606"/>
            <a:ext cx="465512" cy="588233"/>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57" name="TextBox 56">
            <a:extLst>
              <a:ext uri="{FF2B5EF4-FFF2-40B4-BE49-F238E27FC236}">
                <a16:creationId xmlns:a16="http://schemas.microsoft.com/office/drawing/2014/main" id="{0B3F8913-E53A-4578-AA3A-6959009277CB}"/>
              </a:ext>
            </a:extLst>
          </p:cNvPr>
          <p:cNvSpPr txBox="1"/>
          <p:nvPr/>
        </p:nvSpPr>
        <p:spPr>
          <a:xfrm>
            <a:off x="6243462" y="4951754"/>
            <a:ext cx="964243" cy="206210"/>
          </a:xfrm>
          <a:prstGeom prst="rect">
            <a:avLst/>
          </a:prstGeom>
          <a:noFill/>
        </p:spPr>
        <p:txBody>
          <a:bodyPr wrap="square" lIns="0" tIns="36576" rIns="0" bIns="0" rtlCol="0">
            <a:spAutoFit/>
          </a:bodyPr>
          <a:lstStyle/>
          <a:p>
            <a:pPr algn="ctr">
              <a:spcAft>
                <a:spcPts val="600"/>
              </a:spcAft>
              <a:buClr>
                <a:schemeClr val="tx2"/>
              </a:buClr>
              <a:buSzPct val="80000"/>
            </a:pPr>
            <a:r>
              <a:rPr lang="cs-CZ" sz="1050">
                <a:solidFill>
                  <a:srgbClr val="0070C0"/>
                </a:solidFill>
              </a:rPr>
              <a:t>0,1 % (10 let)</a:t>
            </a:r>
          </a:p>
        </p:txBody>
      </p:sp>
      <p:sp>
        <p:nvSpPr>
          <p:cNvPr id="79" name="Oval 78">
            <a:extLst>
              <a:ext uri="{FF2B5EF4-FFF2-40B4-BE49-F238E27FC236}">
                <a16:creationId xmlns:a16="http://schemas.microsoft.com/office/drawing/2014/main" id="{7D800A3A-1030-4330-B0E9-6042C7123EB1}"/>
              </a:ext>
            </a:extLst>
          </p:cNvPr>
          <p:cNvSpPr/>
          <p:nvPr/>
        </p:nvSpPr>
        <p:spPr>
          <a:xfrm>
            <a:off x="5276336" y="4455567"/>
            <a:ext cx="359965" cy="206872"/>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
        <p:nvSpPr>
          <p:cNvPr id="95" name="TextBox 94">
            <a:extLst>
              <a:ext uri="{FF2B5EF4-FFF2-40B4-BE49-F238E27FC236}">
                <a16:creationId xmlns:a16="http://schemas.microsoft.com/office/drawing/2014/main" id="{4E1B7E86-B04F-4177-9890-E7834C29D6B9}"/>
              </a:ext>
            </a:extLst>
          </p:cNvPr>
          <p:cNvSpPr txBox="1"/>
          <p:nvPr/>
        </p:nvSpPr>
        <p:spPr>
          <a:xfrm>
            <a:off x="8546214" y="4962102"/>
            <a:ext cx="428670" cy="198516"/>
          </a:xfrm>
          <a:prstGeom prst="rect">
            <a:avLst/>
          </a:prstGeom>
          <a:noFill/>
        </p:spPr>
        <p:txBody>
          <a:bodyPr wrap="square" lIns="0" tIns="36576" rIns="0" bIns="0" rtlCol="0">
            <a:spAutoFit/>
          </a:bodyPr>
          <a:lstStyle/>
          <a:p>
            <a:pPr algn="ctr">
              <a:spcAft>
                <a:spcPts val="600"/>
              </a:spcAft>
              <a:buClr>
                <a:schemeClr val="tx2"/>
              </a:buClr>
              <a:buSzPct val="80000"/>
            </a:pPr>
            <a:r>
              <a:rPr lang="cs-CZ" sz="1050" dirty="0">
                <a:solidFill>
                  <a:schemeClr val="accent4"/>
                </a:solidFill>
              </a:rPr>
              <a:t>0,5 %</a:t>
            </a:r>
          </a:p>
        </p:txBody>
      </p:sp>
      <p:sp>
        <p:nvSpPr>
          <p:cNvPr id="33" name="TextBox 32">
            <a:extLst>
              <a:ext uri="{FF2B5EF4-FFF2-40B4-BE49-F238E27FC236}">
                <a16:creationId xmlns:a16="http://schemas.microsoft.com/office/drawing/2014/main" id="{F8132173-A7EE-4E6A-8C48-921E7A29C307}"/>
              </a:ext>
            </a:extLst>
          </p:cNvPr>
          <p:cNvSpPr txBox="1"/>
          <p:nvPr/>
        </p:nvSpPr>
        <p:spPr>
          <a:xfrm>
            <a:off x="609917" y="971210"/>
            <a:ext cx="10939133" cy="1479993"/>
          </a:xfrm>
          <a:prstGeom prst="rect">
            <a:avLst/>
          </a:prstGeom>
          <a:solidFill>
            <a:schemeClr val="tx2"/>
          </a:solidFill>
        </p:spPr>
        <p:txBody>
          <a:bodyPr wrap="square" lIns="108000" tIns="108000" rIns="108000" bIns="108000" rtlCol="0" anchor="ctr">
            <a:spAutoFit/>
          </a:bodyPr>
          <a:lstStyle/>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rPr>
              <a:t>Počet let první části provozní fáze </a:t>
            </a:r>
            <a:r>
              <a:rPr lang="cs-CZ" sz="1200" dirty="0">
                <a:solidFill>
                  <a:schemeClr val="bg1"/>
                </a:solidFill>
              </a:rPr>
              <a:t>určuje počet let, ve kterých budou vznikat nižší náklady na údržbu (vzhledem k menší potřebě oprav spojených s novostí budovy) a od kdy bude nutné je zvýšit.</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rPr>
              <a:t>Náklady na údržbu </a:t>
            </a:r>
            <a:r>
              <a:rPr lang="cs-CZ" sz="1200" dirty="0">
                <a:solidFill>
                  <a:schemeClr val="bg1"/>
                </a:solidFill>
              </a:rPr>
              <a:t>představují procento celkových nákladů na výstavbu, které je třeba vynaložit na udržování fyzického stavu budovy během provozní fáze. V prvních letech se uvažuje s nižší potřebou nákladů na údržbu, následně se však tyto náklady jednou zvýší a po zbytek provozní fáze zůstanou nezměněny</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rPr>
              <a:t>Náklady na správu objektu</a:t>
            </a:r>
            <a:r>
              <a:rPr lang="cs-CZ" sz="1200" dirty="0">
                <a:solidFill>
                  <a:schemeClr val="bg1"/>
                </a:solidFill>
              </a:rPr>
              <a:t> se týkají výdajů spojených se správou budovy (projektu). Logika výpočtu nákladů na zařízení je totožná s náklady na údržbu.</a:t>
            </a:r>
          </a:p>
        </p:txBody>
      </p:sp>
      <p:sp>
        <p:nvSpPr>
          <p:cNvPr id="34" name="TextBox 33">
            <a:extLst>
              <a:ext uri="{FF2B5EF4-FFF2-40B4-BE49-F238E27FC236}">
                <a16:creationId xmlns:a16="http://schemas.microsoft.com/office/drawing/2014/main" id="{1941D5BD-2FB7-4865-A240-CA942FF312BC}"/>
              </a:ext>
            </a:extLst>
          </p:cNvPr>
          <p:cNvSpPr txBox="1"/>
          <p:nvPr/>
        </p:nvSpPr>
        <p:spPr>
          <a:xfrm>
            <a:off x="609918" y="3494927"/>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sp>
        <p:nvSpPr>
          <p:cNvPr id="35" name="TextBox 34">
            <a:extLst>
              <a:ext uri="{FF2B5EF4-FFF2-40B4-BE49-F238E27FC236}">
                <a16:creationId xmlns:a16="http://schemas.microsoft.com/office/drawing/2014/main" id="{DBAB10E0-F138-42E3-8FE9-1893B5019A44}"/>
              </a:ext>
            </a:extLst>
          </p:cNvPr>
          <p:cNvSpPr txBox="1"/>
          <p:nvPr/>
        </p:nvSpPr>
        <p:spPr>
          <a:xfrm>
            <a:off x="609918" y="2419175"/>
            <a:ext cx="10939133" cy="1187606"/>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Model uvažuje navýšení potřebných udržovacích nákladů, spojené se zastaráváním budovy.</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Udržovací náklady se promítnou v jejich absolutní výši do výkazu zisků a ztrát jako součást provozních nákladů.</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Udržovací náklady jsou v jednotlivých letech upraveny o inflační index cen výrobců.</a:t>
            </a:r>
          </a:p>
        </p:txBody>
      </p:sp>
      <p:cxnSp>
        <p:nvCxnSpPr>
          <p:cNvPr id="5" name="Connector: Elbow 4">
            <a:extLst>
              <a:ext uri="{FF2B5EF4-FFF2-40B4-BE49-F238E27FC236}">
                <a16:creationId xmlns:a16="http://schemas.microsoft.com/office/drawing/2014/main" id="{03C4DA6A-6416-41F0-8B9D-43A675A30489}"/>
              </a:ext>
            </a:extLst>
          </p:cNvPr>
          <p:cNvCxnSpPr>
            <a:cxnSpLocks/>
            <a:stCxn id="16" idx="6"/>
            <a:endCxn id="36" idx="0"/>
          </p:cNvCxnSpPr>
          <p:nvPr/>
        </p:nvCxnSpPr>
        <p:spPr>
          <a:xfrm>
            <a:off x="5699366" y="4165723"/>
            <a:ext cx="1735759" cy="560145"/>
          </a:xfrm>
          <a:prstGeom prst="bentConnector2">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56DB8DC1-7688-4472-B83C-81671BFA0036}"/>
              </a:ext>
            </a:extLst>
          </p:cNvPr>
          <p:cNvCxnSpPr>
            <a:cxnSpLocks/>
            <a:stCxn id="79" idx="6"/>
            <a:endCxn id="40" idx="0"/>
          </p:cNvCxnSpPr>
          <p:nvPr/>
        </p:nvCxnSpPr>
        <p:spPr>
          <a:xfrm>
            <a:off x="5636301" y="4559003"/>
            <a:ext cx="4312301" cy="138348"/>
          </a:xfrm>
          <a:prstGeom prst="bentConnector2">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5E998B5C-B778-4E4F-9D14-FAC3594D6BE6}"/>
              </a:ext>
            </a:extLst>
          </p:cNvPr>
          <p:cNvGrpSpPr/>
          <p:nvPr/>
        </p:nvGrpSpPr>
        <p:grpSpPr>
          <a:xfrm>
            <a:off x="6278860" y="5348582"/>
            <a:ext cx="5084465" cy="416509"/>
            <a:chOff x="861709" y="4858048"/>
            <a:chExt cx="7562468" cy="488021"/>
          </a:xfrm>
        </p:grpSpPr>
        <p:grpSp>
          <p:nvGrpSpPr>
            <p:cNvPr id="42" name="Group 41">
              <a:extLst>
                <a:ext uri="{FF2B5EF4-FFF2-40B4-BE49-F238E27FC236}">
                  <a16:creationId xmlns:a16="http://schemas.microsoft.com/office/drawing/2014/main" id="{7CBFA2C7-370B-4584-92C2-C1B347CEC4C6}"/>
                </a:ext>
              </a:extLst>
            </p:cNvPr>
            <p:cNvGrpSpPr/>
            <p:nvPr>
              <p:custDataLst>
                <p:tags r:id="rId1"/>
              </p:custDataLst>
            </p:nvPr>
          </p:nvGrpSpPr>
          <p:grpSpPr>
            <a:xfrm>
              <a:off x="861709" y="4858049"/>
              <a:ext cx="7562468" cy="488020"/>
              <a:chOff x="572788" y="3435610"/>
              <a:chExt cx="11436552" cy="861811"/>
            </a:xfrm>
          </p:grpSpPr>
          <p:sp>
            <p:nvSpPr>
              <p:cNvPr id="52" name="Pentagon 3">
                <a:extLst>
                  <a:ext uri="{FF2B5EF4-FFF2-40B4-BE49-F238E27FC236}">
                    <a16:creationId xmlns:a16="http://schemas.microsoft.com/office/drawing/2014/main" id="{494ED30D-5B29-47C9-8FEC-47716B1D1C18}"/>
                  </a:ext>
                </a:extLst>
              </p:cNvPr>
              <p:cNvSpPr/>
              <p:nvPr/>
            </p:nvSpPr>
            <p:spPr>
              <a:xfrm>
                <a:off x="572788" y="3435610"/>
                <a:ext cx="2625499" cy="861811"/>
              </a:xfrm>
              <a:prstGeom prst="homePlate">
                <a:avLst>
                  <a:gd name="adj" fmla="val 24338"/>
                </a:avLst>
              </a:prstGeom>
              <a:solidFill>
                <a:schemeClr val="tx2"/>
              </a:solidFill>
              <a:ln w="3175" cap="flat" cmpd="sng" algn="ctr">
                <a:solidFill>
                  <a:srgbClr val="000000"/>
                </a:solidFill>
                <a:prstDash val="solid"/>
                <a:round/>
                <a:headEnd type="none" w="med" len="med"/>
                <a:tailEnd type="none" w="med" len="med"/>
              </a:ln>
              <a:effectLst/>
            </p:spPr>
            <p:txBody>
              <a:bodyPr rtlCol="0" anchor="ctr"/>
              <a:lstStyle/>
              <a:p>
                <a:pPr algn="ctr" defTabSz="913943">
                  <a:defRPr/>
                </a:pPr>
                <a:r>
                  <a:rPr lang="cs-CZ" sz="1199" kern="0" dirty="0">
                    <a:solidFill>
                      <a:srgbClr val="2E2E38"/>
                    </a:solidFill>
                    <a:latin typeface="+mj-lt"/>
                    <a:cs typeface="Poppins" pitchFamily="2" charset="77"/>
                  </a:rPr>
                  <a:t>2031</a:t>
                </a:r>
              </a:p>
            </p:txBody>
          </p:sp>
          <p:sp>
            <p:nvSpPr>
              <p:cNvPr id="58" name="Chevron 5">
                <a:extLst>
                  <a:ext uri="{FF2B5EF4-FFF2-40B4-BE49-F238E27FC236}">
                    <a16:creationId xmlns:a16="http://schemas.microsoft.com/office/drawing/2014/main" id="{0D1AAB50-63A5-491F-81B4-DEE2C2BB91A3}"/>
                  </a:ext>
                </a:extLst>
              </p:cNvPr>
              <p:cNvSpPr/>
              <p:nvPr/>
            </p:nvSpPr>
            <p:spPr>
              <a:xfrm>
                <a:off x="4282258" y="3435610"/>
                <a:ext cx="2844290" cy="861811"/>
              </a:xfrm>
              <a:prstGeom prst="chevron">
                <a:avLst>
                  <a:gd name="adj" fmla="val 25688"/>
                </a:avLst>
              </a:prstGeom>
              <a:solidFill>
                <a:schemeClr val="tx2"/>
              </a:solidFill>
              <a:ln w="3175" cap="flat" cmpd="sng" algn="ctr">
                <a:solidFill>
                  <a:srgbClr val="000000"/>
                </a:solidFill>
                <a:prstDash val="solid"/>
                <a:round/>
                <a:headEnd type="none" w="med" len="med"/>
                <a:tailEnd type="none" w="med" len="med"/>
              </a:ln>
              <a:effectLst/>
            </p:spPr>
            <p:txBody>
              <a:bodyPr rtlCol="0" anchor="ctr"/>
              <a:lstStyle/>
              <a:p>
                <a:pPr algn="ctr" defTabSz="913943"/>
                <a:r>
                  <a:rPr lang="cs-CZ" sz="1199" kern="0" dirty="0">
                    <a:solidFill>
                      <a:srgbClr val="2E2E38"/>
                    </a:solidFill>
                    <a:latin typeface="+mj-lt"/>
                    <a:cs typeface="Poppins" pitchFamily="2" charset="77"/>
                  </a:rPr>
                  <a:t>2041</a:t>
                </a:r>
              </a:p>
            </p:txBody>
          </p:sp>
          <p:sp>
            <p:nvSpPr>
              <p:cNvPr id="59" name="Freeform 39">
                <a:extLst>
                  <a:ext uri="{FF2B5EF4-FFF2-40B4-BE49-F238E27FC236}">
                    <a16:creationId xmlns:a16="http://schemas.microsoft.com/office/drawing/2014/main" id="{EE55F5BC-7BBC-4102-BF59-F6A129554D7C}"/>
                  </a:ext>
                </a:extLst>
              </p:cNvPr>
              <p:cNvSpPr/>
              <p:nvPr/>
            </p:nvSpPr>
            <p:spPr>
              <a:xfrm>
                <a:off x="9383841" y="3435610"/>
                <a:ext cx="2625499" cy="861811"/>
              </a:xfrm>
              <a:custGeom>
                <a:avLst/>
                <a:gdLst>
                  <a:gd name="connsiteX0" fmla="*/ 0 w 5008848"/>
                  <a:gd name="connsiteY0" fmla="*/ 0 h 1644138"/>
                  <a:gd name="connsiteX1" fmla="*/ 5008848 w 5008848"/>
                  <a:gd name="connsiteY1" fmla="*/ 0 h 1644138"/>
                  <a:gd name="connsiteX2" fmla="*/ 5008848 w 5008848"/>
                  <a:gd name="connsiteY2" fmla="*/ 1644138 h 1644138"/>
                  <a:gd name="connsiteX3" fmla="*/ 0 w 5008848"/>
                  <a:gd name="connsiteY3" fmla="*/ 1644138 h 1644138"/>
                  <a:gd name="connsiteX4" fmla="*/ 0 w 5008848"/>
                  <a:gd name="connsiteY4" fmla="*/ 1642029 h 1644138"/>
                  <a:gd name="connsiteX5" fmla="*/ 835720 w 5008848"/>
                  <a:gd name="connsiteY5" fmla="*/ 822069 h 1644138"/>
                  <a:gd name="connsiteX6" fmla="*/ 0 w 5008848"/>
                  <a:gd name="connsiteY6" fmla="*/ 2110 h 1644138"/>
                  <a:gd name="connsiteX0" fmla="*/ 0 w 5008848"/>
                  <a:gd name="connsiteY0" fmla="*/ 0 h 1644138"/>
                  <a:gd name="connsiteX1" fmla="*/ 5008848 w 5008848"/>
                  <a:gd name="connsiteY1" fmla="*/ 0 h 1644138"/>
                  <a:gd name="connsiteX2" fmla="*/ 5008848 w 5008848"/>
                  <a:gd name="connsiteY2" fmla="*/ 1644138 h 1644138"/>
                  <a:gd name="connsiteX3" fmla="*/ 0 w 5008848"/>
                  <a:gd name="connsiteY3" fmla="*/ 1644138 h 1644138"/>
                  <a:gd name="connsiteX4" fmla="*/ 0 w 5008848"/>
                  <a:gd name="connsiteY4" fmla="*/ 1642029 h 1644138"/>
                  <a:gd name="connsiteX5" fmla="*/ 463760 w 5008848"/>
                  <a:gd name="connsiteY5" fmla="*/ 805414 h 1644138"/>
                  <a:gd name="connsiteX6" fmla="*/ 0 w 5008848"/>
                  <a:gd name="connsiteY6" fmla="*/ 2110 h 1644138"/>
                  <a:gd name="connsiteX7" fmla="*/ 0 w 5008848"/>
                  <a:gd name="connsiteY7" fmla="*/ 0 h 164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48" h="1644138">
                    <a:moveTo>
                      <a:pt x="0" y="0"/>
                    </a:moveTo>
                    <a:lnTo>
                      <a:pt x="5008848" y="0"/>
                    </a:lnTo>
                    <a:lnTo>
                      <a:pt x="5008848" y="1644138"/>
                    </a:lnTo>
                    <a:lnTo>
                      <a:pt x="0" y="1644138"/>
                    </a:lnTo>
                    <a:lnTo>
                      <a:pt x="0" y="1642029"/>
                    </a:lnTo>
                    <a:lnTo>
                      <a:pt x="463760" y="805414"/>
                    </a:lnTo>
                    <a:lnTo>
                      <a:pt x="0" y="2110"/>
                    </a:lnTo>
                    <a:lnTo>
                      <a:pt x="0" y="0"/>
                    </a:lnTo>
                    <a:close/>
                  </a:path>
                </a:pathLst>
              </a:custGeom>
              <a:solidFill>
                <a:schemeClr val="tx2"/>
              </a:solidFill>
              <a:ln w="3175" cap="flat" cmpd="sng" algn="ctr">
                <a:solidFill>
                  <a:srgbClr val="000000"/>
                </a:solidFill>
                <a:prstDash val="solid"/>
                <a:round/>
                <a:headEnd type="none" w="med" len="med"/>
                <a:tailEnd type="none" w="med" len="me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r>
                  <a:rPr lang="cs-CZ" sz="1199" kern="0" dirty="0">
                    <a:solidFill>
                      <a:srgbClr val="2E2E38"/>
                    </a:solidFill>
                    <a:latin typeface="+mj-lt"/>
                    <a:cs typeface="Poppins" pitchFamily="2" charset="77"/>
                  </a:rPr>
                  <a:t>2054</a:t>
                </a:r>
              </a:p>
            </p:txBody>
          </p:sp>
        </p:grpSp>
        <p:sp>
          <p:nvSpPr>
            <p:cNvPr id="44" name="Freeform: Shape 43">
              <a:extLst>
                <a:ext uri="{FF2B5EF4-FFF2-40B4-BE49-F238E27FC236}">
                  <a16:creationId xmlns:a16="http://schemas.microsoft.com/office/drawing/2014/main" id="{171ED07D-0064-4C13-AC64-5843081717A2}"/>
                </a:ext>
              </a:extLst>
            </p:cNvPr>
            <p:cNvSpPr/>
            <p:nvPr/>
          </p:nvSpPr>
          <p:spPr>
            <a:xfrm>
              <a:off x="2597830" y="4858048"/>
              <a:ext cx="368091" cy="483692"/>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45" name="Freeform: Shape 44">
              <a:extLst>
                <a:ext uri="{FF2B5EF4-FFF2-40B4-BE49-F238E27FC236}">
                  <a16:creationId xmlns:a16="http://schemas.microsoft.com/office/drawing/2014/main" id="{DB5CF78E-7833-4BA2-9339-8EB5E8F196C7}"/>
                </a:ext>
              </a:extLst>
            </p:cNvPr>
            <p:cNvSpPr/>
            <p:nvPr>
              <p:custDataLst>
                <p:tags r:id="rId2"/>
              </p:custDataLst>
            </p:nvPr>
          </p:nvSpPr>
          <p:spPr>
            <a:xfrm>
              <a:off x="2966141" y="4858048"/>
              <a:ext cx="368091" cy="483692"/>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47" name="Freeform: Shape 46">
              <a:extLst>
                <a:ext uri="{FF2B5EF4-FFF2-40B4-BE49-F238E27FC236}">
                  <a16:creationId xmlns:a16="http://schemas.microsoft.com/office/drawing/2014/main" id="{EE46C3B5-61B7-45D4-9E14-6CBD9F858843}"/>
                </a:ext>
              </a:extLst>
            </p:cNvPr>
            <p:cNvSpPr/>
            <p:nvPr/>
          </p:nvSpPr>
          <p:spPr>
            <a:xfrm>
              <a:off x="5583342" y="4858048"/>
              <a:ext cx="368091" cy="483690"/>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48" name="Freeform: Shape 47">
              <a:extLst>
                <a:ext uri="{FF2B5EF4-FFF2-40B4-BE49-F238E27FC236}">
                  <a16:creationId xmlns:a16="http://schemas.microsoft.com/office/drawing/2014/main" id="{8E03893B-8518-4403-8EA9-B8C3158000CF}"/>
                </a:ext>
              </a:extLst>
            </p:cNvPr>
            <p:cNvSpPr/>
            <p:nvPr>
              <p:custDataLst>
                <p:tags r:id="rId3"/>
              </p:custDataLst>
            </p:nvPr>
          </p:nvSpPr>
          <p:spPr>
            <a:xfrm>
              <a:off x="5951653" y="4858048"/>
              <a:ext cx="368091" cy="483690"/>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49" name="Freeform: Shape 48">
              <a:extLst>
                <a:ext uri="{FF2B5EF4-FFF2-40B4-BE49-F238E27FC236}">
                  <a16:creationId xmlns:a16="http://schemas.microsoft.com/office/drawing/2014/main" id="{5D4FD5A2-3984-45A3-AE70-4E837DD39F91}"/>
                </a:ext>
              </a:extLst>
            </p:cNvPr>
            <p:cNvSpPr/>
            <p:nvPr>
              <p:custDataLst>
                <p:tags r:id="rId4"/>
              </p:custDataLst>
            </p:nvPr>
          </p:nvSpPr>
          <p:spPr>
            <a:xfrm>
              <a:off x="6319964" y="4858048"/>
              <a:ext cx="368091" cy="483690"/>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sp>
          <p:nvSpPr>
            <p:cNvPr id="71" name="Freeform: Shape 70">
              <a:extLst>
                <a:ext uri="{FF2B5EF4-FFF2-40B4-BE49-F238E27FC236}">
                  <a16:creationId xmlns:a16="http://schemas.microsoft.com/office/drawing/2014/main" id="{E67E4C4E-3FB5-4B55-A51F-ABDD2E4F40F9}"/>
                </a:ext>
              </a:extLst>
            </p:cNvPr>
            <p:cNvSpPr/>
            <p:nvPr/>
          </p:nvSpPr>
          <p:spPr>
            <a:xfrm>
              <a:off x="5215252" y="4858048"/>
              <a:ext cx="368091" cy="483690"/>
            </a:xfrm>
            <a:custGeom>
              <a:avLst/>
              <a:gdLst>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188053 w 940265"/>
                <a:gd name="connsiteY5" fmla="*/ 188053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459331 w 940265"/>
                <a:gd name="connsiteY5" fmla="*/ 183290 h 376106"/>
                <a:gd name="connsiteX6" fmla="*/ 0 w 940265"/>
                <a:gd name="connsiteY6" fmla="*/ 0 h 376106"/>
                <a:gd name="connsiteX0" fmla="*/ 0 w 940265"/>
                <a:gd name="connsiteY0" fmla="*/ 0 h 376106"/>
                <a:gd name="connsiteX1" fmla="*/ 752212 w 940265"/>
                <a:gd name="connsiteY1" fmla="*/ 0 h 376106"/>
                <a:gd name="connsiteX2" fmla="*/ 940265 w 940265"/>
                <a:gd name="connsiteY2" fmla="*/ 188053 h 376106"/>
                <a:gd name="connsiteX3" fmla="*/ 752212 w 940265"/>
                <a:gd name="connsiteY3" fmla="*/ 376106 h 376106"/>
                <a:gd name="connsiteX4" fmla="*/ 0 w 940265"/>
                <a:gd name="connsiteY4" fmla="*/ 376106 h 376106"/>
                <a:gd name="connsiteX5" fmla="*/ 389934 w 940265"/>
                <a:gd name="connsiteY5" fmla="*/ 183290 h 376106"/>
                <a:gd name="connsiteX6" fmla="*/ 0 w 940265"/>
                <a:gd name="connsiteY6" fmla="*/ 0 h 376106"/>
                <a:gd name="connsiteX0" fmla="*/ 0 w 1104295"/>
                <a:gd name="connsiteY0" fmla="*/ 0 h 376106"/>
                <a:gd name="connsiteX1" fmla="*/ 752212 w 1104295"/>
                <a:gd name="connsiteY1" fmla="*/ 0 h 376106"/>
                <a:gd name="connsiteX2" fmla="*/ 1104295 w 1104295"/>
                <a:gd name="connsiteY2" fmla="*/ 192816 h 376106"/>
                <a:gd name="connsiteX3" fmla="*/ 752212 w 1104295"/>
                <a:gd name="connsiteY3" fmla="*/ 376106 h 376106"/>
                <a:gd name="connsiteX4" fmla="*/ 0 w 1104295"/>
                <a:gd name="connsiteY4" fmla="*/ 376106 h 376106"/>
                <a:gd name="connsiteX5" fmla="*/ 389934 w 1104295"/>
                <a:gd name="connsiteY5" fmla="*/ 183290 h 376106"/>
                <a:gd name="connsiteX6" fmla="*/ 0 w 1104295"/>
                <a:gd name="connsiteY6" fmla="*/ 0 h 376106"/>
                <a:gd name="connsiteX0" fmla="*/ 0 w 1123222"/>
                <a:gd name="connsiteY0" fmla="*/ 0 h 376106"/>
                <a:gd name="connsiteX1" fmla="*/ 752212 w 1123222"/>
                <a:gd name="connsiteY1" fmla="*/ 0 h 376106"/>
                <a:gd name="connsiteX2" fmla="*/ 1123222 w 1123222"/>
                <a:gd name="connsiteY2" fmla="*/ 192816 h 376106"/>
                <a:gd name="connsiteX3" fmla="*/ 752212 w 1123222"/>
                <a:gd name="connsiteY3" fmla="*/ 376106 h 376106"/>
                <a:gd name="connsiteX4" fmla="*/ 0 w 1123222"/>
                <a:gd name="connsiteY4" fmla="*/ 376106 h 376106"/>
                <a:gd name="connsiteX5" fmla="*/ 389934 w 1123222"/>
                <a:gd name="connsiteY5" fmla="*/ 183290 h 376106"/>
                <a:gd name="connsiteX6" fmla="*/ 0 w 1123222"/>
                <a:gd name="connsiteY6" fmla="*/ 0 h 376106"/>
                <a:gd name="connsiteX0" fmla="*/ 0 w 1047516"/>
                <a:gd name="connsiteY0" fmla="*/ 0 h 376106"/>
                <a:gd name="connsiteX1" fmla="*/ 752212 w 1047516"/>
                <a:gd name="connsiteY1" fmla="*/ 0 h 376106"/>
                <a:gd name="connsiteX2" fmla="*/ 1047516 w 1047516"/>
                <a:gd name="connsiteY2" fmla="*/ 192816 h 376106"/>
                <a:gd name="connsiteX3" fmla="*/ 752212 w 1047516"/>
                <a:gd name="connsiteY3" fmla="*/ 376106 h 376106"/>
                <a:gd name="connsiteX4" fmla="*/ 0 w 1047516"/>
                <a:gd name="connsiteY4" fmla="*/ 376106 h 376106"/>
                <a:gd name="connsiteX5" fmla="*/ 389934 w 1047516"/>
                <a:gd name="connsiteY5" fmla="*/ 183290 h 376106"/>
                <a:gd name="connsiteX6" fmla="*/ 0 w 1047516"/>
                <a:gd name="connsiteY6" fmla="*/ 0 h 376106"/>
                <a:gd name="connsiteX0" fmla="*/ 0 w 1142149"/>
                <a:gd name="connsiteY0" fmla="*/ 0 h 376106"/>
                <a:gd name="connsiteX1" fmla="*/ 752212 w 1142149"/>
                <a:gd name="connsiteY1" fmla="*/ 0 h 376106"/>
                <a:gd name="connsiteX2" fmla="*/ 1142149 w 1142149"/>
                <a:gd name="connsiteY2" fmla="*/ 192816 h 376106"/>
                <a:gd name="connsiteX3" fmla="*/ 752212 w 1142149"/>
                <a:gd name="connsiteY3" fmla="*/ 376106 h 376106"/>
                <a:gd name="connsiteX4" fmla="*/ 0 w 1142149"/>
                <a:gd name="connsiteY4" fmla="*/ 376106 h 376106"/>
                <a:gd name="connsiteX5" fmla="*/ 389934 w 1142149"/>
                <a:gd name="connsiteY5" fmla="*/ 183290 h 376106"/>
                <a:gd name="connsiteX6" fmla="*/ 0 w 1142149"/>
                <a:gd name="connsiteY6" fmla="*/ 0 h 376106"/>
                <a:gd name="connsiteX0" fmla="*/ 0 w 1198928"/>
                <a:gd name="connsiteY0" fmla="*/ 0 h 376106"/>
                <a:gd name="connsiteX1" fmla="*/ 752212 w 1198928"/>
                <a:gd name="connsiteY1" fmla="*/ 0 h 376106"/>
                <a:gd name="connsiteX2" fmla="*/ 1198928 w 1198928"/>
                <a:gd name="connsiteY2" fmla="*/ 192816 h 376106"/>
                <a:gd name="connsiteX3" fmla="*/ 752212 w 1198928"/>
                <a:gd name="connsiteY3" fmla="*/ 376106 h 376106"/>
                <a:gd name="connsiteX4" fmla="*/ 0 w 1198928"/>
                <a:gd name="connsiteY4" fmla="*/ 376106 h 376106"/>
                <a:gd name="connsiteX5" fmla="*/ 389934 w 1198928"/>
                <a:gd name="connsiteY5" fmla="*/ 183290 h 376106"/>
                <a:gd name="connsiteX6" fmla="*/ 0 w 1198928"/>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389934 w 1180001"/>
                <a:gd name="connsiteY5" fmla="*/ 183290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37304 w 1180001"/>
                <a:gd name="connsiteY5" fmla="*/ 187136 h 376106"/>
                <a:gd name="connsiteX6" fmla="*/ 0 w 1180001"/>
                <a:gd name="connsiteY6" fmla="*/ 0 h 376106"/>
                <a:gd name="connsiteX0" fmla="*/ 0 w 1180001"/>
                <a:gd name="connsiteY0" fmla="*/ 0 h 376106"/>
                <a:gd name="connsiteX1" fmla="*/ 752212 w 1180001"/>
                <a:gd name="connsiteY1" fmla="*/ 0 h 376106"/>
                <a:gd name="connsiteX2" fmla="*/ 1180001 w 1180001"/>
                <a:gd name="connsiteY2" fmla="*/ 195197 h 376106"/>
                <a:gd name="connsiteX3" fmla="*/ 752212 w 1180001"/>
                <a:gd name="connsiteY3" fmla="*/ 376106 h 376106"/>
                <a:gd name="connsiteX4" fmla="*/ 0 w 1180001"/>
                <a:gd name="connsiteY4" fmla="*/ 376106 h 376106"/>
                <a:gd name="connsiteX5" fmla="*/ 412069 w 1180001"/>
                <a:gd name="connsiteY5" fmla="*/ 187136 h 376106"/>
                <a:gd name="connsiteX6" fmla="*/ 0 w 1180001"/>
                <a:gd name="connsiteY6" fmla="*/ 0 h 3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001" h="376106">
                  <a:moveTo>
                    <a:pt x="0" y="0"/>
                  </a:moveTo>
                  <a:lnTo>
                    <a:pt x="752212" y="0"/>
                  </a:lnTo>
                  <a:lnTo>
                    <a:pt x="1180001" y="195197"/>
                  </a:lnTo>
                  <a:lnTo>
                    <a:pt x="752212" y="376106"/>
                  </a:lnTo>
                  <a:lnTo>
                    <a:pt x="0" y="376106"/>
                  </a:lnTo>
                  <a:lnTo>
                    <a:pt x="412069" y="187136"/>
                  </a:lnTo>
                  <a:lnTo>
                    <a:pt x="0" y="0"/>
                  </a:lnTo>
                  <a:close/>
                </a:path>
              </a:pathLst>
            </a:custGeom>
            <a:solidFill>
              <a:schemeClr val="bg1">
                <a:lumMod val="20000"/>
                <a:lumOff val="80000"/>
              </a:schemeClr>
            </a:solidFill>
            <a:ln w="3175" cap="flat" cmpd="sng" algn="ctr">
              <a:solidFill>
                <a:schemeClr val="bg1">
                  <a:lumMod val="20000"/>
                  <a:lumOff val="80000"/>
                </a:scheme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32059" tIns="14669" rIns="202722" bIns="14669" numCol="1" spcCol="1270" anchor="ctr" anchorCtr="0">
              <a:noAutofit/>
            </a:bodyPr>
            <a:lstStyle/>
            <a:p>
              <a:pPr marL="0" lvl="0" indent="0" algn="ctr" defTabSz="488950">
                <a:lnSpc>
                  <a:spcPct val="90000"/>
                </a:lnSpc>
                <a:spcBef>
                  <a:spcPct val="0"/>
                </a:spcBef>
                <a:spcAft>
                  <a:spcPct val="35000"/>
                </a:spcAft>
                <a:buNone/>
              </a:pPr>
              <a:endParaRPr lang="cs-CZ" sz="1100" kern="1200">
                <a:solidFill>
                  <a:srgbClr val="2E2E38"/>
                </a:solidFill>
                <a:latin typeface="EYInterstate Light"/>
                <a:ea typeface="+mn-ea"/>
                <a:cs typeface="+mn-cs"/>
              </a:endParaRPr>
            </a:p>
          </p:txBody>
        </p:sp>
      </p:grpSp>
      <p:sp>
        <p:nvSpPr>
          <p:cNvPr id="69" name="Right Brace 68">
            <a:extLst>
              <a:ext uri="{FF2B5EF4-FFF2-40B4-BE49-F238E27FC236}">
                <a16:creationId xmlns:a16="http://schemas.microsoft.com/office/drawing/2014/main" id="{CBFC7CE7-E0F8-4650-8ADB-407FF57B24C3}"/>
              </a:ext>
            </a:extLst>
          </p:cNvPr>
          <p:cNvSpPr/>
          <p:nvPr/>
        </p:nvSpPr>
        <p:spPr>
          <a:xfrm rot="16200000" flipH="1">
            <a:off x="8762529" y="3384104"/>
            <a:ext cx="117128" cy="5084468"/>
          </a:xfrm>
          <a:prstGeom prst="rightBrac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0" name="TextBox 8">
            <a:extLst>
              <a:ext uri="{FF2B5EF4-FFF2-40B4-BE49-F238E27FC236}">
                <a16:creationId xmlns:a16="http://schemas.microsoft.com/office/drawing/2014/main" id="{D1EC2B7C-1EE5-480B-9F25-F07B0CBACB5E}"/>
              </a:ext>
            </a:extLst>
          </p:cNvPr>
          <p:cNvSpPr txBox="1"/>
          <p:nvPr/>
        </p:nvSpPr>
        <p:spPr>
          <a:xfrm>
            <a:off x="8053358" y="6103268"/>
            <a:ext cx="1535469" cy="221599"/>
          </a:xfrm>
          <a:prstGeom prst="rect">
            <a:avLst/>
          </a:prstGeom>
          <a:noFill/>
        </p:spPr>
        <p:txBody>
          <a:bodyPr wrap="square" lIns="0" tIns="36576" rIns="0" bIns="0" rtlCol="0">
            <a:spAutoFit/>
          </a:bodyPr>
          <a:lstStyle/>
          <a:p>
            <a:pPr marL="0" marR="0" lvl="0" indent="0" algn="ctr" defTabSz="103626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cs-CZ" sz="1200" strike="noStrike" kern="1200" cap="none" spc="0" normalizeH="0" baseline="0">
                <a:ln>
                  <a:noFill/>
                </a:ln>
                <a:solidFill>
                  <a:srgbClr val="2E2E38"/>
                </a:solidFill>
                <a:effectLst/>
                <a:uLnTx/>
                <a:uFillTx/>
                <a:ea typeface="+mn-ea"/>
                <a:cs typeface="+mn-cs"/>
              </a:rPr>
              <a:t>Provozní fáze</a:t>
            </a:r>
            <a:endParaRPr lang="cs-CZ" sz="1200">
              <a:solidFill>
                <a:srgbClr val="1A2954"/>
              </a:solidFill>
            </a:endParaRPr>
          </a:p>
        </p:txBody>
      </p:sp>
    </p:spTree>
    <p:extLst>
      <p:ext uri="{BB962C8B-B14F-4D97-AF65-F5344CB8AC3E}">
        <p14:creationId xmlns:p14="http://schemas.microsoft.com/office/powerpoint/2010/main" val="2102659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4783-CCAD-4008-B41A-A68D9B081813}"/>
              </a:ext>
            </a:extLst>
          </p:cNvPr>
          <p:cNvSpPr>
            <a:spLocks noGrp="1"/>
          </p:cNvSpPr>
          <p:nvPr>
            <p:ph type="title"/>
          </p:nvPr>
        </p:nvSpPr>
        <p:spPr>
          <a:xfrm>
            <a:off x="609918" y="294200"/>
            <a:ext cx="10978515" cy="590400"/>
          </a:xfrm>
        </p:spPr>
        <p:txBody>
          <a:bodyPr/>
          <a:lstStyle/>
          <a:p>
            <a:r>
              <a:rPr lang="cs-CZ" dirty="0"/>
              <a:t>Provozní náklady</a:t>
            </a:r>
          </a:p>
        </p:txBody>
      </p:sp>
      <p:sp>
        <p:nvSpPr>
          <p:cNvPr id="30" name="TextBox 29">
            <a:extLst>
              <a:ext uri="{FF2B5EF4-FFF2-40B4-BE49-F238E27FC236}">
                <a16:creationId xmlns:a16="http://schemas.microsoft.com/office/drawing/2014/main" id="{C28AA139-F8B7-4FB3-B40C-527D1B057829}"/>
              </a:ext>
            </a:extLst>
          </p:cNvPr>
          <p:cNvSpPr txBox="1"/>
          <p:nvPr/>
        </p:nvSpPr>
        <p:spPr>
          <a:xfrm>
            <a:off x="609918" y="990622"/>
            <a:ext cx="10939133" cy="1633882"/>
          </a:xfrm>
          <a:prstGeom prst="rect">
            <a:avLst/>
          </a:prstGeom>
          <a:solidFill>
            <a:schemeClr val="tx2"/>
          </a:solidFill>
        </p:spPr>
        <p:txBody>
          <a:bodyPr wrap="square" lIns="108000" tIns="108000" rIns="108000" bIns="108000" rtlCol="0" anchor="ctr">
            <a:spAutoFit/>
          </a:bodyPr>
          <a:lstStyle/>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Počet bytů na jednoho zaměstnance </a:t>
            </a:r>
            <a:r>
              <a:rPr lang="cs-CZ" sz="1200" dirty="0">
                <a:solidFill>
                  <a:schemeClr val="bg1"/>
                </a:solidFill>
                <a:latin typeface="+mj-lt"/>
              </a:rPr>
              <a:t>udává maximální počet bytů, který je zaměstnanec schopen spravovat při plném úvazku.</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Mzdová inflace</a:t>
            </a:r>
            <a:r>
              <a:rPr lang="cs-CZ" sz="1200" dirty="0">
                <a:solidFill>
                  <a:schemeClr val="bg1"/>
                </a:solidFill>
                <a:latin typeface="+mj-lt"/>
              </a:rPr>
              <a:t> představuje očekávaný nárůst mzdové hladiny.</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Základní hrubá mzda </a:t>
            </a:r>
            <a:r>
              <a:rPr lang="cs-CZ" sz="1200" dirty="0">
                <a:solidFill>
                  <a:schemeClr val="bg1"/>
                </a:solidFill>
                <a:latin typeface="+mj-lt"/>
              </a:rPr>
              <a:t>udává měsíční plat jednoho zaměstnance a je determinována podmínkami na trhu práce.</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Roční pojištění </a:t>
            </a:r>
            <a:r>
              <a:rPr lang="cs-CZ" sz="1200" dirty="0">
                <a:solidFill>
                  <a:schemeClr val="bg1"/>
                </a:solidFill>
                <a:latin typeface="+mj-lt"/>
              </a:rPr>
              <a:t>udává procentuální podíl ročních nákladů na pojištění vzhledem k celkovým stavebním nákladům. Tyto náklady jsou následně upravovány o inflaci v jednotlivých letech.</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Právní poplatky </a:t>
            </a:r>
            <a:r>
              <a:rPr lang="cs-CZ" sz="1200" dirty="0">
                <a:solidFill>
                  <a:schemeClr val="bg1"/>
                </a:solidFill>
              </a:rPr>
              <a:t>vyjadřují procentuální podíl tržeb, který je každoročně vyčleněn na pokrytí právních služeb.</a:t>
            </a:r>
            <a:endParaRPr lang="cs-CZ" sz="1200" b="1" dirty="0">
              <a:solidFill>
                <a:schemeClr val="bg1"/>
              </a:solidFill>
              <a:latin typeface="+mj-lt"/>
            </a:endParaRPr>
          </a:p>
        </p:txBody>
      </p:sp>
      <p:sp>
        <p:nvSpPr>
          <p:cNvPr id="27" name="TextBox 26">
            <a:extLst>
              <a:ext uri="{FF2B5EF4-FFF2-40B4-BE49-F238E27FC236}">
                <a16:creationId xmlns:a16="http://schemas.microsoft.com/office/drawing/2014/main" id="{B3064929-B7D0-42FE-AB93-0CBA9C2998EC}"/>
              </a:ext>
            </a:extLst>
          </p:cNvPr>
          <p:cNvSpPr txBox="1"/>
          <p:nvPr/>
        </p:nvSpPr>
        <p:spPr>
          <a:xfrm>
            <a:off x="609918" y="2646023"/>
            <a:ext cx="10939133" cy="1295327"/>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Model počítá s možností zkráceného úvazku, tedy nezaokrouhluje na celé zaměstnance, ale kalkuluje např. s 3,5 úvazky v případě vyššího počtu bytů. Minimální počet plných úvazků je jedna. Počet zaměstnanců se tedy odvíjí od celkového počtu bytů.</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Základní mzda se odvíjí od tržních podmínek. Jedná se o výši mzdy, která by byla vyplácena jednomu zaměstnanci na plný úvazek a je upravena o výši indexu růstu mezd. </a:t>
            </a:r>
          </a:p>
        </p:txBody>
      </p:sp>
      <p:grpSp>
        <p:nvGrpSpPr>
          <p:cNvPr id="37" name="Group 36">
            <a:extLst>
              <a:ext uri="{FF2B5EF4-FFF2-40B4-BE49-F238E27FC236}">
                <a16:creationId xmlns:a16="http://schemas.microsoft.com/office/drawing/2014/main" id="{41256A07-80F0-4404-8D69-07101B99FEE0}"/>
              </a:ext>
            </a:extLst>
          </p:cNvPr>
          <p:cNvGrpSpPr/>
          <p:nvPr/>
        </p:nvGrpSpPr>
        <p:grpSpPr>
          <a:xfrm>
            <a:off x="7835101" y="4088025"/>
            <a:ext cx="2940219" cy="2238308"/>
            <a:chOff x="7230254" y="3601894"/>
            <a:chExt cx="3715025" cy="2598319"/>
          </a:xfrm>
        </p:grpSpPr>
        <p:pic>
          <p:nvPicPr>
            <p:cNvPr id="39" name="Graphic 38" descr="Man with solid fill">
              <a:extLst>
                <a:ext uri="{FF2B5EF4-FFF2-40B4-BE49-F238E27FC236}">
                  <a16:creationId xmlns:a16="http://schemas.microsoft.com/office/drawing/2014/main" id="{F86B2DD1-9FD1-445D-8CAB-9F56CCFCAD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2085" y="3735129"/>
              <a:ext cx="453552" cy="453552"/>
            </a:xfrm>
            <a:prstGeom prst="rect">
              <a:avLst/>
            </a:prstGeom>
          </p:spPr>
        </p:pic>
        <p:pic>
          <p:nvPicPr>
            <p:cNvPr id="41" name="Graphic 40" descr="City outline">
              <a:extLst>
                <a:ext uri="{FF2B5EF4-FFF2-40B4-BE49-F238E27FC236}">
                  <a16:creationId xmlns:a16="http://schemas.microsoft.com/office/drawing/2014/main" id="{5933269F-6E02-4792-96E8-4A21A21712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82930" y="5477300"/>
              <a:ext cx="722913" cy="722913"/>
            </a:xfrm>
            <a:prstGeom prst="rect">
              <a:avLst/>
            </a:prstGeom>
          </p:spPr>
        </p:pic>
        <p:grpSp>
          <p:nvGrpSpPr>
            <p:cNvPr id="43" name="Group 42">
              <a:extLst>
                <a:ext uri="{FF2B5EF4-FFF2-40B4-BE49-F238E27FC236}">
                  <a16:creationId xmlns:a16="http://schemas.microsoft.com/office/drawing/2014/main" id="{91997AF8-DC32-42E0-A2E6-4C0E85163F99}"/>
                </a:ext>
              </a:extLst>
            </p:cNvPr>
            <p:cNvGrpSpPr/>
            <p:nvPr/>
          </p:nvGrpSpPr>
          <p:grpSpPr>
            <a:xfrm>
              <a:off x="7230254" y="5617353"/>
              <a:ext cx="1077214" cy="453552"/>
              <a:chOff x="9685335" y="4032837"/>
              <a:chExt cx="1077214" cy="453552"/>
            </a:xfrm>
          </p:grpSpPr>
          <p:pic>
            <p:nvPicPr>
              <p:cNvPr id="59" name="Graphic 58" descr="Man with solid fill">
                <a:extLst>
                  <a:ext uri="{FF2B5EF4-FFF2-40B4-BE49-F238E27FC236}">
                    <a16:creationId xmlns:a16="http://schemas.microsoft.com/office/drawing/2014/main" id="{A9BE9B5E-78EE-4DCF-88A9-FE10A4C6A88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1204" y="4032837"/>
                <a:ext cx="453552" cy="453552"/>
              </a:xfrm>
              <a:prstGeom prst="rect">
                <a:avLst/>
              </a:prstGeom>
            </p:spPr>
          </p:pic>
          <p:pic>
            <p:nvPicPr>
              <p:cNvPr id="60" name="Graphic 59" descr="Man with solid fill">
                <a:extLst>
                  <a:ext uri="{FF2B5EF4-FFF2-40B4-BE49-F238E27FC236}">
                    <a16:creationId xmlns:a16="http://schemas.microsoft.com/office/drawing/2014/main" id="{2C9F396B-4F15-4C7A-8DC8-9045DE9FE7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11672" y="4032837"/>
                <a:ext cx="453552" cy="453552"/>
              </a:xfrm>
              <a:prstGeom prst="rect">
                <a:avLst/>
              </a:prstGeom>
            </p:spPr>
          </p:pic>
          <p:grpSp>
            <p:nvGrpSpPr>
              <p:cNvPr id="63" name="Group 62">
                <a:extLst>
                  <a:ext uri="{FF2B5EF4-FFF2-40B4-BE49-F238E27FC236}">
                    <a16:creationId xmlns:a16="http://schemas.microsoft.com/office/drawing/2014/main" id="{A3B8462C-F2E7-4DFF-AF7D-BD0AA5B9BB67}"/>
                  </a:ext>
                </a:extLst>
              </p:cNvPr>
              <p:cNvGrpSpPr/>
              <p:nvPr/>
            </p:nvGrpSpPr>
            <p:grpSpPr>
              <a:xfrm>
                <a:off x="10335283" y="4036927"/>
                <a:ext cx="427266" cy="437687"/>
                <a:chOff x="8562070" y="5591997"/>
                <a:chExt cx="516186" cy="516186"/>
              </a:xfrm>
            </p:grpSpPr>
            <p:pic>
              <p:nvPicPr>
                <p:cNvPr id="66" name="Graphic 65" descr="Man with solid fill">
                  <a:extLst>
                    <a:ext uri="{FF2B5EF4-FFF2-40B4-BE49-F238E27FC236}">
                      <a16:creationId xmlns:a16="http://schemas.microsoft.com/office/drawing/2014/main" id="{B35F13C2-EDA1-4DAD-BB08-6C6F4C0679C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2070" y="5591997"/>
                  <a:ext cx="516186" cy="516186"/>
                </a:xfrm>
                <a:prstGeom prst="rect">
                  <a:avLst/>
                </a:prstGeom>
              </p:spPr>
            </p:pic>
            <p:sp>
              <p:nvSpPr>
                <p:cNvPr id="67" name="Rectangle 66">
                  <a:extLst>
                    <a:ext uri="{FF2B5EF4-FFF2-40B4-BE49-F238E27FC236}">
                      <a16:creationId xmlns:a16="http://schemas.microsoft.com/office/drawing/2014/main" id="{9C077DB2-6C51-41F8-8CD0-CD49CCF5A08D}"/>
                    </a:ext>
                  </a:extLst>
                </p:cNvPr>
                <p:cNvSpPr/>
                <p:nvPr/>
              </p:nvSpPr>
              <p:spPr>
                <a:xfrm>
                  <a:off x="8839213" y="5591997"/>
                  <a:ext cx="137147" cy="51618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grpSp>
          <p:pic>
            <p:nvPicPr>
              <p:cNvPr id="65" name="Graphic 64" descr="Man with solid fill">
                <a:extLst>
                  <a:ext uri="{FF2B5EF4-FFF2-40B4-BE49-F238E27FC236}">
                    <a16:creationId xmlns:a16="http://schemas.microsoft.com/office/drawing/2014/main" id="{BB88B756-588A-4EF6-AB3E-7E3EAC51EE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85335" y="4032837"/>
                <a:ext cx="453552" cy="453552"/>
              </a:xfrm>
              <a:prstGeom prst="rect">
                <a:avLst/>
              </a:prstGeom>
            </p:spPr>
          </p:pic>
        </p:grpSp>
        <p:sp>
          <p:nvSpPr>
            <p:cNvPr id="47" name="TextBox 46">
              <a:extLst>
                <a:ext uri="{FF2B5EF4-FFF2-40B4-BE49-F238E27FC236}">
                  <a16:creationId xmlns:a16="http://schemas.microsoft.com/office/drawing/2014/main" id="{FAA77854-2FAD-42DA-8549-195D763B5D9F}"/>
                </a:ext>
              </a:extLst>
            </p:cNvPr>
            <p:cNvSpPr txBox="1"/>
            <p:nvPr/>
          </p:nvSpPr>
          <p:spPr>
            <a:xfrm>
              <a:off x="7850118" y="3601894"/>
              <a:ext cx="342900" cy="230445"/>
            </a:xfrm>
            <a:prstGeom prst="rect">
              <a:avLst/>
            </a:prstGeom>
            <a:noFill/>
          </p:spPr>
          <p:txBody>
            <a:bodyPr wrap="square" lIns="0" tIns="36576" rIns="0" bIns="0" rtlCol="0">
              <a:spAutoFit/>
            </a:bodyPr>
            <a:lstStyle/>
            <a:p>
              <a:pPr algn="ctr">
                <a:spcAft>
                  <a:spcPts val="600"/>
                </a:spcAft>
                <a:buClr>
                  <a:schemeClr val="tx2"/>
                </a:buClr>
                <a:buSzPct val="80000"/>
              </a:pPr>
              <a:r>
                <a:rPr lang="cs-CZ" sz="1050">
                  <a:solidFill>
                    <a:srgbClr val="0070C0"/>
                  </a:solidFill>
                </a:rPr>
                <a:t>1</a:t>
              </a:r>
            </a:p>
          </p:txBody>
        </p:sp>
        <p:sp>
          <p:nvSpPr>
            <p:cNvPr id="48" name="TextBox 47">
              <a:extLst>
                <a:ext uri="{FF2B5EF4-FFF2-40B4-BE49-F238E27FC236}">
                  <a16:creationId xmlns:a16="http://schemas.microsoft.com/office/drawing/2014/main" id="{F0CB4736-F713-4E08-BB33-147A21179B04}"/>
                </a:ext>
              </a:extLst>
            </p:cNvPr>
            <p:cNvSpPr txBox="1"/>
            <p:nvPr/>
          </p:nvSpPr>
          <p:spPr>
            <a:xfrm>
              <a:off x="7919848" y="5374519"/>
              <a:ext cx="342900" cy="230445"/>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dirty="0">
                  <a:solidFill>
                    <a:schemeClr val="bg2"/>
                  </a:solidFill>
                </a:rPr>
                <a:t>3,5</a:t>
              </a:r>
            </a:p>
          </p:txBody>
        </p:sp>
        <p:cxnSp>
          <p:nvCxnSpPr>
            <p:cNvPr id="49" name="Straight Arrow Connector 48">
              <a:extLst>
                <a:ext uri="{FF2B5EF4-FFF2-40B4-BE49-F238E27FC236}">
                  <a16:creationId xmlns:a16="http://schemas.microsoft.com/office/drawing/2014/main" id="{2CB0F7F9-F13A-4F52-9A6C-BEE6CCDBEF2E}"/>
                </a:ext>
              </a:extLst>
            </p:cNvPr>
            <p:cNvCxnSpPr>
              <a:cxnSpLocks/>
              <a:stCxn id="53" idx="1"/>
              <a:endCxn id="39" idx="3"/>
            </p:cNvCxnSpPr>
            <p:nvPr/>
          </p:nvCxnSpPr>
          <p:spPr>
            <a:xfrm flipH="1">
              <a:off x="7995637" y="3946355"/>
              <a:ext cx="1654187" cy="15550"/>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0E7293E-31A1-4D30-A256-A499D62B7450}"/>
                </a:ext>
              </a:extLst>
            </p:cNvPr>
            <p:cNvCxnSpPr>
              <a:cxnSpLocks/>
              <a:stCxn id="41" idx="1"/>
              <a:endCxn id="66" idx="3"/>
            </p:cNvCxnSpPr>
            <p:nvPr/>
          </p:nvCxnSpPr>
          <p:spPr>
            <a:xfrm flipH="1">
              <a:off x="8307468" y="5838757"/>
              <a:ext cx="1275462" cy="1530"/>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0AA166C-6844-4CDB-92A9-762B7B911D51}"/>
                </a:ext>
              </a:extLst>
            </p:cNvPr>
            <p:cNvSpPr txBox="1"/>
            <p:nvPr/>
          </p:nvSpPr>
          <p:spPr>
            <a:xfrm>
              <a:off x="10068232" y="5374519"/>
              <a:ext cx="877047" cy="230445"/>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r>
                <a:rPr lang="cs-CZ" dirty="0">
                  <a:solidFill>
                    <a:schemeClr val="bg2"/>
                  </a:solidFill>
                </a:rPr>
                <a:t> 263 bytů</a:t>
              </a:r>
            </a:p>
          </p:txBody>
        </p:sp>
        <p:sp>
          <p:nvSpPr>
            <p:cNvPr id="52" name="TextBox 51">
              <a:extLst>
                <a:ext uri="{FF2B5EF4-FFF2-40B4-BE49-F238E27FC236}">
                  <a16:creationId xmlns:a16="http://schemas.microsoft.com/office/drawing/2014/main" id="{F2AB334C-62DC-4A99-BAA2-604349D6C1C6}"/>
                </a:ext>
              </a:extLst>
            </p:cNvPr>
            <p:cNvSpPr txBox="1"/>
            <p:nvPr/>
          </p:nvSpPr>
          <p:spPr>
            <a:xfrm>
              <a:off x="10157239" y="3624790"/>
              <a:ext cx="658857" cy="230445"/>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r>
                <a:rPr lang="cs-CZ" dirty="0">
                  <a:solidFill>
                    <a:schemeClr val="bg2"/>
                  </a:solidFill>
                </a:rPr>
                <a:t>75 bytů</a:t>
              </a:r>
            </a:p>
          </p:txBody>
        </p:sp>
        <p:pic>
          <p:nvPicPr>
            <p:cNvPr id="53" name="Graphic 52" descr="Building outline">
              <a:extLst>
                <a:ext uri="{FF2B5EF4-FFF2-40B4-BE49-F238E27FC236}">
                  <a16:creationId xmlns:a16="http://schemas.microsoft.com/office/drawing/2014/main" id="{346A8890-269D-4F44-B0CA-6F9CBCAE1B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49824" y="3651792"/>
              <a:ext cx="589126" cy="589126"/>
            </a:xfrm>
            <a:prstGeom prst="rect">
              <a:avLst/>
            </a:prstGeom>
          </p:spPr>
        </p:pic>
        <p:pic>
          <p:nvPicPr>
            <p:cNvPr id="54" name="Graphic 53" descr="Man with solid fill">
              <a:extLst>
                <a:ext uri="{FF2B5EF4-FFF2-40B4-BE49-F238E27FC236}">
                  <a16:creationId xmlns:a16="http://schemas.microsoft.com/office/drawing/2014/main" id="{E34071A8-926E-4C00-AA1D-D37ABF2FAC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42085" y="4653431"/>
              <a:ext cx="453552" cy="453552"/>
            </a:xfrm>
            <a:prstGeom prst="rect">
              <a:avLst/>
            </a:prstGeom>
          </p:spPr>
        </p:pic>
        <p:sp>
          <p:nvSpPr>
            <p:cNvPr id="55" name="TextBox 54">
              <a:extLst>
                <a:ext uri="{FF2B5EF4-FFF2-40B4-BE49-F238E27FC236}">
                  <a16:creationId xmlns:a16="http://schemas.microsoft.com/office/drawing/2014/main" id="{41276E49-B0B5-43AA-9C30-823917549969}"/>
                </a:ext>
              </a:extLst>
            </p:cNvPr>
            <p:cNvSpPr txBox="1"/>
            <p:nvPr/>
          </p:nvSpPr>
          <p:spPr>
            <a:xfrm>
              <a:off x="7850118" y="4520196"/>
              <a:ext cx="342900" cy="230445"/>
            </a:xfrm>
            <a:prstGeom prst="rect">
              <a:avLst/>
            </a:prstGeom>
            <a:noFill/>
          </p:spPr>
          <p:txBody>
            <a:bodyPr wrap="square" lIns="0" tIns="36576" rIns="0" bIns="0" rtlCol="0">
              <a:spAutoFit/>
            </a:bodyPr>
            <a:lstStyle/>
            <a:p>
              <a:pPr algn="ctr">
                <a:spcAft>
                  <a:spcPts val="600"/>
                </a:spcAft>
                <a:buClr>
                  <a:schemeClr val="tx2"/>
                </a:buClr>
                <a:buSzPct val="80000"/>
              </a:pPr>
              <a:r>
                <a:rPr lang="cs-CZ" sz="1050" dirty="0">
                  <a:solidFill>
                    <a:schemeClr val="bg2"/>
                  </a:solidFill>
                </a:rPr>
                <a:t>2</a:t>
              </a:r>
            </a:p>
          </p:txBody>
        </p:sp>
        <p:cxnSp>
          <p:nvCxnSpPr>
            <p:cNvPr id="56" name="Straight Arrow Connector 55">
              <a:extLst>
                <a:ext uri="{FF2B5EF4-FFF2-40B4-BE49-F238E27FC236}">
                  <a16:creationId xmlns:a16="http://schemas.microsoft.com/office/drawing/2014/main" id="{BA27474D-7AC7-4674-B706-549D9123EA42}"/>
                </a:ext>
              </a:extLst>
            </p:cNvPr>
            <p:cNvCxnSpPr>
              <a:cxnSpLocks/>
              <a:stCxn id="58" idx="1"/>
              <a:endCxn id="54" idx="3"/>
            </p:cNvCxnSpPr>
            <p:nvPr/>
          </p:nvCxnSpPr>
          <p:spPr>
            <a:xfrm flipH="1">
              <a:off x="7995637" y="4864657"/>
              <a:ext cx="1654187" cy="15550"/>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E8036ED-12A0-4867-97A4-51518F791C31}"/>
                </a:ext>
              </a:extLst>
            </p:cNvPr>
            <p:cNvSpPr txBox="1"/>
            <p:nvPr/>
          </p:nvSpPr>
          <p:spPr>
            <a:xfrm>
              <a:off x="10157239" y="4543093"/>
              <a:ext cx="788040" cy="230445"/>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r>
                <a:rPr lang="cs-CZ" dirty="0">
                  <a:solidFill>
                    <a:schemeClr val="bg2"/>
                  </a:solidFill>
                </a:rPr>
                <a:t>150 bytů</a:t>
              </a:r>
            </a:p>
          </p:txBody>
        </p:sp>
        <p:pic>
          <p:nvPicPr>
            <p:cNvPr id="58" name="Graphic 57" descr="Building outline">
              <a:extLst>
                <a:ext uri="{FF2B5EF4-FFF2-40B4-BE49-F238E27FC236}">
                  <a16:creationId xmlns:a16="http://schemas.microsoft.com/office/drawing/2014/main" id="{EFB98BEA-4EAC-475D-81A8-30CDC8752E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49824" y="4570094"/>
              <a:ext cx="589126" cy="589126"/>
            </a:xfrm>
            <a:prstGeom prst="rect">
              <a:avLst/>
            </a:prstGeom>
          </p:spPr>
        </p:pic>
      </p:grpSp>
      <p:sp>
        <p:nvSpPr>
          <p:cNvPr id="68" name="Rectangle 67">
            <a:extLst>
              <a:ext uri="{FF2B5EF4-FFF2-40B4-BE49-F238E27FC236}">
                <a16:creationId xmlns:a16="http://schemas.microsoft.com/office/drawing/2014/main" id="{6F2B6A6B-E49B-4DE5-9125-9355B7995D9F}"/>
              </a:ext>
            </a:extLst>
          </p:cNvPr>
          <p:cNvSpPr/>
          <p:nvPr/>
        </p:nvSpPr>
        <p:spPr>
          <a:xfrm>
            <a:off x="792848" y="5305674"/>
            <a:ext cx="1201783" cy="681437"/>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Počet zaměstnanců</a:t>
            </a:r>
          </a:p>
        </p:txBody>
      </p:sp>
      <p:sp>
        <p:nvSpPr>
          <p:cNvPr id="69" name="Rectangle 68">
            <a:extLst>
              <a:ext uri="{FF2B5EF4-FFF2-40B4-BE49-F238E27FC236}">
                <a16:creationId xmlns:a16="http://schemas.microsoft.com/office/drawing/2014/main" id="{CA02E980-059F-4AB1-8BF8-280D6DE90735}"/>
              </a:ext>
            </a:extLst>
          </p:cNvPr>
          <p:cNvSpPr/>
          <p:nvPr/>
        </p:nvSpPr>
        <p:spPr>
          <a:xfrm>
            <a:off x="2984298" y="5305673"/>
            <a:ext cx="1201783" cy="681437"/>
          </a:xfrm>
          <a:prstGeom prst="rec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Základní mzda</a:t>
            </a:r>
          </a:p>
        </p:txBody>
      </p:sp>
      <p:graphicFrame>
        <p:nvGraphicFramePr>
          <p:cNvPr id="70" name="Table 69">
            <a:extLst>
              <a:ext uri="{FF2B5EF4-FFF2-40B4-BE49-F238E27FC236}">
                <a16:creationId xmlns:a16="http://schemas.microsoft.com/office/drawing/2014/main" id="{CFAC1122-1B21-4B12-A1B7-85954C5A5CF5}"/>
              </a:ext>
            </a:extLst>
          </p:cNvPr>
          <p:cNvGraphicFramePr>
            <a:graphicFrameLocks noGrp="1"/>
          </p:cNvGraphicFramePr>
          <p:nvPr>
            <p:extLst>
              <p:ext uri="{D42A27DB-BD31-4B8C-83A1-F6EECF244321}">
                <p14:modId xmlns:p14="http://schemas.microsoft.com/office/powerpoint/2010/main" val="712764733"/>
              </p:ext>
            </p:extLst>
          </p:nvPr>
        </p:nvGraphicFramePr>
        <p:xfrm>
          <a:off x="798134" y="4278760"/>
          <a:ext cx="5212139" cy="571500"/>
        </p:xfrm>
        <a:graphic>
          <a:graphicData uri="http://schemas.openxmlformats.org/drawingml/2006/table">
            <a:tbl>
              <a:tblPr/>
              <a:tblGrid>
                <a:gridCol w="1814669">
                  <a:extLst>
                    <a:ext uri="{9D8B030D-6E8A-4147-A177-3AD203B41FA5}">
                      <a16:colId xmlns:a16="http://schemas.microsoft.com/office/drawing/2014/main" val="74668603"/>
                    </a:ext>
                  </a:extLst>
                </a:gridCol>
                <a:gridCol w="566245">
                  <a:extLst>
                    <a:ext uri="{9D8B030D-6E8A-4147-A177-3AD203B41FA5}">
                      <a16:colId xmlns:a16="http://schemas.microsoft.com/office/drawing/2014/main" val="2707085149"/>
                    </a:ext>
                  </a:extLst>
                </a:gridCol>
                <a:gridCol w="566245">
                  <a:extLst>
                    <a:ext uri="{9D8B030D-6E8A-4147-A177-3AD203B41FA5}">
                      <a16:colId xmlns:a16="http://schemas.microsoft.com/office/drawing/2014/main" val="933232705"/>
                    </a:ext>
                  </a:extLst>
                </a:gridCol>
                <a:gridCol w="566245">
                  <a:extLst>
                    <a:ext uri="{9D8B030D-6E8A-4147-A177-3AD203B41FA5}">
                      <a16:colId xmlns:a16="http://schemas.microsoft.com/office/drawing/2014/main" val="569529287"/>
                    </a:ext>
                  </a:extLst>
                </a:gridCol>
                <a:gridCol w="566245">
                  <a:extLst>
                    <a:ext uri="{9D8B030D-6E8A-4147-A177-3AD203B41FA5}">
                      <a16:colId xmlns:a16="http://schemas.microsoft.com/office/drawing/2014/main" val="2582899635"/>
                    </a:ext>
                  </a:extLst>
                </a:gridCol>
                <a:gridCol w="566245">
                  <a:extLst>
                    <a:ext uri="{9D8B030D-6E8A-4147-A177-3AD203B41FA5}">
                      <a16:colId xmlns:a16="http://schemas.microsoft.com/office/drawing/2014/main" val="4154141129"/>
                    </a:ext>
                  </a:extLst>
                </a:gridCol>
                <a:gridCol w="566245">
                  <a:extLst>
                    <a:ext uri="{9D8B030D-6E8A-4147-A177-3AD203B41FA5}">
                      <a16:colId xmlns:a16="http://schemas.microsoft.com/office/drawing/2014/main" val="2183871000"/>
                    </a:ext>
                  </a:extLst>
                </a:gridCol>
              </a:tblGrid>
              <a:tr h="190500">
                <a:tc>
                  <a:txBody>
                    <a:bodyPr/>
                    <a:lstStyle/>
                    <a:p>
                      <a:pPr algn="l" fontAlgn="t"/>
                      <a:r>
                        <a:rPr lang="pl-PL" sz="1000" b="0" i="0" u="none" strike="noStrike" dirty="0">
                          <a:solidFill>
                            <a:srgbClr val="203764"/>
                          </a:solidFill>
                          <a:effectLst/>
                          <a:latin typeface="Calibri" panose="020F0502020204030204" pitchFamily="34" charset="0"/>
                        </a:rPr>
                        <a:t>Počet bytů na 1 zaměstnance</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75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tc>
                  <a:txBody>
                    <a:bodyPr/>
                    <a:lstStyle/>
                    <a:p>
                      <a:pPr algn="l" fontAlgn="t"/>
                      <a:endParaRPr lang="cs-CZ" sz="1000" b="0" i="0" u="none" strike="noStrike">
                        <a:solidFill>
                          <a:srgbClr val="203764"/>
                        </a:solidFill>
                        <a:effectLst/>
                        <a:latin typeface="Calibri" panose="020F0502020204030204" pitchFamily="34" charset="0"/>
                      </a:endParaRPr>
                    </a:p>
                  </a:txBody>
                  <a:tcPr marL="0" marR="0" marT="0" marB="0">
                    <a:lnL>
                      <a:noFill/>
                    </a:lnL>
                    <a:lnR>
                      <a:noFill/>
                    </a:lnR>
                    <a:lnT>
                      <a:noFill/>
                    </a:lnT>
                    <a:lnB w="6350" cap="flat" cmpd="sng" algn="ctr">
                      <a:solidFill>
                        <a:srgbClr val="FFFFFF"/>
                      </a:solidFill>
                      <a:prstDash val="dot"/>
                      <a:round/>
                      <a:headEnd type="none" w="med" len="med"/>
                      <a:tailEnd type="none" w="med" len="med"/>
                    </a:lnB>
                  </a:tcPr>
                </a:tc>
                <a:extLst>
                  <a:ext uri="{0D108BD9-81ED-4DB2-BD59-A6C34878D82A}">
                    <a16:rowId xmlns:a16="http://schemas.microsoft.com/office/drawing/2014/main" val="557716234"/>
                  </a:ext>
                </a:extLst>
              </a:tr>
              <a:tr h="190500">
                <a:tc>
                  <a:txBody>
                    <a:bodyPr/>
                    <a:lstStyle/>
                    <a:p>
                      <a:pPr algn="l" fontAlgn="t"/>
                      <a:r>
                        <a:rPr lang="cs-CZ" sz="1000" b="0" i="0" u="none" strike="noStrike">
                          <a:solidFill>
                            <a:srgbClr val="203764"/>
                          </a:solidFill>
                          <a:effectLst/>
                          <a:latin typeface="Calibri" panose="020F0502020204030204" pitchFamily="34" charset="0"/>
                        </a:rPr>
                        <a:t>Index růstu mezd</a:t>
                      </a:r>
                    </a:p>
                  </a:txBody>
                  <a:tcPr marL="0" marR="0" marT="0" marB="0">
                    <a:lnL>
                      <a:noFill/>
                    </a:lnL>
                    <a:lnR>
                      <a:noFill/>
                    </a:lnR>
                    <a:lnT>
                      <a:noFill/>
                    </a:lnT>
                    <a:lnB>
                      <a:noFill/>
                    </a:lnB>
                  </a:tcPr>
                </a:tc>
                <a:tc>
                  <a:txBody>
                    <a:bodyPr/>
                    <a:lstStyle/>
                    <a:p>
                      <a:pPr algn="l" fontAlgn="t"/>
                      <a:r>
                        <a:rPr lang="cs-CZ" sz="1000" b="0" i="0" u="none" strike="noStrike" dirty="0">
                          <a:solidFill>
                            <a:srgbClr val="999999"/>
                          </a:solidFill>
                          <a:effectLst/>
                          <a:latin typeface="Calibri" panose="020F0502020204030204" pitchFamily="34" charset="0"/>
                        </a:rPr>
                        <a:t>%</a:t>
                      </a:r>
                    </a:p>
                  </a:txBody>
                  <a:tcPr marL="0" marR="0" marT="0" marB="0">
                    <a:lnL>
                      <a:noFill/>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7,0 %</a:t>
                      </a:r>
                    </a:p>
                  </a:txBody>
                  <a:tcPr marL="0" marR="0" marT="0" marB="0">
                    <a:lnL w="6350" cap="flat" cmpd="sng" algn="ctr">
                      <a:no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r" fontAlgn="t"/>
                      <a:r>
                        <a:rPr lang="cs-CZ" sz="1000" b="0" i="0" u="none" strike="noStrike" dirty="0">
                          <a:solidFill>
                            <a:srgbClr val="203764"/>
                          </a:solidFill>
                          <a:effectLst/>
                          <a:latin typeface="Calibri" panose="020F0502020204030204" pitchFamily="34" charset="0"/>
                        </a:rPr>
                        <a:t>2,0 %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368437579"/>
                  </a:ext>
                </a:extLst>
              </a:tr>
              <a:tr h="190500">
                <a:tc>
                  <a:txBody>
                    <a:bodyPr/>
                    <a:lstStyle/>
                    <a:p>
                      <a:pPr algn="l" fontAlgn="t"/>
                      <a:r>
                        <a:rPr lang="cs-CZ" sz="1000" b="0" i="0" u="none" strike="noStrike">
                          <a:solidFill>
                            <a:srgbClr val="203764"/>
                          </a:solidFill>
                          <a:effectLst/>
                          <a:latin typeface="Calibri" panose="020F0502020204030204" pitchFamily="34" charset="0"/>
                        </a:rPr>
                        <a:t>Základní mzda</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tis. Kč</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40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w="6350" cap="flat" cmpd="sng" algn="ctr">
                      <a:solidFill>
                        <a:srgbClr val="FFFFFF"/>
                      </a:solidFill>
                      <a:prstDash val="dot"/>
                      <a:round/>
                      <a:headEnd type="none" w="med" len="med"/>
                      <a:tailEnd type="none" w="med" len="med"/>
                    </a:lnL>
                    <a:lnR>
                      <a:noFill/>
                    </a:lnR>
                    <a:lnT>
                      <a:noFill/>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tc>
                  <a:txBody>
                    <a:bodyPr/>
                    <a:lstStyle/>
                    <a:p>
                      <a:pPr algn="l" fontAlgn="t"/>
                      <a:endParaRPr lang="cs-CZ" sz="1000" b="0" i="0" u="none" strike="noStrike" dirty="0">
                        <a:solidFill>
                          <a:srgbClr val="203764"/>
                        </a:solidFill>
                        <a:effectLst/>
                        <a:latin typeface="Calibri" panose="020F0502020204030204" pitchFamily="34" charset="0"/>
                      </a:endParaRPr>
                    </a:p>
                  </a:txBody>
                  <a:tcPr marL="0" marR="0" marT="0" marB="0">
                    <a:lnL>
                      <a:noFill/>
                    </a:lnL>
                    <a:lnR>
                      <a:noFill/>
                    </a:lnR>
                    <a:lnT w="6350" cap="flat" cmpd="sng" algn="ctr">
                      <a:solidFill>
                        <a:srgbClr val="FFFFFF"/>
                      </a:solidFill>
                      <a:prstDash val="dot"/>
                      <a:round/>
                      <a:headEnd type="none" w="med" len="med"/>
                      <a:tailEnd type="none" w="med" len="med"/>
                    </a:lnT>
                    <a:lnB>
                      <a:noFill/>
                    </a:lnB>
                  </a:tcPr>
                </a:tc>
                <a:extLst>
                  <a:ext uri="{0D108BD9-81ED-4DB2-BD59-A6C34878D82A}">
                    <a16:rowId xmlns:a16="http://schemas.microsoft.com/office/drawing/2014/main" val="1635162069"/>
                  </a:ext>
                </a:extLst>
              </a:tr>
            </a:tbl>
          </a:graphicData>
        </a:graphic>
      </p:graphicFrame>
      <p:sp>
        <p:nvSpPr>
          <p:cNvPr id="71" name="TextBox 70">
            <a:extLst>
              <a:ext uri="{FF2B5EF4-FFF2-40B4-BE49-F238E27FC236}">
                <a16:creationId xmlns:a16="http://schemas.microsoft.com/office/drawing/2014/main" id="{5779CDE7-4E8A-462B-8050-95C1AB7C7385}"/>
              </a:ext>
            </a:extLst>
          </p:cNvPr>
          <p:cNvSpPr txBox="1"/>
          <p:nvPr/>
        </p:nvSpPr>
        <p:spPr>
          <a:xfrm>
            <a:off x="2430339" y="5504814"/>
            <a:ext cx="278757" cy="283154"/>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r>
              <a:rPr lang="cs-CZ" sz="1600">
                <a:solidFill>
                  <a:srgbClr val="797991"/>
                </a:solidFill>
                <a:latin typeface="Arial" panose="020B0604020202020204" pitchFamily="34" charset="0"/>
                <a:cs typeface="Arial" panose="020B0604020202020204" pitchFamily="34" charset="0"/>
              </a:rPr>
              <a:t>X</a:t>
            </a:r>
          </a:p>
        </p:txBody>
      </p:sp>
      <p:cxnSp>
        <p:nvCxnSpPr>
          <p:cNvPr id="72" name="Straight Arrow Connector 71">
            <a:extLst>
              <a:ext uri="{FF2B5EF4-FFF2-40B4-BE49-F238E27FC236}">
                <a16:creationId xmlns:a16="http://schemas.microsoft.com/office/drawing/2014/main" id="{6150E6DF-71B1-47DF-8906-465A693B257A}"/>
              </a:ext>
            </a:extLst>
          </p:cNvPr>
          <p:cNvCxnSpPr>
            <a:cxnSpLocks/>
            <a:stCxn id="69" idx="3"/>
            <a:endCxn id="73" idx="1"/>
          </p:cNvCxnSpPr>
          <p:nvPr/>
        </p:nvCxnSpPr>
        <p:spPr>
          <a:xfrm>
            <a:off x="4186081" y="5646392"/>
            <a:ext cx="1197528" cy="0"/>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04E62FBC-71FB-4934-B181-BC1B68C9136C}"/>
              </a:ext>
            </a:extLst>
          </p:cNvPr>
          <p:cNvSpPr/>
          <p:nvPr/>
        </p:nvSpPr>
        <p:spPr>
          <a:xfrm>
            <a:off x="5383609" y="5305673"/>
            <a:ext cx="1201783" cy="681437"/>
          </a:xfrm>
          <a:prstGeom prst="rec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Mzdové náklady</a:t>
            </a:r>
          </a:p>
        </p:txBody>
      </p:sp>
      <p:cxnSp>
        <p:nvCxnSpPr>
          <p:cNvPr id="74" name="Straight Connector 73">
            <a:extLst>
              <a:ext uri="{FF2B5EF4-FFF2-40B4-BE49-F238E27FC236}">
                <a16:creationId xmlns:a16="http://schemas.microsoft.com/office/drawing/2014/main" id="{24361E56-E64A-486B-863E-EC0DE1BB07EE}"/>
              </a:ext>
            </a:extLst>
          </p:cNvPr>
          <p:cNvCxnSpPr>
            <a:cxnSpLocks/>
          </p:cNvCxnSpPr>
          <p:nvPr/>
        </p:nvCxnSpPr>
        <p:spPr>
          <a:xfrm>
            <a:off x="4657725" y="4679319"/>
            <a:ext cx="0" cy="967073"/>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093F5CF-91FE-4FFB-A4A8-702161D5444F}"/>
              </a:ext>
            </a:extLst>
          </p:cNvPr>
          <p:cNvSpPr txBox="1"/>
          <p:nvPr/>
        </p:nvSpPr>
        <p:spPr>
          <a:xfrm>
            <a:off x="609918" y="3807305"/>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 (mzdové náklady)</a:t>
            </a:r>
          </a:p>
        </p:txBody>
      </p:sp>
    </p:spTree>
    <p:extLst>
      <p:ext uri="{BB962C8B-B14F-4D97-AF65-F5344CB8AC3E}">
        <p14:creationId xmlns:p14="http://schemas.microsoft.com/office/powerpoint/2010/main" val="3220009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AE1E-AA8B-4444-ACC6-00724441184A}"/>
              </a:ext>
            </a:extLst>
          </p:cNvPr>
          <p:cNvSpPr>
            <a:spLocks noGrp="1"/>
          </p:cNvSpPr>
          <p:nvPr>
            <p:ph type="title"/>
          </p:nvPr>
        </p:nvSpPr>
        <p:spPr>
          <a:xfrm>
            <a:off x="609918" y="294200"/>
            <a:ext cx="10978515" cy="590400"/>
          </a:xfrm>
        </p:spPr>
        <p:txBody>
          <a:bodyPr/>
          <a:lstStyle/>
          <a:p>
            <a:r>
              <a:rPr lang="cs-CZ"/>
              <a:t>Provozní náklady</a:t>
            </a:r>
          </a:p>
        </p:txBody>
      </p:sp>
      <p:sp>
        <p:nvSpPr>
          <p:cNvPr id="3" name="TextBox 2">
            <a:extLst>
              <a:ext uri="{FF2B5EF4-FFF2-40B4-BE49-F238E27FC236}">
                <a16:creationId xmlns:a16="http://schemas.microsoft.com/office/drawing/2014/main" id="{E6A4DAAD-68D0-40E4-879C-D94C2ED032EF}"/>
              </a:ext>
            </a:extLst>
          </p:cNvPr>
          <p:cNvSpPr txBox="1"/>
          <p:nvPr/>
        </p:nvSpPr>
        <p:spPr>
          <a:xfrm>
            <a:off x="609913" y="961948"/>
            <a:ext cx="10939133" cy="1110661"/>
          </a:xfrm>
          <a:prstGeom prst="rect">
            <a:avLst/>
          </a:prstGeom>
          <a:solidFill>
            <a:schemeClr val="tx2"/>
          </a:solidFill>
        </p:spPr>
        <p:txBody>
          <a:bodyPr wrap="square" lIns="108000" tIns="108000" rIns="108000" bIns="108000" rtlCol="0" anchor="ctr">
            <a:spAutoFit/>
          </a:bodyPr>
          <a:lstStyle/>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Fixní část nákladů výběrového řízení PPP </a:t>
            </a:r>
            <a:r>
              <a:rPr lang="cs-CZ" sz="1200" dirty="0">
                <a:solidFill>
                  <a:schemeClr val="bg1"/>
                </a:solidFill>
                <a:latin typeface="+mj-lt"/>
              </a:rPr>
              <a:t>určuje fixní výši nákladů potřebných pro zadání veřejné zakázky PPP.</a:t>
            </a:r>
          </a:p>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Fixní část nákladů výběrového řízení PSC </a:t>
            </a:r>
            <a:r>
              <a:rPr lang="cs-CZ" sz="1200" dirty="0">
                <a:solidFill>
                  <a:schemeClr val="bg1"/>
                </a:solidFill>
                <a:latin typeface="+mj-lt"/>
              </a:rPr>
              <a:t>určuje fixní výši nákladů potřebných pro zadání veřejné zakázky PSC.</a:t>
            </a:r>
          </a:p>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Proměnná</a:t>
            </a:r>
            <a:r>
              <a:rPr lang="cs-CZ" sz="1200" b="1" dirty="0">
                <a:solidFill>
                  <a:srgbClr val="FF0000"/>
                </a:solidFill>
                <a:latin typeface="+mj-lt"/>
              </a:rPr>
              <a:t> </a:t>
            </a:r>
            <a:r>
              <a:rPr lang="cs-CZ" sz="1200" b="1" dirty="0">
                <a:solidFill>
                  <a:schemeClr val="bg1"/>
                </a:solidFill>
                <a:latin typeface="+mj-lt"/>
              </a:rPr>
              <a:t>část </a:t>
            </a:r>
            <a:r>
              <a:rPr lang="cs-CZ" sz="1200" dirty="0">
                <a:solidFill>
                  <a:schemeClr val="bg1"/>
                </a:solidFill>
                <a:latin typeface="+mj-lt"/>
              </a:rPr>
              <a:t>určuje, jaké procento z celkové hodnoty zakázky představuje náklady potřebné pro zadání veřejné zakázky. Tento údaj se liší pro PSC a PPP v závislosti na složitosti projektu. Obecně platí, že varianta PSC má nižší náklady zadávacího řízení.</a:t>
            </a:r>
          </a:p>
        </p:txBody>
      </p:sp>
      <p:sp>
        <p:nvSpPr>
          <p:cNvPr id="5" name="TextBox 4">
            <a:extLst>
              <a:ext uri="{FF2B5EF4-FFF2-40B4-BE49-F238E27FC236}">
                <a16:creationId xmlns:a16="http://schemas.microsoft.com/office/drawing/2014/main" id="{A6AD99CD-F520-4C26-802C-725816B5C8B2}"/>
              </a:ext>
            </a:extLst>
          </p:cNvPr>
          <p:cNvSpPr txBox="1"/>
          <p:nvPr/>
        </p:nvSpPr>
        <p:spPr>
          <a:xfrm>
            <a:off x="629608" y="2072609"/>
            <a:ext cx="10939133" cy="1372271"/>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Náklady na výběrové řízení se nepovažují za stavební nebo provozní náklady, a proto mají přímý dopad na čistou současnou hodnotu projektu a následně na hodnotu za peníze. </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Proměnná část odráží vyšší náklady způsobené složitostí zadávací dokumentace u větších projektů.</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Náklady na výběrové řízení ve variantě PPP jsou vyšší z důvodu složitější a komplexnější dokumentace a požadavků na smlouvu.</a:t>
            </a:r>
          </a:p>
        </p:txBody>
      </p:sp>
      <p:sp>
        <p:nvSpPr>
          <p:cNvPr id="6" name="TextBox 5">
            <a:extLst>
              <a:ext uri="{FF2B5EF4-FFF2-40B4-BE49-F238E27FC236}">
                <a16:creationId xmlns:a16="http://schemas.microsoft.com/office/drawing/2014/main" id="{5EEC7DA6-ACD0-4B9C-9628-9B64637987A2}"/>
              </a:ext>
            </a:extLst>
          </p:cNvPr>
          <p:cNvSpPr txBox="1"/>
          <p:nvPr/>
        </p:nvSpPr>
        <p:spPr>
          <a:xfrm>
            <a:off x="629608" y="3346835"/>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sp>
        <p:nvSpPr>
          <p:cNvPr id="8" name="Rectangle 7">
            <a:extLst>
              <a:ext uri="{FF2B5EF4-FFF2-40B4-BE49-F238E27FC236}">
                <a16:creationId xmlns:a16="http://schemas.microsoft.com/office/drawing/2014/main" id="{1FA54C73-6634-493B-A1AE-5FBAEAFA721C}"/>
              </a:ext>
            </a:extLst>
          </p:cNvPr>
          <p:cNvSpPr/>
          <p:nvPr/>
        </p:nvSpPr>
        <p:spPr>
          <a:xfrm>
            <a:off x="6452176" y="3869163"/>
            <a:ext cx="1201783" cy="681437"/>
          </a:xfrm>
          <a:prstGeom prst="rec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dirty="0">
                <a:solidFill>
                  <a:schemeClr val="bg2"/>
                </a:solidFill>
              </a:rPr>
              <a:t>Hodnota </a:t>
            </a:r>
            <a:br>
              <a:rPr lang="cs-CZ" sz="1100" dirty="0">
                <a:solidFill>
                  <a:schemeClr val="bg2"/>
                </a:solidFill>
              </a:rPr>
            </a:br>
            <a:r>
              <a:rPr lang="cs-CZ" sz="1100" dirty="0">
                <a:solidFill>
                  <a:schemeClr val="bg2"/>
                </a:solidFill>
              </a:rPr>
              <a:t>zakázky</a:t>
            </a:r>
          </a:p>
        </p:txBody>
      </p:sp>
      <p:sp>
        <p:nvSpPr>
          <p:cNvPr id="10" name="TextBox 9">
            <a:extLst>
              <a:ext uri="{FF2B5EF4-FFF2-40B4-BE49-F238E27FC236}">
                <a16:creationId xmlns:a16="http://schemas.microsoft.com/office/drawing/2014/main" id="{B0C8D02F-768F-415A-9057-EACE9614480F}"/>
              </a:ext>
            </a:extLst>
          </p:cNvPr>
          <p:cNvSpPr txBox="1"/>
          <p:nvPr/>
        </p:nvSpPr>
        <p:spPr>
          <a:xfrm>
            <a:off x="6937695" y="4623713"/>
            <a:ext cx="278757" cy="283154"/>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1600">
                <a:solidFill>
                  <a:srgbClr val="797991"/>
                </a:solidFill>
                <a:latin typeface="Arial" panose="020B0604020202020204" pitchFamily="34" charset="0"/>
                <a:cs typeface="Arial" panose="020B0604020202020204" pitchFamily="34" charset="0"/>
              </a:rPr>
              <a:t>X</a:t>
            </a:r>
          </a:p>
        </p:txBody>
      </p:sp>
      <p:sp>
        <p:nvSpPr>
          <p:cNvPr id="11" name="Rectangle 10">
            <a:extLst>
              <a:ext uri="{FF2B5EF4-FFF2-40B4-BE49-F238E27FC236}">
                <a16:creationId xmlns:a16="http://schemas.microsoft.com/office/drawing/2014/main" id="{89E840AA-B07E-42F8-8C76-4B372D9A4638}"/>
              </a:ext>
            </a:extLst>
          </p:cNvPr>
          <p:cNvSpPr/>
          <p:nvPr/>
        </p:nvSpPr>
        <p:spPr>
          <a:xfrm>
            <a:off x="6381286" y="4738270"/>
            <a:ext cx="1391573" cy="681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600" dirty="0">
                <a:solidFill>
                  <a:schemeClr val="accent3"/>
                </a:solidFill>
              </a:rPr>
              <a:t>1,00%</a:t>
            </a:r>
          </a:p>
        </p:txBody>
      </p:sp>
      <p:sp>
        <p:nvSpPr>
          <p:cNvPr id="12" name="TextBox 11">
            <a:extLst>
              <a:ext uri="{FF2B5EF4-FFF2-40B4-BE49-F238E27FC236}">
                <a16:creationId xmlns:a16="http://schemas.microsoft.com/office/drawing/2014/main" id="{E2F0D9D4-EFC2-4A28-ABE9-6E3E1049DD9D}"/>
              </a:ext>
            </a:extLst>
          </p:cNvPr>
          <p:cNvSpPr txBox="1"/>
          <p:nvPr/>
        </p:nvSpPr>
        <p:spPr>
          <a:xfrm>
            <a:off x="6937695" y="5193586"/>
            <a:ext cx="278757" cy="344710"/>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2000">
                <a:solidFill>
                  <a:srgbClr val="797991"/>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9CC9AD58-4D1C-419F-B605-3CA01C3AF70B}"/>
              </a:ext>
            </a:extLst>
          </p:cNvPr>
          <p:cNvSpPr/>
          <p:nvPr/>
        </p:nvSpPr>
        <p:spPr>
          <a:xfrm>
            <a:off x="6452175" y="5590198"/>
            <a:ext cx="1201783" cy="681437"/>
          </a:xfrm>
          <a:prstGeom prst="rec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Variabilní část</a:t>
            </a:r>
          </a:p>
        </p:txBody>
      </p:sp>
      <p:graphicFrame>
        <p:nvGraphicFramePr>
          <p:cNvPr id="7" name="Table 6">
            <a:extLst>
              <a:ext uri="{FF2B5EF4-FFF2-40B4-BE49-F238E27FC236}">
                <a16:creationId xmlns:a16="http://schemas.microsoft.com/office/drawing/2014/main" id="{0133B81C-D663-3A03-411B-93F861D1E22E}"/>
              </a:ext>
            </a:extLst>
          </p:cNvPr>
          <p:cNvGraphicFramePr>
            <a:graphicFrameLocks noGrp="1"/>
          </p:cNvGraphicFramePr>
          <p:nvPr>
            <p:extLst>
              <p:ext uri="{D42A27DB-BD31-4B8C-83A1-F6EECF244321}">
                <p14:modId xmlns:p14="http://schemas.microsoft.com/office/powerpoint/2010/main" val="4093337532"/>
              </p:ext>
            </p:extLst>
          </p:nvPr>
        </p:nvGraphicFramePr>
        <p:xfrm>
          <a:off x="764839" y="3873551"/>
          <a:ext cx="4099260" cy="358248"/>
        </p:xfrm>
        <a:graphic>
          <a:graphicData uri="http://schemas.openxmlformats.org/drawingml/2006/table">
            <a:tbl>
              <a:tblPr/>
              <a:tblGrid>
                <a:gridCol w="2711602">
                  <a:extLst>
                    <a:ext uri="{9D8B030D-6E8A-4147-A177-3AD203B41FA5}">
                      <a16:colId xmlns:a16="http://schemas.microsoft.com/office/drawing/2014/main" val="631754953"/>
                    </a:ext>
                  </a:extLst>
                </a:gridCol>
                <a:gridCol w="99118">
                  <a:extLst>
                    <a:ext uri="{9D8B030D-6E8A-4147-A177-3AD203B41FA5}">
                      <a16:colId xmlns:a16="http://schemas.microsoft.com/office/drawing/2014/main" val="320232676"/>
                    </a:ext>
                  </a:extLst>
                </a:gridCol>
                <a:gridCol w="644270">
                  <a:extLst>
                    <a:ext uri="{9D8B030D-6E8A-4147-A177-3AD203B41FA5}">
                      <a16:colId xmlns:a16="http://schemas.microsoft.com/office/drawing/2014/main" val="2388483034"/>
                    </a:ext>
                  </a:extLst>
                </a:gridCol>
                <a:gridCol w="644270">
                  <a:extLst>
                    <a:ext uri="{9D8B030D-6E8A-4147-A177-3AD203B41FA5}">
                      <a16:colId xmlns:a16="http://schemas.microsoft.com/office/drawing/2014/main" val="2096187962"/>
                    </a:ext>
                  </a:extLst>
                </a:gridCol>
              </a:tblGrid>
              <a:tr h="179124">
                <a:tc>
                  <a:txBody>
                    <a:bodyPr/>
                    <a:lstStyle/>
                    <a:p>
                      <a:pPr algn="l" fontAlgn="b"/>
                      <a:r>
                        <a:rPr lang="cs-CZ" sz="1000" b="0" i="0" u="none" strike="noStrike" noProof="0">
                          <a:solidFill>
                            <a:srgbClr val="1F3864"/>
                          </a:solidFill>
                          <a:effectLst/>
                          <a:latin typeface="Calibri" panose="020F0502020204030204" pitchFamily="34" charset="0"/>
                        </a:rPr>
                        <a:t>Náklady na výběrové řízení PPP fixní část</a:t>
                      </a:r>
                    </a:p>
                  </a:txBody>
                  <a:tcPr marL="0" marR="0" marT="0" marB="0" anchor="b">
                    <a:lnL>
                      <a:noFill/>
                    </a:lnL>
                    <a:lnR>
                      <a:noFill/>
                    </a:lnR>
                    <a:lnT>
                      <a:noFill/>
                    </a:lnT>
                    <a:lnB>
                      <a:noFill/>
                    </a:lnB>
                  </a:tcPr>
                </a:tc>
                <a:tc>
                  <a:txBody>
                    <a:bodyPr/>
                    <a:lstStyle/>
                    <a:p>
                      <a:pPr algn="l" fontAlgn="b"/>
                      <a:endParaRPr lang="cs-CZ" sz="1000" b="0" i="0" u="none" strike="noStrike" noProof="0">
                        <a:solidFill>
                          <a:srgbClr val="1F3864"/>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tis. Kč</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20 000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947213294"/>
                  </a:ext>
                </a:extLst>
              </a:tr>
              <a:tr h="179124">
                <a:tc>
                  <a:txBody>
                    <a:bodyPr/>
                    <a:lstStyle/>
                    <a:p>
                      <a:pPr algn="l" fontAlgn="b"/>
                      <a:r>
                        <a:rPr lang="cs-CZ" sz="1000" b="0" i="0" u="none" strike="noStrike" noProof="0" dirty="0">
                          <a:solidFill>
                            <a:srgbClr val="1F3864"/>
                          </a:solidFill>
                          <a:effectLst/>
                          <a:latin typeface="Calibri" panose="020F0502020204030204" pitchFamily="34" charset="0"/>
                        </a:rPr>
                        <a:t>Proměnná část (% hodnoty zakázky)</a:t>
                      </a:r>
                    </a:p>
                  </a:txBody>
                  <a:tcPr marL="0" marR="0" marT="0" marB="0" anchor="b">
                    <a:lnL>
                      <a:noFill/>
                    </a:lnL>
                    <a:lnR>
                      <a:noFill/>
                    </a:lnR>
                    <a:lnT>
                      <a:noFill/>
                    </a:lnT>
                    <a:lnB>
                      <a:noFill/>
                    </a:lnB>
                  </a:tcPr>
                </a:tc>
                <a:tc>
                  <a:txBody>
                    <a:bodyPr/>
                    <a:lstStyle/>
                    <a:p>
                      <a:pPr algn="l" fontAlgn="b"/>
                      <a:endParaRPr lang="cs-CZ" sz="1000" b="0" i="0" u="none" strike="noStrike" noProof="0">
                        <a:solidFill>
                          <a:srgbClr val="1F3864"/>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1,00%</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741629819"/>
                  </a:ext>
                </a:extLst>
              </a:tr>
            </a:tbl>
          </a:graphicData>
        </a:graphic>
      </p:graphicFrame>
      <p:sp>
        <p:nvSpPr>
          <p:cNvPr id="9" name="Rectangle 8">
            <a:extLst>
              <a:ext uri="{FF2B5EF4-FFF2-40B4-BE49-F238E27FC236}">
                <a16:creationId xmlns:a16="http://schemas.microsoft.com/office/drawing/2014/main" id="{BE0D41CA-92A3-E883-33BE-815AF7CFEDA5}"/>
              </a:ext>
            </a:extLst>
          </p:cNvPr>
          <p:cNvSpPr/>
          <p:nvPr/>
        </p:nvSpPr>
        <p:spPr>
          <a:xfrm>
            <a:off x="4226243" y="5604916"/>
            <a:ext cx="1201783" cy="6814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Fixní část</a:t>
            </a:r>
          </a:p>
        </p:txBody>
      </p:sp>
      <p:sp>
        <p:nvSpPr>
          <p:cNvPr id="14" name="TextBox 13">
            <a:extLst>
              <a:ext uri="{FF2B5EF4-FFF2-40B4-BE49-F238E27FC236}">
                <a16:creationId xmlns:a16="http://schemas.microsoft.com/office/drawing/2014/main" id="{4981C68F-7FC8-D5BA-8B76-3E97A81DCDDD}"/>
              </a:ext>
            </a:extLst>
          </p:cNvPr>
          <p:cNvSpPr txBox="1"/>
          <p:nvPr/>
        </p:nvSpPr>
        <p:spPr>
          <a:xfrm>
            <a:off x="5800722" y="5769288"/>
            <a:ext cx="278757" cy="344710"/>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2000">
                <a:solidFill>
                  <a:srgbClr val="79799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27B19725-3C52-306D-27D3-FEFF10DF8D1C}"/>
              </a:ext>
            </a:extLst>
          </p:cNvPr>
          <p:cNvSpPr txBox="1"/>
          <p:nvPr/>
        </p:nvSpPr>
        <p:spPr>
          <a:xfrm>
            <a:off x="8074664" y="5769288"/>
            <a:ext cx="278757" cy="344710"/>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2000">
                <a:solidFill>
                  <a:srgbClr val="797991"/>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464C5176-9C1F-C87B-429B-BBE4B40BA2B8}"/>
              </a:ext>
            </a:extLst>
          </p:cNvPr>
          <p:cNvSpPr/>
          <p:nvPr/>
        </p:nvSpPr>
        <p:spPr>
          <a:xfrm>
            <a:off x="8774127" y="5590197"/>
            <a:ext cx="1201783" cy="681437"/>
          </a:xfrm>
          <a:prstGeom prst="rect">
            <a:avLst/>
          </a:prstGeom>
          <a:solidFill>
            <a:schemeClr val="tx2">
              <a:lumMod val="20000"/>
              <a:lumOff val="80000"/>
            </a:schemeClr>
          </a:solid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Náklady na výběrové řízení</a:t>
            </a:r>
          </a:p>
        </p:txBody>
      </p:sp>
      <p:sp>
        <p:nvSpPr>
          <p:cNvPr id="19" name="Oval 18">
            <a:extLst>
              <a:ext uri="{FF2B5EF4-FFF2-40B4-BE49-F238E27FC236}">
                <a16:creationId xmlns:a16="http://schemas.microsoft.com/office/drawing/2014/main" id="{2A4B9314-5E9A-3C90-EBFB-7DBC503E9F8B}"/>
              </a:ext>
            </a:extLst>
          </p:cNvPr>
          <p:cNvSpPr/>
          <p:nvPr/>
        </p:nvSpPr>
        <p:spPr>
          <a:xfrm>
            <a:off x="4419600" y="3865194"/>
            <a:ext cx="533400" cy="200443"/>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21" name="Connector: Elbow 20">
            <a:extLst>
              <a:ext uri="{FF2B5EF4-FFF2-40B4-BE49-F238E27FC236}">
                <a16:creationId xmlns:a16="http://schemas.microsoft.com/office/drawing/2014/main" id="{4F6DD6C6-8BC8-5871-2064-CC6172774C73}"/>
              </a:ext>
            </a:extLst>
          </p:cNvPr>
          <p:cNvCxnSpPr>
            <a:cxnSpLocks/>
          </p:cNvCxnSpPr>
          <p:nvPr/>
        </p:nvCxnSpPr>
        <p:spPr>
          <a:xfrm>
            <a:off x="4686300" y="4285394"/>
            <a:ext cx="1968500" cy="779786"/>
          </a:xfrm>
          <a:prstGeom prst="bentConnector3">
            <a:avLst>
              <a:gd name="adj1" fmla="val -138"/>
            </a:avLst>
          </a:prstGeom>
          <a:ln w="95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33699E9D-7812-D5AF-785D-E59BAF474DA0}"/>
              </a:ext>
            </a:extLst>
          </p:cNvPr>
          <p:cNvSpPr/>
          <p:nvPr/>
        </p:nvSpPr>
        <p:spPr>
          <a:xfrm>
            <a:off x="4419600" y="4068670"/>
            <a:ext cx="533400" cy="200443"/>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cxnSp>
        <p:nvCxnSpPr>
          <p:cNvPr id="39" name="Connector: Elbow 38">
            <a:extLst>
              <a:ext uri="{FF2B5EF4-FFF2-40B4-BE49-F238E27FC236}">
                <a16:creationId xmlns:a16="http://schemas.microsoft.com/office/drawing/2014/main" id="{C94CD89D-DBEB-D189-16F0-7C7C87C7F335}"/>
              </a:ext>
            </a:extLst>
          </p:cNvPr>
          <p:cNvCxnSpPr>
            <a:cxnSpLocks/>
            <a:endCxn id="9" idx="1"/>
          </p:cNvCxnSpPr>
          <p:nvPr/>
        </p:nvCxnSpPr>
        <p:spPr>
          <a:xfrm rot="16200000" flipH="1">
            <a:off x="3146465" y="4865857"/>
            <a:ext cx="1980218" cy="179338"/>
          </a:xfrm>
          <a:prstGeom prst="bentConnector2">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F98E97-CDCA-13D8-6EF6-33279EEDCC65}"/>
              </a:ext>
            </a:extLst>
          </p:cNvPr>
          <p:cNvCxnSpPr>
            <a:cxnSpLocks/>
            <a:stCxn id="19" idx="2"/>
          </p:cNvCxnSpPr>
          <p:nvPr/>
        </p:nvCxnSpPr>
        <p:spPr>
          <a:xfrm flipH="1" flipV="1">
            <a:off x="4046903" y="3965415"/>
            <a:ext cx="372697" cy="1"/>
          </a:xfrm>
          <a:prstGeom prst="line">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795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AE1E-AA8B-4444-ACC6-00724441184A}"/>
              </a:ext>
            </a:extLst>
          </p:cNvPr>
          <p:cNvSpPr>
            <a:spLocks noGrp="1"/>
          </p:cNvSpPr>
          <p:nvPr>
            <p:ph type="title"/>
          </p:nvPr>
        </p:nvSpPr>
        <p:spPr/>
        <p:txBody>
          <a:bodyPr/>
          <a:lstStyle/>
          <a:p>
            <a:r>
              <a:rPr lang="cs-CZ" dirty="0"/>
              <a:t>Zohlednění rizik PSC</a:t>
            </a:r>
          </a:p>
        </p:txBody>
      </p:sp>
      <p:sp>
        <p:nvSpPr>
          <p:cNvPr id="3" name="TextBox 2">
            <a:extLst>
              <a:ext uri="{FF2B5EF4-FFF2-40B4-BE49-F238E27FC236}">
                <a16:creationId xmlns:a16="http://schemas.microsoft.com/office/drawing/2014/main" id="{E6A4DAAD-68D0-40E4-879C-D94C2ED032EF}"/>
              </a:ext>
            </a:extLst>
          </p:cNvPr>
          <p:cNvSpPr txBox="1"/>
          <p:nvPr/>
        </p:nvSpPr>
        <p:spPr>
          <a:xfrm>
            <a:off x="609916" y="994279"/>
            <a:ext cx="10939133" cy="1710826"/>
          </a:xfrm>
          <a:prstGeom prst="rect">
            <a:avLst/>
          </a:prstGeom>
          <a:solidFill>
            <a:schemeClr val="tx2"/>
          </a:solidFill>
        </p:spPr>
        <p:txBody>
          <a:bodyPr wrap="square" lIns="108000" tIns="108000" rIns="108000" bIns="108000" rtlCol="0" anchor="ctr">
            <a:spAutoFit/>
          </a:bodyPr>
          <a:lstStyle/>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Stavební vícenáklady (hrubé) </a:t>
            </a:r>
            <a:r>
              <a:rPr lang="cs-CZ" sz="1200" dirty="0">
                <a:solidFill>
                  <a:schemeClr val="bg1"/>
                </a:solidFill>
                <a:latin typeface="+mj-lt"/>
              </a:rPr>
              <a:t>představují o kolik % se zvýší stavební náklady při běžné veřejné zakázce oproti PPP projektu.</a:t>
            </a:r>
          </a:p>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Snížení obsazenosti </a:t>
            </a:r>
            <a:r>
              <a:rPr lang="cs-CZ" sz="1200" dirty="0">
                <a:solidFill>
                  <a:schemeClr val="bg1"/>
                </a:solidFill>
                <a:latin typeface="+mj-lt"/>
              </a:rPr>
              <a:t>udává procentuální pokles obsazenosti bytů v případě, že riziko obsazenosti zůstává na straně municipality.</a:t>
            </a:r>
          </a:p>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Prodloužení stavební fáze </a:t>
            </a:r>
            <a:r>
              <a:rPr lang="cs-CZ" sz="1200" dirty="0">
                <a:solidFill>
                  <a:schemeClr val="bg1"/>
                </a:solidFill>
                <a:latin typeface="+mj-lt"/>
              </a:rPr>
              <a:t>udává procentuální prodloužení doby stavební fáze u běžné veřejné zakázky ve srovnání s PPP projektem.</a:t>
            </a:r>
          </a:p>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Navýšení provozních nákladů </a:t>
            </a:r>
            <a:r>
              <a:rPr lang="cs-CZ" sz="1200" dirty="0">
                <a:solidFill>
                  <a:schemeClr val="bg1"/>
                </a:solidFill>
                <a:latin typeface="+mj-lt"/>
              </a:rPr>
              <a:t>udává procentuální zvýšení provozních nákladů v případě, že správa aktiva zůstává na straně municipality.</a:t>
            </a:r>
          </a:p>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Navýšení udržovacích nákladů </a:t>
            </a:r>
            <a:r>
              <a:rPr lang="cs-CZ" sz="1200" dirty="0">
                <a:solidFill>
                  <a:schemeClr val="bg1"/>
                </a:solidFill>
                <a:latin typeface="+mj-lt"/>
              </a:rPr>
              <a:t>udává o kolik % vyšší udržovací náklady bude potřeba při ponechání odpovědnosti za správu aktiva na straně municipality.</a:t>
            </a:r>
          </a:p>
          <a:p>
            <a:pPr marL="230188" lvl="1" indent="-228600" algn="just" defTabSz="995363" fontAlgn="base">
              <a:spcBef>
                <a:spcPts val="0"/>
              </a:spcBef>
              <a:spcAft>
                <a:spcPts val="600"/>
              </a:spcAft>
              <a:buClr>
                <a:srgbClr val="000000"/>
              </a:buClr>
              <a:buSzPct val="100000"/>
              <a:buFont typeface="+mj-lt"/>
              <a:buAutoNum type="arabicPeriod"/>
              <a:defRPr/>
            </a:pPr>
            <a:r>
              <a:rPr lang="cs-CZ" sz="1200" b="1" dirty="0">
                <a:solidFill>
                  <a:schemeClr val="bg1"/>
                </a:solidFill>
                <a:latin typeface="+mj-lt"/>
              </a:rPr>
              <a:t>Riziko dostupnosti bytů </a:t>
            </a:r>
            <a:r>
              <a:rPr lang="cs-CZ" sz="1200" dirty="0">
                <a:solidFill>
                  <a:schemeClr val="bg1"/>
                </a:solidFill>
                <a:latin typeface="+mj-lt"/>
              </a:rPr>
              <a:t>udává, kolik % bytů bude nedostupných z důvodu horší schopnosti municipality řídit údržbu majetku.</a:t>
            </a:r>
          </a:p>
        </p:txBody>
      </p:sp>
      <p:sp>
        <p:nvSpPr>
          <p:cNvPr id="5" name="TextBox 4">
            <a:extLst>
              <a:ext uri="{FF2B5EF4-FFF2-40B4-BE49-F238E27FC236}">
                <a16:creationId xmlns:a16="http://schemas.microsoft.com/office/drawing/2014/main" id="{A6AD99CD-F520-4C26-802C-725816B5C8B2}"/>
              </a:ext>
            </a:extLst>
          </p:cNvPr>
          <p:cNvSpPr txBox="1"/>
          <p:nvPr/>
        </p:nvSpPr>
        <p:spPr>
          <a:xfrm>
            <a:off x="609915" y="2784147"/>
            <a:ext cx="10939133" cy="1110661"/>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Zohlednění rizik ovlivňuje čistou současnou hodnotu projektu PSC varianty. Pomocí zohlednění rizik ve variantě PSC se v modelu počítá hodnota za peníze.</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ČSH rizik bude snižovat ČSH projektu ve variantě PSC vzhledem k ponechání těchto rizik na straně veřejného sektoru. </a:t>
            </a:r>
          </a:p>
        </p:txBody>
      </p:sp>
      <p:sp>
        <p:nvSpPr>
          <p:cNvPr id="6" name="TextBox 5">
            <a:extLst>
              <a:ext uri="{FF2B5EF4-FFF2-40B4-BE49-F238E27FC236}">
                <a16:creationId xmlns:a16="http://schemas.microsoft.com/office/drawing/2014/main" id="{5EEC7DA6-ACD0-4B9C-9628-9B64637987A2}"/>
              </a:ext>
            </a:extLst>
          </p:cNvPr>
          <p:cNvSpPr txBox="1"/>
          <p:nvPr/>
        </p:nvSpPr>
        <p:spPr>
          <a:xfrm>
            <a:off x="609918" y="3901653"/>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Příklad z finančního modelu</a:t>
            </a:r>
          </a:p>
        </p:txBody>
      </p:sp>
      <p:graphicFrame>
        <p:nvGraphicFramePr>
          <p:cNvPr id="7" name="Table 6">
            <a:extLst>
              <a:ext uri="{FF2B5EF4-FFF2-40B4-BE49-F238E27FC236}">
                <a16:creationId xmlns:a16="http://schemas.microsoft.com/office/drawing/2014/main" id="{C1FB0542-CC9A-885B-2E31-2DAF4A79AE72}"/>
              </a:ext>
            </a:extLst>
          </p:cNvPr>
          <p:cNvGraphicFramePr>
            <a:graphicFrameLocks noGrp="1"/>
          </p:cNvGraphicFramePr>
          <p:nvPr>
            <p:extLst>
              <p:ext uri="{D42A27DB-BD31-4B8C-83A1-F6EECF244321}">
                <p14:modId xmlns:p14="http://schemas.microsoft.com/office/powerpoint/2010/main" val="1587070050"/>
              </p:ext>
            </p:extLst>
          </p:nvPr>
        </p:nvGraphicFramePr>
        <p:xfrm>
          <a:off x="842460" y="4422140"/>
          <a:ext cx="4173677" cy="1143000"/>
        </p:xfrm>
        <a:graphic>
          <a:graphicData uri="http://schemas.openxmlformats.org/drawingml/2006/table">
            <a:tbl>
              <a:tblPr/>
              <a:tblGrid>
                <a:gridCol w="2915857">
                  <a:extLst>
                    <a:ext uri="{9D8B030D-6E8A-4147-A177-3AD203B41FA5}">
                      <a16:colId xmlns:a16="http://schemas.microsoft.com/office/drawing/2014/main" val="3478946667"/>
                    </a:ext>
                  </a:extLst>
                </a:gridCol>
                <a:gridCol w="628910">
                  <a:extLst>
                    <a:ext uri="{9D8B030D-6E8A-4147-A177-3AD203B41FA5}">
                      <a16:colId xmlns:a16="http://schemas.microsoft.com/office/drawing/2014/main" val="3072581184"/>
                    </a:ext>
                  </a:extLst>
                </a:gridCol>
                <a:gridCol w="628910">
                  <a:extLst>
                    <a:ext uri="{9D8B030D-6E8A-4147-A177-3AD203B41FA5}">
                      <a16:colId xmlns:a16="http://schemas.microsoft.com/office/drawing/2014/main" val="1413582628"/>
                    </a:ext>
                  </a:extLst>
                </a:gridCol>
              </a:tblGrid>
              <a:tr h="190500">
                <a:tc>
                  <a:txBody>
                    <a:bodyPr/>
                    <a:lstStyle/>
                    <a:p>
                      <a:pPr algn="l" fontAlgn="t"/>
                      <a:r>
                        <a:rPr lang="cs-CZ" sz="1000" b="0" i="0" u="none" strike="noStrike" noProof="0">
                          <a:solidFill>
                            <a:srgbClr val="1F3864"/>
                          </a:solidFill>
                          <a:effectLst/>
                          <a:latin typeface="Calibri" panose="020F0502020204030204" pitchFamily="34" charset="0"/>
                        </a:rPr>
                        <a:t>Stavební vícenáklady</a:t>
                      </a: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20,0%</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472738750"/>
                  </a:ext>
                </a:extLst>
              </a:tr>
              <a:tr h="190500">
                <a:tc>
                  <a:txBody>
                    <a:bodyPr/>
                    <a:lstStyle/>
                    <a:p>
                      <a:pPr algn="l" fontAlgn="t"/>
                      <a:r>
                        <a:rPr lang="cs-CZ" sz="1000" b="0" i="0" u="none" strike="noStrike" noProof="0">
                          <a:solidFill>
                            <a:srgbClr val="1F3864"/>
                          </a:solidFill>
                          <a:effectLst/>
                          <a:latin typeface="Calibri" panose="020F0502020204030204" pitchFamily="34" charset="0"/>
                        </a:rPr>
                        <a:t>Snížení obsazenosti</a:t>
                      </a: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786616994"/>
                  </a:ext>
                </a:extLst>
              </a:tr>
              <a:tr h="190500">
                <a:tc>
                  <a:txBody>
                    <a:bodyPr/>
                    <a:lstStyle/>
                    <a:p>
                      <a:pPr algn="l" fontAlgn="t"/>
                      <a:r>
                        <a:rPr lang="cs-CZ" sz="1000" b="0" i="0" u="none" strike="noStrike" noProof="0" dirty="0">
                          <a:solidFill>
                            <a:srgbClr val="1F3864"/>
                          </a:solidFill>
                          <a:effectLst/>
                          <a:latin typeface="Calibri" panose="020F0502020204030204" pitchFamily="34" charset="0"/>
                        </a:rPr>
                        <a:t>Prodloužení stavební fáze</a:t>
                      </a:r>
                    </a:p>
                  </a:txBody>
                  <a:tcPr marL="0" marR="0" marT="0" marB="0">
                    <a:lnL>
                      <a:noFill/>
                    </a:lnL>
                    <a:lnR>
                      <a:noFill/>
                    </a:lnR>
                    <a:lnT>
                      <a:noFill/>
                    </a:lnT>
                    <a:lnB>
                      <a:noFill/>
                    </a:lnB>
                  </a:tcPr>
                </a:tc>
                <a:tc>
                  <a:txBody>
                    <a:bodyPr/>
                    <a:lstStyle/>
                    <a:p>
                      <a:pPr algn="l" fontAlgn="t"/>
                      <a:r>
                        <a:rPr lang="cs-CZ" sz="1000" b="0" i="0" u="none" strike="noStrike" noProof="0" dirty="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13,0%</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067584130"/>
                  </a:ext>
                </a:extLst>
              </a:tr>
              <a:tr h="190500">
                <a:tc>
                  <a:txBody>
                    <a:bodyPr/>
                    <a:lstStyle/>
                    <a:p>
                      <a:pPr algn="l" fontAlgn="t"/>
                      <a:r>
                        <a:rPr lang="cs-CZ" sz="1000" b="0" i="0" u="none" strike="noStrike" noProof="0">
                          <a:solidFill>
                            <a:srgbClr val="1F3864"/>
                          </a:solidFill>
                          <a:effectLst/>
                          <a:latin typeface="Calibri" panose="020F0502020204030204" pitchFamily="34" charset="0"/>
                        </a:rPr>
                        <a:t>Navýšení provozních nákladů </a:t>
                      </a: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12,0%</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308733195"/>
                  </a:ext>
                </a:extLst>
              </a:tr>
              <a:tr h="190500">
                <a:tc>
                  <a:txBody>
                    <a:bodyPr/>
                    <a:lstStyle/>
                    <a:p>
                      <a:pPr algn="l" fontAlgn="t"/>
                      <a:r>
                        <a:rPr lang="cs-CZ" sz="1000" b="0" i="0" u="none" strike="noStrike" noProof="0">
                          <a:solidFill>
                            <a:srgbClr val="1F3864"/>
                          </a:solidFill>
                          <a:effectLst/>
                          <a:latin typeface="Calibri" panose="020F0502020204030204" pitchFamily="34" charset="0"/>
                        </a:rPr>
                        <a:t>Navýšení udržovacích nákladů </a:t>
                      </a:r>
                    </a:p>
                  </a:txBody>
                  <a:tcPr marL="0" marR="0" marT="0" marB="0">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15,0%</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917483803"/>
                  </a:ext>
                </a:extLst>
              </a:tr>
              <a:tr h="190500">
                <a:tc>
                  <a:txBody>
                    <a:bodyPr/>
                    <a:lstStyle/>
                    <a:p>
                      <a:pPr algn="l" fontAlgn="b"/>
                      <a:r>
                        <a:rPr lang="cs-CZ" sz="1000" b="0" i="0" u="none" strike="noStrike" noProof="0">
                          <a:solidFill>
                            <a:srgbClr val="1F3864"/>
                          </a:solidFill>
                          <a:effectLst/>
                          <a:latin typeface="Calibri" panose="020F0502020204030204" pitchFamily="34" charset="0"/>
                        </a:rPr>
                        <a:t>Riziko dostupnosti bytů </a:t>
                      </a:r>
                    </a:p>
                  </a:txBody>
                  <a:tcPr marL="0" marR="0" marT="0" marB="0" anchor="b">
                    <a:lnL>
                      <a:noFill/>
                    </a:lnL>
                    <a:lnR>
                      <a:noFill/>
                    </a:lnR>
                    <a:lnT>
                      <a:noFill/>
                    </a:lnT>
                    <a:lnB>
                      <a:noFill/>
                    </a:lnB>
                  </a:tcPr>
                </a:tc>
                <a:tc>
                  <a:txBody>
                    <a:bodyPr/>
                    <a:lstStyle/>
                    <a:p>
                      <a:pPr algn="l" fontAlgn="t"/>
                      <a:r>
                        <a:rPr lang="cs-CZ" sz="1000" b="0" i="0" u="none" strike="noStrike" noProof="0">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noProof="0" dirty="0">
                          <a:solidFill>
                            <a:srgbClr val="203764"/>
                          </a:solidFill>
                          <a:effectLst/>
                          <a:latin typeface="Calibri" panose="020F0502020204030204" pitchFamily="34" charset="0"/>
                        </a:rPr>
                        <a:t>10,0%</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1771758897"/>
                  </a:ext>
                </a:extLst>
              </a:tr>
            </a:tbl>
          </a:graphicData>
        </a:graphic>
      </p:graphicFrame>
      <p:sp>
        <p:nvSpPr>
          <p:cNvPr id="9" name="Rectangle 8">
            <a:extLst>
              <a:ext uri="{FF2B5EF4-FFF2-40B4-BE49-F238E27FC236}">
                <a16:creationId xmlns:a16="http://schemas.microsoft.com/office/drawing/2014/main" id="{BEEF1E16-99ED-117A-5A66-4117FCF9C73E}"/>
              </a:ext>
            </a:extLst>
          </p:cNvPr>
          <p:cNvSpPr/>
          <p:nvPr/>
        </p:nvSpPr>
        <p:spPr>
          <a:xfrm>
            <a:off x="5748556" y="4690598"/>
            <a:ext cx="1201783" cy="681437"/>
          </a:xfrm>
          <a:prstGeom prst="rec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Hrubé stavební náklady</a:t>
            </a:r>
          </a:p>
        </p:txBody>
      </p:sp>
      <p:sp>
        <p:nvSpPr>
          <p:cNvPr id="14" name="TextBox 13">
            <a:extLst>
              <a:ext uri="{FF2B5EF4-FFF2-40B4-BE49-F238E27FC236}">
                <a16:creationId xmlns:a16="http://schemas.microsoft.com/office/drawing/2014/main" id="{DD982BD5-80A0-CC48-D328-01DE76A7A79A}"/>
              </a:ext>
            </a:extLst>
          </p:cNvPr>
          <p:cNvSpPr txBox="1"/>
          <p:nvPr/>
        </p:nvSpPr>
        <p:spPr>
          <a:xfrm>
            <a:off x="7189757" y="4866947"/>
            <a:ext cx="278757" cy="283154"/>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1600">
                <a:solidFill>
                  <a:srgbClr val="797991"/>
                </a:solidFill>
                <a:latin typeface="Arial" panose="020B0604020202020204" pitchFamily="34" charset="0"/>
                <a:cs typeface="Arial" panose="020B0604020202020204" pitchFamily="34" charset="0"/>
              </a:rPr>
              <a:t>X</a:t>
            </a:r>
          </a:p>
        </p:txBody>
      </p:sp>
      <p:sp>
        <p:nvSpPr>
          <p:cNvPr id="16" name="Rectangle 15">
            <a:extLst>
              <a:ext uri="{FF2B5EF4-FFF2-40B4-BE49-F238E27FC236}">
                <a16:creationId xmlns:a16="http://schemas.microsoft.com/office/drawing/2014/main" id="{9509D34F-D51C-5A8C-91F4-18EB44047028}"/>
              </a:ext>
            </a:extLst>
          </p:cNvPr>
          <p:cNvSpPr/>
          <p:nvPr/>
        </p:nvSpPr>
        <p:spPr>
          <a:xfrm>
            <a:off x="7682758" y="4690598"/>
            <a:ext cx="1391573" cy="681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600" dirty="0">
                <a:solidFill>
                  <a:schemeClr val="accent3"/>
                </a:solidFill>
              </a:rPr>
              <a:t>20,0%</a:t>
            </a:r>
          </a:p>
        </p:txBody>
      </p:sp>
      <p:sp>
        <p:nvSpPr>
          <p:cNvPr id="17" name="TextBox 16">
            <a:extLst>
              <a:ext uri="{FF2B5EF4-FFF2-40B4-BE49-F238E27FC236}">
                <a16:creationId xmlns:a16="http://schemas.microsoft.com/office/drawing/2014/main" id="{5EA62A45-4D56-1C97-21F0-3B6D75D1F880}"/>
              </a:ext>
            </a:extLst>
          </p:cNvPr>
          <p:cNvSpPr txBox="1"/>
          <p:nvPr/>
        </p:nvSpPr>
        <p:spPr>
          <a:xfrm>
            <a:off x="9253713" y="4836169"/>
            <a:ext cx="278757" cy="344710"/>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2000">
                <a:solidFill>
                  <a:srgbClr val="797991"/>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A8AECC49-F953-EC10-76E9-44150F2B9F30}"/>
              </a:ext>
            </a:extLst>
          </p:cNvPr>
          <p:cNvSpPr/>
          <p:nvPr/>
        </p:nvSpPr>
        <p:spPr>
          <a:xfrm>
            <a:off x="9806750" y="4690598"/>
            <a:ext cx="1201783" cy="681437"/>
          </a:xfrm>
          <a:prstGeom prst="rect">
            <a:avLst/>
          </a:prstGeom>
          <a:solidFill>
            <a:schemeClr val="tx2">
              <a:lumMod val="20000"/>
              <a:lumOff val="80000"/>
            </a:schemeClr>
          </a:solid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dirty="0">
                <a:solidFill>
                  <a:schemeClr val="bg2"/>
                </a:solidFill>
              </a:rPr>
              <a:t>ČSH rizika stavebních vícenákladů</a:t>
            </a:r>
          </a:p>
        </p:txBody>
      </p:sp>
      <p:cxnSp>
        <p:nvCxnSpPr>
          <p:cNvPr id="19" name="Connector: Elbow 18">
            <a:extLst>
              <a:ext uri="{FF2B5EF4-FFF2-40B4-BE49-F238E27FC236}">
                <a16:creationId xmlns:a16="http://schemas.microsoft.com/office/drawing/2014/main" id="{74E22884-2CFB-2490-BCBA-427278BE1878}"/>
              </a:ext>
            </a:extLst>
          </p:cNvPr>
          <p:cNvCxnSpPr>
            <a:cxnSpLocks/>
            <a:stCxn id="20" idx="6"/>
          </p:cNvCxnSpPr>
          <p:nvPr/>
        </p:nvCxnSpPr>
        <p:spPr>
          <a:xfrm>
            <a:off x="5042264" y="4510498"/>
            <a:ext cx="3336281" cy="326292"/>
          </a:xfrm>
          <a:prstGeom prst="bentConnector3">
            <a:avLst>
              <a:gd name="adj1" fmla="val 99856"/>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88D4E4F-1EDB-4447-9B2C-EA998D85D5FB}"/>
              </a:ext>
            </a:extLst>
          </p:cNvPr>
          <p:cNvSpPr/>
          <p:nvPr/>
        </p:nvSpPr>
        <p:spPr>
          <a:xfrm>
            <a:off x="4676503" y="4410885"/>
            <a:ext cx="365761" cy="199225"/>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a:solidFill>
                <a:schemeClr val="tx1"/>
              </a:solidFill>
            </a:endParaRPr>
          </a:p>
        </p:txBody>
      </p:sp>
    </p:spTree>
    <p:extLst>
      <p:ext uri="{BB962C8B-B14F-4D97-AF65-F5344CB8AC3E}">
        <p14:creationId xmlns:p14="http://schemas.microsoft.com/office/powerpoint/2010/main" val="897466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4783-CCAD-4008-B41A-A68D9B081813}"/>
              </a:ext>
            </a:extLst>
          </p:cNvPr>
          <p:cNvSpPr>
            <a:spLocks noGrp="1"/>
          </p:cNvSpPr>
          <p:nvPr>
            <p:ph type="title"/>
          </p:nvPr>
        </p:nvSpPr>
        <p:spPr>
          <a:xfrm>
            <a:off x="609918" y="294200"/>
            <a:ext cx="10978515" cy="590400"/>
          </a:xfrm>
        </p:spPr>
        <p:txBody>
          <a:bodyPr/>
          <a:lstStyle/>
          <a:p>
            <a:r>
              <a:rPr lang="cs-CZ"/>
              <a:t>Financování </a:t>
            </a:r>
          </a:p>
        </p:txBody>
      </p:sp>
      <p:sp>
        <p:nvSpPr>
          <p:cNvPr id="12" name="TextBox 11">
            <a:extLst>
              <a:ext uri="{FF2B5EF4-FFF2-40B4-BE49-F238E27FC236}">
                <a16:creationId xmlns:a16="http://schemas.microsoft.com/office/drawing/2014/main" id="{5DF489E7-97D1-469B-9480-18995D868C0A}"/>
              </a:ext>
            </a:extLst>
          </p:cNvPr>
          <p:cNvSpPr txBox="1"/>
          <p:nvPr/>
        </p:nvSpPr>
        <p:spPr>
          <a:xfrm>
            <a:off x="609917" y="1031481"/>
            <a:ext cx="10939133" cy="3334347"/>
          </a:xfrm>
          <a:prstGeom prst="rect">
            <a:avLst/>
          </a:prstGeom>
          <a:solidFill>
            <a:schemeClr val="tx2"/>
          </a:solidFill>
        </p:spPr>
        <p:txBody>
          <a:bodyPr wrap="square" lIns="108000" tIns="108000" rIns="108000" bIns="108000" rtlCol="0" anchor="ctr">
            <a:spAutoFit/>
          </a:bodyPr>
          <a:lstStyle/>
          <a:p>
            <a:pPr marL="228600" lvl="1" indent="-228600" algn="just" fontAlgn="base">
              <a:spcAft>
                <a:spcPts val="300"/>
              </a:spcAft>
              <a:buSzPct val="100000"/>
              <a:buFont typeface="+mj-lt"/>
              <a:buAutoNum type="arabicPeriod"/>
              <a:defRPr/>
            </a:pPr>
            <a:r>
              <a:rPr lang="cs-CZ" sz="1200" b="1" dirty="0">
                <a:solidFill>
                  <a:schemeClr val="bg1"/>
                </a:solidFill>
              </a:rPr>
              <a:t>Požadovaný poměr krytí dluhových služeb (DSCR) bankami pro výplatu dividend </a:t>
            </a:r>
            <a:r>
              <a:rPr lang="cs-CZ" sz="1200" dirty="0">
                <a:solidFill>
                  <a:schemeClr val="bg1"/>
                </a:solidFill>
              </a:rPr>
              <a:t>stanovuje minimální hodnotu tohoto kovenantu, která umožňuje vyplácet dividendy generované projektem.</a:t>
            </a:r>
          </a:p>
          <a:p>
            <a:pPr marL="228600" lvl="1" indent="-228600" algn="just" fontAlgn="base">
              <a:spcAft>
                <a:spcPts val="300"/>
              </a:spcAft>
              <a:buSzPct val="100000"/>
              <a:buFont typeface="+mj-lt"/>
              <a:buAutoNum type="arabicPeriod"/>
              <a:defRPr/>
            </a:pPr>
            <a:r>
              <a:rPr lang="cs-CZ" sz="1200" b="1" dirty="0">
                <a:solidFill>
                  <a:schemeClr val="bg1"/>
                </a:solidFill>
              </a:rPr>
              <a:t>Doba odepisování kapitalizovaného úroku </a:t>
            </a:r>
            <a:r>
              <a:rPr lang="cs-CZ" sz="1200" dirty="0">
                <a:solidFill>
                  <a:schemeClr val="bg1"/>
                </a:solidFill>
              </a:rPr>
              <a:t>udává dobu, po kterou budou zúčtovávány náklady z titulu odpisů kapitalizovaného úroku.</a:t>
            </a:r>
            <a:r>
              <a:rPr lang="cs-CZ" sz="1200" b="1" dirty="0">
                <a:solidFill>
                  <a:schemeClr val="bg1"/>
                </a:solidFill>
              </a:rPr>
              <a:t> </a:t>
            </a:r>
            <a:endParaRPr lang="cs-CZ" sz="1200" dirty="0">
              <a:solidFill>
                <a:schemeClr val="bg1"/>
              </a:solidFill>
            </a:endParaRPr>
          </a:p>
          <a:p>
            <a:pPr marL="228600" lvl="1" indent="-228600" algn="just" fontAlgn="base">
              <a:spcAft>
                <a:spcPts val="300"/>
              </a:spcAft>
              <a:buSzPct val="100000"/>
              <a:buFont typeface="+mj-lt"/>
              <a:buAutoNum type="arabicPeriod"/>
              <a:defRPr/>
            </a:pPr>
            <a:r>
              <a:rPr lang="cs-CZ" sz="1200" b="1" dirty="0">
                <a:solidFill>
                  <a:schemeClr val="bg1"/>
                </a:solidFill>
              </a:rPr>
              <a:t>Podíl ekvity </a:t>
            </a:r>
            <a:r>
              <a:rPr lang="cs-CZ" sz="1200" dirty="0">
                <a:solidFill>
                  <a:schemeClr val="bg1"/>
                </a:solidFill>
              </a:rPr>
              <a:t>vyjadřuje podíl vlastního kapitálu investovaného do projektu.</a:t>
            </a:r>
          </a:p>
          <a:p>
            <a:pPr marL="228600" lvl="1" indent="-228600" algn="just" fontAlgn="base">
              <a:spcAft>
                <a:spcPts val="300"/>
              </a:spcAft>
              <a:buSzPct val="100000"/>
              <a:buFont typeface="+mj-lt"/>
              <a:buAutoNum type="arabicPeriod"/>
              <a:defRPr/>
            </a:pPr>
            <a:r>
              <a:rPr lang="cs-CZ" sz="1200" b="1" dirty="0">
                <a:solidFill>
                  <a:schemeClr val="bg1"/>
                </a:solidFill>
              </a:rPr>
              <a:t>Fixní úroková míra (maturita bankovního úvěru) </a:t>
            </a:r>
            <a:r>
              <a:rPr lang="cs-CZ" sz="1200" dirty="0">
                <a:solidFill>
                  <a:schemeClr val="bg1"/>
                </a:solidFill>
              </a:rPr>
              <a:t>je úroková míra, která zůstává neměnná po celou dobu trvání bankovního úvěru.</a:t>
            </a:r>
          </a:p>
          <a:p>
            <a:pPr marL="228600" lvl="1" indent="-228600" algn="just" fontAlgn="base">
              <a:spcAft>
                <a:spcPts val="300"/>
              </a:spcAft>
              <a:buSzPct val="100000"/>
              <a:buFont typeface="+mj-lt"/>
              <a:buAutoNum type="arabicPeriod"/>
              <a:defRPr/>
            </a:pPr>
            <a:r>
              <a:rPr lang="cs-CZ" sz="1200" b="1" dirty="0">
                <a:solidFill>
                  <a:schemeClr val="bg1"/>
                </a:solidFill>
              </a:rPr>
              <a:t>Podíl bankovního financování </a:t>
            </a:r>
            <a:r>
              <a:rPr lang="cs-CZ" sz="1200" dirty="0">
                <a:solidFill>
                  <a:schemeClr val="bg1"/>
                </a:solidFill>
              </a:rPr>
              <a:t>ukazuje podíl bankovního úvěru, tedy bankovního financování, investovaného do projektu. </a:t>
            </a:r>
          </a:p>
          <a:p>
            <a:pPr marL="228600" lvl="1" indent="-228600" algn="just" fontAlgn="base">
              <a:spcAft>
                <a:spcPts val="300"/>
              </a:spcAft>
              <a:buSzPct val="100000"/>
              <a:buFont typeface="+mj-lt"/>
              <a:buAutoNum type="arabicPeriod"/>
              <a:defRPr/>
            </a:pPr>
            <a:r>
              <a:rPr lang="cs-CZ" sz="1200" b="1" dirty="0">
                <a:solidFill>
                  <a:schemeClr val="bg1"/>
                </a:solidFill>
              </a:rPr>
              <a:t>Maturita bankovního úvěru </a:t>
            </a:r>
            <a:r>
              <a:rPr lang="cs-CZ" sz="1200" dirty="0">
                <a:solidFill>
                  <a:schemeClr val="bg1"/>
                </a:solidFill>
              </a:rPr>
              <a:t>se odkazuje na dobu, po kterou je půjčená částka splatná v rámci bankovního úvěru.</a:t>
            </a:r>
            <a:r>
              <a:rPr lang="cs-CZ" sz="1200" dirty="0">
                <a:solidFill>
                  <a:srgbClr val="FF0000"/>
                </a:solidFill>
              </a:rPr>
              <a:t> </a:t>
            </a:r>
            <a:r>
              <a:rPr lang="cs-CZ" sz="1200" dirty="0">
                <a:solidFill>
                  <a:schemeClr val="bg1"/>
                </a:solidFill>
              </a:rPr>
              <a:t>Maturita by měla být alespoň o jeden rok kratší než trvání provozní fáze.</a:t>
            </a:r>
          </a:p>
          <a:p>
            <a:pPr marL="228600" lvl="1" indent="-228600" algn="just" fontAlgn="base">
              <a:spcAft>
                <a:spcPts val="300"/>
              </a:spcAft>
              <a:buSzPct val="100000"/>
              <a:buFont typeface="+mj-lt"/>
              <a:buAutoNum type="arabicPeriod"/>
              <a:defRPr/>
            </a:pPr>
            <a:r>
              <a:rPr lang="cs-CZ" sz="1200" b="1" dirty="0">
                <a:solidFill>
                  <a:schemeClr val="bg1"/>
                </a:solidFill>
              </a:rPr>
              <a:t>Mimořádné splácení úvěru </a:t>
            </a:r>
            <a:r>
              <a:rPr lang="cs-CZ" sz="1200" dirty="0">
                <a:solidFill>
                  <a:schemeClr val="bg1"/>
                </a:solidFill>
              </a:rPr>
              <a:t>je vstup pro municipalitu, pokud by došlo k nějaké mimořádné splátce úvěru.</a:t>
            </a:r>
          </a:p>
          <a:p>
            <a:pPr marL="228600" lvl="1" indent="-228600" algn="just" fontAlgn="base">
              <a:spcAft>
                <a:spcPts val="300"/>
              </a:spcAft>
              <a:buSzPct val="100000"/>
              <a:buFont typeface="+mj-lt"/>
              <a:buAutoNum type="arabicPeriod"/>
              <a:defRPr/>
            </a:pPr>
            <a:r>
              <a:rPr lang="cs-CZ" sz="1200" b="1" dirty="0">
                <a:solidFill>
                  <a:schemeClr val="bg1"/>
                </a:solidFill>
              </a:rPr>
              <a:t>Poplatek za přijetí závazku </a:t>
            </a:r>
            <a:r>
              <a:rPr lang="cs-CZ" sz="1200" dirty="0">
                <a:solidFill>
                  <a:schemeClr val="bg1"/>
                </a:solidFill>
              </a:rPr>
              <a:t>je roční % poplatek z poskytnuté částky, který dlužník platí věřiteli jako kompenzaci za to, že věřitel souhlasí s poskytnutím určité částky úvěru nebo financování bez ohledu na to, zda ji dlužník nakonec využije. Závazkový poplatek se vypočítává ročně z nevyčerpaného zůstatku na úvěrovém účtu.</a:t>
            </a:r>
          </a:p>
          <a:p>
            <a:pPr marL="228600" lvl="1" indent="-228600" algn="just" fontAlgn="base">
              <a:spcAft>
                <a:spcPts val="300"/>
              </a:spcAft>
              <a:buSzPct val="100000"/>
              <a:buFont typeface="+mj-lt"/>
              <a:buAutoNum type="arabicPeriod"/>
              <a:defRPr/>
            </a:pPr>
            <a:r>
              <a:rPr lang="cs-CZ" sz="1200" b="1" dirty="0">
                <a:solidFill>
                  <a:schemeClr val="bg1"/>
                </a:solidFill>
              </a:rPr>
              <a:t>Procesní poplatek </a:t>
            </a:r>
            <a:r>
              <a:rPr lang="cs-CZ" sz="1200" dirty="0">
                <a:solidFill>
                  <a:schemeClr val="bg1"/>
                </a:solidFill>
              </a:rPr>
              <a:t>je jednorázová platba dlužníka provedená při prvním čerpání úvěru.</a:t>
            </a:r>
          </a:p>
          <a:p>
            <a:pPr marL="228600" lvl="1" indent="-228600" algn="just" fontAlgn="base">
              <a:spcAft>
                <a:spcPts val="300"/>
              </a:spcAft>
              <a:buSzPct val="100000"/>
              <a:buFont typeface="+mj-lt"/>
              <a:buAutoNum type="arabicPeriod"/>
              <a:defRPr/>
            </a:pPr>
            <a:r>
              <a:rPr lang="cs-CZ" sz="1200" b="1" dirty="0">
                <a:solidFill>
                  <a:schemeClr val="bg1"/>
                </a:solidFill>
              </a:rPr>
              <a:t>Administrativní poplatek</a:t>
            </a:r>
            <a:r>
              <a:rPr lang="cs-CZ" sz="1200" dirty="0">
                <a:solidFill>
                  <a:schemeClr val="bg1"/>
                </a:solidFill>
              </a:rPr>
              <a:t> je roční poplatek uložený věřitelem na pokrytí nákladů spojených se správou účtu a souvisejícími administrativními úkony během doby splácení úvěru.</a:t>
            </a:r>
          </a:p>
        </p:txBody>
      </p:sp>
      <p:sp>
        <p:nvSpPr>
          <p:cNvPr id="10" name="TextBox 9">
            <a:extLst>
              <a:ext uri="{FF2B5EF4-FFF2-40B4-BE49-F238E27FC236}">
                <a16:creationId xmlns:a16="http://schemas.microsoft.com/office/drawing/2014/main" id="{9872A8DE-6DC9-4C6C-9CB0-BEAAEE56550F}"/>
              </a:ext>
            </a:extLst>
          </p:cNvPr>
          <p:cNvSpPr txBox="1"/>
          <p:nvPr/>
        </p:nvSpPr>
        <p:spPr>
          <a:xfrm>
            <a:off x="609918" y="4365828"/>
            <a:ext cx="10939133" cy="1479993"/>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endParaRPr lang="cs-CZ" sz="1200" dirty="0">
              <a:solidFill>
                <a:schemeClr val="bg1"/>
              </a:solidFill>
            </a:endParaRP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Výše popsané finanční vstupy se liší u variant PSC a PPP a mají dopad na kapitálovou strukturu projektu. Tato struktura bude určovat především platbu za dostupnost soukromému partnerovi, stejně jako úrokové náklady a výši splátek úvěru.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Uvedené vstupy financování jsou zvažovány také u zvýhodněného juniorního</a:t>
            </a:r>
            <a:r>
              <a:rPr lang="cs-CZ" sz="1200" dirty="0">
                <a:solidFill>
                  <a:srgbClr val="FF0000"/>
                </a:solidFill>
              </a:rPr>
              <a:t> </a:t>
            </a:r>
            <a:r>
              <a:rPr lang="cs-CZ" sz="1200" dirty="0">
                <a:solidFill>
                  <a:schemeClr val="bg1"/>
                </a:solidFill>
              </a:rPr>
              <a:t>financování, které funguje na základě výpočtu a představuje zbytkové financování. Například pokud se předpokládá, že kombinovaný podíl vlastního kapitálu a bankovního financování bude nižší než 100 % nákladů na výstavbu projektu, bude zbývající část financována prostřednictvím dražšího zvýhodněného juniorního financování.</a:t>
            </a:r>
          </a:p>
        </p:txBody>
      </p:sp>
    </p:spTree>
    <p:extLst>
      <p:ext uri="{BB962C8B-B14F-4D97-AF65-F5344CB8AC3E}">
        <p14:creationId xmlns:p14="http://schemas.microsoft.com/office/powerpoint/2010/main" val="2473802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4783-CCAD-4008-B41A-A68D9B081813}"/>
              </a:ext>
            </a:extLst>
          </p:cNvPr>
          <p:cNvSpPr>
            <a:spLocks noGrp="1"/>
          </p:cNvSpPr>
          <p:nvPr>
            <p:ph type="title"/>
          </p:nvPr>
        </p:nvSpPr>
        <p:spPr>
          <a:xfrm>
            <a:off x="609918" y="294200"/>
            <a:ext cx="10978515" cy="590400"/>
          </a:xfrm>
        </p:spPr>
        <p:txBody>
          <a:bodyPr/>
          <a:lstStyle/>
          <a:p>
            <a:r>
              <a:rPr lang="cs-CZ"/>
              <a:t>Dotace</a:t>
            </a:r>
          </a:p>
        </p:txBody>
      </p:sp>
      <p:sp>
        <p:nvSpPr>
          <p:cNvPr id="9" name="TextBox 8">
            <a:extLst>
              <a:ext uri="{FF2B5EF4-FFF2-40B4-BE49-F238E27FC236}">
                <a16:creationId xmlns:a16="http://schemas.microsoft.com/office/drawing/2014/main" id="{19BAD5D1-4110-40A6-B400-3ADFFAAAED09}"/>
              </a:ext>
            </a:extLst>
          </p:cNvPr>
          <p:cNvSpPr txBox="1"/>
          <p:nvPr/>
        </p:nvSpPr>
        <p:spPr>
          <a:xfrm>
            <a:off x="609918" y="1001455"/>
            <a:ext cx="10939133" cy="1372271"/>
          </a:xfrm>
          <a:prstGeom prst="rect">
            <a:avLst/>
          </a:prstGeom>
          <a:solidFill>
            <a:schemeClr val="tx2"/>
          </a:solidFill>
        </p:spPr>
        <p:txBody>
          <a:bodyPr wrap="square" lIns="108000" tIns="108000" rIns="108000" bIns="108000" rtlCol="0" anchor="ctr">
            <a:spAutoFit/>
          </a:bodyPr>
          <a:lstStyle/>
          <a:p>
            <a:pPr marL="1588" lvl="1" algn="just" defTabSz="995363" fontAlgn="base">
              <a:spcBef>
                <a:spcPts val="0"/>
              </a:spcBef>
              <a:spcAft>
                <a:spcPts val="600"/>
              </a:spcAft>
              <a:buClr>
                <a:srgbClr val="000000"/>
              </a:buClr>
              <a:buSzPct val="100000"/>
              <a:defRPr/>
            </a:pPr>
            <a:r>
              <a:rPr lang="cs-CZ" sz="1200" b="1" dirty="0">
                <a:solidFill>
                  <a:schemeClr val="bg1"/>
                </a:solidFill>
                <a:latin typeface="+mj-lt"/>
              </a:rPr>
              <a:t>Dotovaná část stavebních nákladů </a:t>
            </a:r>
            <a:r>
              <a:rPr lang="cs-CZ" sz="1200" dirty="0">
                <a:solidFill>
                  <a:schemeClr val="bg1"/>
                </a:solidFill>
                <a:latin typeface="+mj-lt"/>
              </a:rPr>
              <a:t>představuje, kolik procent stavebních nákladů bude dotováno veřejným sektorem.</a:t>
            </a:r>
            <a:endParaRPr lang="cs-CZ" sz="1200" b="1" dirty="0">
              <a:solidFill>
                <a:schemeClr val="bg1"/>
              </a:solidFill>
              <a:latin typeface="+mj-lt"/>
            </a:endParaRPr>
          </a:p>
          <a:p>
            <a:pPr marL="1588" lvl="1" algn="just" defTabSz="995363" fontAlgn="base">
              <a:spcAft>
                <a:spcPts val="600"/>
              </a:spcAft>
              <a:buClr>
                <a:srgbClr val="000000"/>
              </a:buClr>
              <a:buSzPct val="100000"/>
              <a:defRPr/>
            </a:pPr>
            <a:r>
              <a:rPr lang="cs-CZ" sz="1200" b="1" dirty="0">
                <a:solidFill>
                  <a:schemeClr val="bg1"/>
                </a:solidFill>
                <a:latin typeface="+mj-lt"/>
              </a:rPr>
              <a:t>Dotovaná část ostatních nákladů (soft </a:t>
            </a:r>
            <a:r>
              <a:rPr lang="cs-CZ" sz="1200" b="1" dirty="0" err="1">
                <a:solidFill>
                  <a:schemeClr val="bg1"/>
                </a:solidFill>
                <a:latin typeface="+mj-lt"/>
              </a:rPr>
              <a:t>costs</a:t>
            </a:r>
            <a:r>
              <a:rPr lang="cs-CZ" sz="1200" b="1" dirty="0">
                <a:solidFill>
                  <a:schemeClr val="bg1"/>
                </a:solidFill>
                <a:latin typeface="+mj-lt"/>
              </a:rPr>
              <a:t>) </a:t>
            </a:r>
            <a:r>
              <a:rPr lang="cs-CZ" sz="1200" dirty="0">
                <a:solidFill>
                  <a:schemeClr val="bg1"/>
                </a:solidFill>
                <a:latin typeface="+mj-lt"/>
              </a:rPr>
              <a:t>představuje, kolik procent ostatních nákladů bude dotováno veřejným sektorem.</a:t>
            </a:r>
            <a:endParaRPr lang="cs-CZ" sz="1200" b="1" dirty="0">
              <a:solidFill>
                <a:schemeClr val="bg1"/>
              </a:solidFill>
              <a:latin typeface="+mj-lt"/>
            </a:endParaRPr>
          </a:p>
          <a:p>
            <a:pPr marL="1588" lvl="1" algn="just" defTabSz="995363" fontAlgn="base">
              <a:spcAft>
                <a:spcPts val="600"/>
              </a:spcAft>
              <a:buClr>
                <a:srgbClr val="000000"/>
              </a:buClr>
              <a:buSzPct val="100000"/>
              <a:defRPr/>
            </a:pPr>
            <a:r>
              <a:rPr lang="cs-CZ" sz="1200" b="1" dirty="0">
                <a:solidFill>
                  <a:schemeClr val="bg1"/>
                </a:solidFill>
                <a:latin typeface="+mj-lt"/>
              </a:rPr>
              <a:t>Dotovaná část úrokových nákladů </a:t>
            </a:r>
            <a:r>
              <a:rPr lang="cs-CZ" sz="1200" dirty="0">
                <a:solidFill>
                  <a:schemeClr val="bg1"/>
                </a:solidFill>
                <a:latin typeface="+mj-lt"/>
              </a:rPr>
              <a:t>představuje, kolik procent úrokových nákladů bude dotováno veřejným sektorem.</a:t>
            </a:r>
          </a:p>
          <a:p>
            <a:pPr marL="1588" lvl="1" algn="just" defTabSz="995363" fontAlgn="base">
              <a:spcAft>
                <a:spcPts val="600"/>
              </a:spcAft>
              <a:buClr>
                <a:srgbClr val="000000"/>
              </a:buClr>
              <a:buSzPct val="100000"/>
              <a:defRPr/>
            </a:pPr>
            <a:r>
              <a:rPr lang="cs-CZ" sz="1200" b="1" dirty="0">
                <a:solidFill>
                  <a:schemeClr val="bg1"/>
                </a:solidFill>
                <a:latin typeface="+mj-lt"/>
              </a:rPr>
              <a:t>Výše jednorázové dotace (% celkových stavebních nákladů) </a:t>
            </a:r>
            <a:r>
              <a:rPr lang="cs-CZ" sz="1200" dirty="0">
                <a:solidFill>
                  <a:schemeClr val="bg1"/>
                </a:solidFill>
                <a:latin typeface="+mj-lt"/>
              </a:rPr>
              <a:t>vyjadřuje mimořádnou dotaci ze strany municipality do projektu nezávisle na dalších vstupech, a která funguje obdobně jako dotace na stavební náklady.</a:t>
            </a:r>
          </a:p>
        </p:txBody>
      </p:sp>
      <p:graphicFrame>
        <p:nvGraphicFramePr>
          <p:cNvPr id="4" name="Table 3">
            <a:extLst>
              <a:ext uri="{FF2B5EF4-FFF2-40B4-BE49-F238E27FC236}">
                <a16:creationId xmlns:a16="http://schemas.microsoft.com/office/drawing/2014/main" id="{3A67C99F-4D9F-4B98-9A0C-B035895D292E}"/>
              </a:ext>
            </a:extLst>
          </p:cNvPr>
          <p:cNvGraphicFramePr>
            <a:graphicFrameLocks noGrp="1"/>
          </p:cNvGraphicFramePr>
          <p:nvPr>
            <p:extLst>
              <p:ext uri="{D42A27DB-BD31-4B8C-83A1-F6EECF244321}">
                <p14:modId xmlns:p14="http://schemas.microsoft.com/office/powerpoint/2010/main" val="846379690"/>
              </p:ext>
            </p:extLst>
          </p:nvPr>
        </p:nvGraphicFramePr>
        <p:xfrm>
          <a:off x="946148" y="4418218"/>
          <a:ext cx="3787777" cy="571500"/>
        </p:xfrm>
        <a:graphic>
          <a:graphicData uri="http://schemas.openxmlformats.org/drawingml/2006/table">
            <a:tbl>
              <a:tblPr/>
              <a:tblGrid>
                <a:gridCol w="2646255">
                  <a:extLst>
                    <a:ext uri="{9D8B030D-6E8A-4147-A177-3AD203B41FA5}">
                      <a16:colId xmlns:a16="http://schemas.microsoft.com/office/drawing/2014/main" val="4234272756"/>
                    </a:ext>
                  </a:extLst>
                </a:gridCol>
                <a:gridCol w="570761">
                  <a:extLst>
                    <a:ext uri="{9D8B030D-6E8A-4147-A177-3AD203B41FA5}">
                      <a16:colId xmlns:a16="http://schemas.microsoft.com/office/drawing/2014/main" val="2375292120"/>
                    </a:ext>
                  </a:extLst>
                </a:gridCol>
                <a:gridCol w="570761">
                  <a:extLst>
                    <a:ext uri="{9D8B030D-6E8A-4147-A177-3AD203B41FA5}">
                      <a16:colId xmlns:a16="http://schemas.microsoft.com/office/drawing/2014/main" val="4205691425"/>
                    </a:ext>
                  </a:extLst>
                </a:gridCol>
              </a:tblGrid>
              <a:tr h="190500">
                <a:tc>
                  <a:txBody>
                    <a:bodyPr/>
                    <a:lstStyle/>
                    <a:p>
                      <a:pPr algn="l" fontAlgn="t"/>
                      <a:r>
                        <a:rPr lang="cs-CZ" sz="1000" b="0" i="0" u="none" strike="noStrike" dirty="0">
                          <a:solidFill>
                            <a:srgbClr val="203764"/>
                          </a:solidFill>
                          <a:effectLst/>
                          <a:latin typeface="Calibri" panose="020F0502020204030204" pitchFamily="34" charset="0"/>
                        </a:rPr>
                        <a:t>Dotovaná část stavebních nákladů</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20,0 %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8725188"/>
                  </a:ext>
                </a:extLst>
              </a:tr>
              <a:tr h="190500">
                <a:tc>
                  <a:txBody>
                    <a:bodyPr/>
                    <a:lstStyle/>
                    <a:p>
                      <a:pPr algn="l" fontAlgn="t"/>
                      <a:r>
                        <a:rPr lang="cs-CZ" sz="1000" b="0" i="0" u="none" strike="noStrike" dirty="0">
                          <a:solidFill>
                            <a:srgbClr val="203764"/>
                          </a:solidFill>
                          <a:effectLst/>
                          <a:latin typeface="Calibri" panose="020F0502020204030204" pitchFamily="34" charset="0"/>
                        </a:rPr>
                        <a:t>Dotovaná část ostatních nákladů (soft costs)</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80,0 %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966899251"/>
                  </a:ext>
                </a:extLst>
              </a:tr>
              <a:tr h="190500">
                <a:tc>
                  <a:txBody>
                    <a:bodyPr/>
                    <a:lstStyle/>
                    <a:p>
                      <a:pPr algn="l" fontAlgn="t"/>
                      <a:r>
                        <a:rPr lang="cs-CZ" sz="1000" b="0" i="0" u="none" strike="noStrike" dirty="0">
                          <a:solidFill>
                            <a:srgbClr val="203764"/>
                          </a:solidFill>
                          <a:effectLst/>
                          <a:latin typeface="Calibri" panose="020F0502020204030204" pitchFamily="34" charset="0"/>
                        </a:rPr>
                        <a:t>Dotovaná část úrokových nákladů</a:t>
                      </a:r>
                    </a:p>
                  </a:txBody>
                  <a:tcPr marL="0" marR="0" marT="0" marB="0">
                    <a:lnL>
                      <a:noFill/>
                    </a:lnL>
                    <a:lnR>
                      <a:noFill/>
                    </a:lnR>
                    <a:lnT>
                      <a:noFill/>
                    </a:lnT>
                    <a:lnB>
                      <a:noFill/>
                    </a:lnB>
                  </a:tcPr>
                </a:tc>
                <a:tc>
                  <a:txBody>
                    <a:bodyPr/>
                    <a:lstStyle/>
                    <a:p>
                      <a:pPr algn="l" fontAlgn="t"/>
                      <a:r>
                        <a:rPr lang="cs-CZ" sz="1000" b="0" i="0" u="none" strike="noStrike">
                          <a:solidFill>
                            <a:srgbClr val="999999"/>
                          </a:solidFill>
                          <a:effectLst/>
                          <a:latin typeface="Calibri" panose="020F0502020204030204" pitchFamily="34" charset="0"/>
                        </a:rPr>
                        <a:t>%</a:t>
                      </a:r>
                    </a:p>
                  </a:txBody>
                  <a:tcPr marL="0" marR="0" marT="0" marB="0">
                    <a:lnL>
                      <a:noFill/>
                    </a:lnL>
                    <a:lnR w="6350" cap="flat" cmpd="sng" algn="ctr">
                      <a:solidFill>
                        <a:srgbClr val="FFFFFF"/>
                      </a:solidFill>
                      <a:prstDash val="dot"/>
                      <a:round/>
                      <a:headEnd type="none" w="med" len="med"/>
                      <a:tailEnd type="none" w="med" len="med"/>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70,0 %</a:t>
                      </a:r>
                    </a:p>
                  </a:txBody>
                  <a:tcPr marL="0" marR="0" marT="0" marB="0">
                    <a:lnL w="6350" cap="flat" cmpd="sng" algn="ctr">
                      <a:solidFill>
                        <a:srgbClr val="FFFFFF"/>
                      </a:solidFill>
                      <a:prstDash val="dot"/>
                      <a:round/>
                      <a:headEnd type="none" w="med" len="med"/>
                      <a:tailEnd type="none" w="med" len="med"/>
                    </a:lnL>
                    <a:lnR w="6350" cap="flat" cmpd="sng" algn="ctr">
                      <a:solidFill>
                        <a:srgbClr val="FFFFFF"/>
                      </a:solidFill>
                      <a:prstDash val="dot"/>
                      <a:round/>
                      <a:headEnd type="none" w="med" len="med"/>
                      <a:tailEnd type="none" w="med" len="med"/>
                    </a:lnR>
                    <a:lnT w="6350" cap="flat" cmpd="sng" algn="ctr">
                      <a:solidFill>
                        <a:srgbClr val="FFFFFF"/>
                      </a:solidFill>
                      <a:prstDash val="dot"/>
                      <a:round/>
                      <a:headEnd type="none" w="med" len="med"/>
                      <a:tailEnd type="none" w="med" len="med"/>
                    </a:lnT>
                    <a:lnB w="6350" cap="flat" cmpd="sng" algn="ctr">
                      <a:solidFill>
                        <a:srgbClr val="FFFFFF"/>
                      </a:solidFill>
                      <a:prstDash val="dot"/>
                      <a:round/>
                      <a:headEnd type="none" w="med" len="med"/>
                      <a:tailEnd type="none" w="med" len="med"/>
                    </a:lnB>
                    <a:solidFill>
                      <a:srgbClr val="FFFF99"/>
                    </a:solidFill>
                  </a:tcPr>
                </a:tc>
                <a:extLst>
                  <a:ext uri="{0D108BD9-81ED-4DB2-BD59-A6C34878D82A}">
                    <a16:rowId xmlns:a16="http://schemas.microsoft.com/office/drawing/2014/main" val="2959735591"/>
                  </a:ext>
                </a:extLst>
              </a:tr>
            </a:tbl>
          </a:graphicData>
        </a:graphic>
      </p:graphicFrame>
      <p:sp>
        <p:nvSpPr>
          <p:cNvPr id="11" name="TextBox 10">
            <a:extLst>
              <a:ext uri="{FF2B5EF4-FFF2-40B4-BE49-F238E27FC236}">
                <a16:creationId xmlns:a16="http://schemas.microsoft.com/office/drawing/2014/main" id="{9BD28EC4-CF74-481E-AB02-E7C94196E59A}"/>
              </a:ext>
            </a:extLst>
          </p:cNvPr>
          <p:cNvSpPr txBox="1"/>
          <p:nvPr/>
        </p:nvSpPr>
        <p:spPr>
          <a:xfrm>
            <a:off x="609916" y="2373564"/>
            <a:ext cx="10939133" cy="1372271"/>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Výše dotací je určena aktuální politikou a existujícími dotačními programy.</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Výše dotací ze strany státu ovlivní potřebu financování jak vlastním kapitálem, tak úvěry. Čím vyšší je podíl dotované části nákladů, tím nižší je potřeba externího financování projektu.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Dotace na stavební a ostatní náklady budou vypláceny během konstrukční fáze proporčně k vynaloženým nákladům.</a:t>
            </a:r>
          </a:p>
        </p:txBody>
      </p:sp>
      <p:sp>
        <p:nvSpPr>
          <p:cNvPr id="12" name="TextBox 11">
            <a:extLst>
              <a:ext uri="{FF2B5EF4-FFF2-40B4-BE49-F238E27FC236}">
                <a16:creationId xmlns:a16="http://schemas.microsoft.com/office/drawing/2014/main" id="{AFA0ADEE-1141-406C-983F-49510936A8AC}"/>
              </a:ext>
            </a:extLst>
          </p:cNvPr>
          <p:cNvSpPr txBox="1"/>
          <p:nvPr/>
        </p:nvSpPr>
        <p:spPr>
          <a:xfrm>
            <a:off x="609916" y="3899575"/>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sp>
        <p:nvSpPr>
          <p:cNvPr id="8" name="Rectangle 7">
            <a:extLst>
              <a:ext uri="{FF2B5EF4-FFF2-40B4-BE49-F238E27FC236}">
                <a16:creationId xmlns:a16="http://schemas.microsoft.com/office/drawing/2014/main" id="{33FE51EA-2E53-4B57-AA0C-B79B83A457BA}"/>
              </a:ext>
            </a:extLst>
          </p:cNvPr>
          <p:cNvSpPr/>
          <p:nvPr/>
        </p:nvSpPr>
        <p:spPr>
          <a:xfrm>
            <a:off x="5797129" y="4405336"/>
            <a:ext cx="1201783" cy="681437"/>
          </a:xfrm>
          <a:prstGeom prst="rect">
            <a:avLst/>
          </a:prstGeom>
          <a:no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Stavební náklady</a:t>
            </a:r>
          </a:p>
        </p:txBody>
      </p:sp>
      <p:sp>
        <p:nvSpPr>
          <p:cNvPr id="10" name="Rectangle 9">
            <a:extLst>
              <a:ext uri="{FF2B5EF4-FFF2-40B4-BE49-F238E27FC236}">
                <a16:creationId xmlns:a16="http://schemas.microsoft.com/office/drawing/2014/main" id="{47E4938A-90AE-49F2-9661-144C5A4B67EC}"/>
              </a:ext>
            </a:extLst>
          </p:cNvPr>
          <p:cNvSpPr/>
          <p:nvPr/>
        </p:nvSpPr>
        <p:spPr>
          <a:xfrm>
            <a:off x="9615185" y="4398999"/>
            <a:ext cx="1201783" cy="681437"/>
          </a:xfrm>
          <a:prstGeom prst="rect">
            <a:avLst/>
          </a:prstGeom>
          <a:solidFill>
            <a:schemeClr val="tx2">
              <a:lumMod val="20000"/>
              <a:lumOff val="80000"/>
            </a:schemeClr>
          </a:solidFill>
          <a:ln w="19050">
            <a:solidFill>
              <a:srgbClr val="79799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Výnosy z dotací stavebních nákladů</a:t>
            </a:r>
          </a:p>
        </p:txBody>
      </p:sp>
      <p:sp>
        <p:nvSpPr>
          <p:cNvPr id="14" name="TextBox 13">
            <a:extLst>
              <a:ext uri="{FF2B5EF4-FFF2-40B4-BE49-F238E27FC236}">
                <a16:creationId xmlns:a16="http://schemas.microsoft.com/office/drawing/2014/main" id="{D490979D-1A5D-4C60-BE8B-EBB170061599}"/>
              </a:ext>
            </a:extLst>
          </p:cNvPr>
          <p:cNvSpPr txBox="1"/>
          <p:nvPr/>
        </p:nvSpPr>
        <p:spPr>
          <a:xfrm>
            <a:off x="7213156" y="4604477"/>
            <a:ext cx="278757" cy="283154"/>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1600">
                <a:solidFill>
                  <a:srgbClr val="797991"/>
                </a:solidFill>
                <a:latin typeface="Arial" panose="020B0604020202020204" pitchFamily="34" charset="0"/>
                <a:cs typeface="Arial" panose="020B0604020202020204" pitchFamily="34" charset="0"/>
              </a:rPr>
              <a:t>X</a:t>
            </a:r>
          </a:p>
        </p:txBody>
      </p:sp>
      <p:sp>
        <p:nvSpPr>
          <p:cNvPr id="15" name="Rectangle 14">
            <a:extLst>
              <a:ext uri="{FF2B5EF4-FFF2-40B4-BE49-F238E27FC236}">
                <a16:creationId xmlns:a16="http://schemas.microsoft.com/office/drawing/2014/main" id="{8047468B-670F-4901-857D-B576249C2C35}"/>
              </a:ext>
            </a:extLst>
          </p:cNvPr>
          <p:cNvSpPr/>
          <p:nvPr/>
        </p:nvSpPr>
        <p:spPr>
          <a:xfrm>
            <a:off x="7706157" y="4428128"/>
            <a:ext cx="1201783" cy="681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600">
                <a:solidFill>
                  <a:schemeClr val="accent3"/>
                </a:solidFill>
              </a:rPr>
              <a:t>0,2 (20,0 %)</a:t>
            </a:r>
          </a:p>
        </p:txBody>
      </p:sp>
      <p:sp>
        <p:nvSpPr>
          <p:cNvPr id="16" name="TextBox 15">
            <a:extLst>
              <a:ext uri="{FF2B5EF4-FFF2-40B4-BE49-F238E27FC236}">
                <a16:creationId xmlns:a16="http://schemas.microsoft.com/office/drawing/2014/main" id="{CF11C2D3-8B0A-43DF-BE91-E2CE86A57C63}"/>
              </a:ext>
            </a:extLst>
          </p:cNvPr>
          <p:cNvSpPr txBox="1"/>
          <p:nvPr/>
        </p:nvSpPr>
        <p:spPr>
          <a:xfrm>
            <a:off x="9093609" y="4567362"/>
            <a:ext cx="278757" cy="344710"/>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2000">
                <a:solidFill>
                  <a:srgbClr val="797991"/>
                </a:solidFill>
                <a:latin typeface="Arial" panose="020B0604020202020204" pitchFamily="34" charset="0"/>
                <a:cs typeface="Arial" panose="020B0604020202020204" pitchFamily="34" charset="0"/>
              </a:rPr>
              <a:t>=</a:t>
            </a:r>
          </a:p>
        </p:txBody>
      </p:sp>
      <p:cxnSp>
        <p:nvCxnSpPr>
          <p:cNvPr id="21" name="Connector: Elbow 20">
            <a:extLst>
              <a:ext uri="{FF2B5EF4-FFF2-40B4-BE49-F238E27FC236}">
                <a16:creationId xmlns:a16="http://schemas.microsoft.com/office/drawing/2014/main" id="{61FCA388-ED5F-4FF1-8B28-2BB01A49FE2A}"/>
              </a:ext>
            </a:extLst>
          </p:cNvPr>
          <p:cNvCxnSpPr>
            <a:cxnSpLocks/>
          </p:cNvCxnSpPr>
          <p:nvPr/>
        </p:nvCxnSpPr>
        <p:spPr>
          <a:xfrm>
            <a:off x="4525734" y="4232628"/>
            <a:ext cx="3781315" cy="334734"/>
          </a:xfrm>
          <a:prstGeom prst="bentConnector3">
            <a:avLst>
              <a:gd name="adj1" fmla="val 99876"/>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5AAC70F-0D10-4547-8FF9-E9E6DE051819}"/>
              </a:ext>
            </a:extLst>
          </p:cNvPr>
          <p:cNvCxnSpPr/>
          <p:nvPr/>
        </p:nvCxnSpPr>
        <p:spPr>
          <a:xfrm>
            <a:off x="4525734" y="4232628"/>
            <a:ext cx="0" cy="172708"/>
          </a:xfrm>
          <a:prstGeom prst="line">
            <a:avLst/>
          </a:prstGeom>
          <a:ln w="9525">
            <a:solidFill>
              <a:schemeClr val="accent3"/>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4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4783-CCAD-4008-B41A-A68D9B081813}"/>
              </a:ext>
            </a:extLst>
          </p:cNvPr>
          <p:cNvSpPr>
            <a:spLocks noGrp="1"/>
          </p:cNvSpPr>
          <p:nvPr>
            <p:ph type="title"/>
          </p:nvPr>
        </p:nvSpPr>
        <p:spPr>
          <a:xfrm>
            <a:off x="609918" y="294200"/>
            <a:ext cx="10978515" cy="590400"/>
          </a:xfrm>
        </p:spPr>
        <p:txBody>
          <a:bodyPr/>
          <a:lstStyle/>
          <a:p>
            <a:r>
              <a:rPr lang="cs-CZ" dirty="0"/>
              <a:t>Ostatní vstupy </a:t>
            </a:r>
          </a:p>
        </p:txBody>
      </p:sp>
      <p:sp>
        <p:nvSpPr>
          <p:cNvPr id="12" name="TextBox 11">
            <a:extLst>
              <a:ext uri="{FF2B5EF4-FFF2-40B4-BE49-F238E27FC236}">
                <a16:creationId xmlns:a16="http://schemas.microsoft.com/office/drawing/2014/main" id="{5DF489E7-97D1-469B-9480-18995D868C0A}"/>
              </a:ext>
            </a:extLst>
          </p:cNvPr>
          <p:cNvSpPr txBox="1"/>
          <p:nvPr/>
        </p:nvSpPr>
        <p:spPr>
          <a:xfrm>
            <a:off x="609917" y="1017714"/>
            <a:ext cx="10939133" cy="3942206"/>
          </a:xfrm>
          <a:prstGeom prst="rect">
            <a:avLst/>
          </a:prstGeom>
          <a:solidFill>
            <a:schemeClr val="tx2"/>
          </a:solidFill>
        </p:spPr>
        <p:txBody>
          <a:bodyPr wrap="square" lIns="108000" tIns="108000" rIns="108000" bIns="108000" rtlCol="0" anchor="ctr">
            <a:spAutoFit/>
          </a:bodyPr>
          <a:lstStyle/>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Obsazenost bytů a komerčních </a:t>
            </a:r>
            <a:r>
              <a:rPr lang="cs-CZ" sz="1200" dirty="0">
                <a:solidFill>
                  <a:schemeClr val="bg1"/>
                </a:solidFill>
                <a:latin typeface="+mj-lt"/>
              </a:rPr>
              <a:t>prostor vyjadřuje míru obsazenosti prostor a má přímý vliv na výši tržeb projektu.</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Počet měsíčních nájmů na zálohu </a:t>
            </a:r>
            <a:r>
              <a:rPr lang="cs-CZ" sz="1200" dirty="0">
                <a:solidFill>
                  <a:schemeClr val="bg1"/>
                </a:solidFill>
                <a:latin typeface="+mj-lt"/>
              </a:rPr>
              <a:t>udává, jak vysokou kauci/zálohu musí nájemník složit při podepsání nájemní smlouvy.</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Průměrný počet let nájemní smlouvy </a:t>
            </a:r>
            <a:r>
              <a:rPr lang="cs-CZ" sz="1200" dirty="0">
                <a:solidFill>
                  <a:schemeClr val="bg1"/>
                </a:solidFill>
                <a:latin typeface="+mj-lt"/>
              </a:rPr>
              <a:t>udává, po jak dlouhé době bude kauce vrácena nájemníkovi. Ve stejném období zároveň dojde ke složení nové kauce, která bude ovšem zvýšena o index inflace.</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Maximální počet let tvorby rezervy na pokrytí udržovacích nákladů </a:t>
            </a:r>
            <a:r>
              <a:rPr lang="cs-CZ" sz="1200" dirty="0">
                <a:solidFill>
                  <a:schemeClr val="bg1"/>
                </a:solidFill>
                <a:latin typeface="+mj-lt"/>
              </a:rPr>
              <a:t>(nebo také MRA rezervy) je maximální daná doba tvorby MRA rezervy dle zákonu, aby náklady na tvorbu rezervy byly daňové uznatelné.</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Výše rezervy na dluhovou službu (% celkového úvěru) </a:t>
            </a:r>
            <a:r>
              <a:rPr lang="cs-CZ" sz="1200" dirty="0">
                <a:solidFill>
                  <a:schemeClr val="bg1"/>
                </a:solidFill>
                <a:latin typeface="+mj-lt"/>
              </a:rPr>
              <a:t>(nebo také DSRA rezervy) představuje procentuální částku z celkového úvěru, která je vyčleněna k zajištění splácení dluhových služeb (např. úroky a splátky půjček) v případě poklesu tržeb projektu. Tato rezerva začíná být vytvářena již v prvním roce provozu projektu.</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Počet let tvorby rezervy </a:t>
            </a:r>
            <a:r>
              <a:rPr lang="cs-CZ" sz="1200" dirty="0">
                <a:solidFill>
                  <a:schemeClr val="bg1"/>
                </a:solidFill>
                <a:latin typeface="+mj-lt"/>
              </a:rPr>
              <a:t>udává, kolik let trvá, než DSRA rezerva dosáhne maximálního procentuálního podílu z celkového úvěru.</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Datum rozpuštění rezerv, ve kterém hrozí nesplnění covenantu</a:t>
            </a:r>
            <a:r>
              <a:rPr lang="cs-CZ" sz="1200" dirty="0">
                <a:solidFill>
                  <a:schemeClr val="bg1"/>
                </a:solidFill>
                <a:latin typeface="+mj-lt"/>
              </a:rPr>
              <a:t>, je vstup, který municipalita zadá pouze v případě, že hrozí nesplnění bankovního </a:t>
            </a:r>
            <a:r>
              <a:rPr lang="cs-CZ" sz="1200" dirty="0" err="1">
                <a:solidFill>
                  <a:schemeClr val="bg1"/>
                </a:solidFill>
                <a:latin typeface="+mj-lt"/>
              </a:rPr>
              <a:t>kovenantu</a:t>
            </a:r>
            <a:r>
              <a:rPr lang="cs-CZ" sz="1200" dirty="0">
                <a:solidFill>
                  <a:schemeClr val="bg1"/>
                </a:solidFill>
                <a:latin typeface="+mj-lt"/>
              </a:rPr>
              <a:t>. Pokud v průběhu provozní fáze projektu nedojde k rozpuštění rezervy, rezerva se automaticky rozpustí v posledním roce PPP smlouvy.</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Min. úroveň hotovosti </a:t>
            </a:r>
            <a:r>
              <a:rPr lang="cs-CZ" sz="1200" dirty="0">
                <a:solidFill>
                  <a:schemeClr val="bg1"/>
                </a:solidFill>
                <a:latin typeface="+mj-lt"/>
              </a:rPr>
              <a:t>označuje nezbytnou minimální úroveň hotovosti pro kontinuální provoz projektu.</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Požadovaná výnosnost investora</a:t>
            </a:r>
            <a:r>
              <a:rPr lang="cs-CZ" sz="1200" dirty="0">
                <a:solidFill>
                  <a:schemeClr val="bg1"/>
                </a:solidFill>
                <a:latin typeface="+mj-lt"/>
              </a:rPr>
              <a:t> představuje očekávanou výnosnost investora ze své investice do projektu PPP.</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Počet let uplatnění odložené daňové ztráty </a:t>
            </a:r>
            <a:r>
              <a:rPr lang="cs-CZ" sz="1200" dirty="0">
                <a:solidFill>
                  <a:schemeClr val="bg1"/>
                </a:solidFill>
                <a:latin typeface="+mj-lt"/>
              </a:rPr>
              <a:t>udává dobu, po jakou je možné odečíst daňovou ztrátu ze základu daně dle zákona o dani z příjmu.</a:t>
            </a:r>
          </a:p>
          <a:p>
            <a:pPr marL="230188" lvl="1" indent="-228600" algn="just" defTabSz="995363" fontAlgn="base">
              <a:spcAft>
                <a:spcPts val="600"/>
              </a:spcAft>
              <a:buClr>
                <a:srgbClr val="000000"/>
              </a:buClr>
              <a:buSzPct val="100000"/>
              <a:buFont typeface="+mj-lt"/>
              <a:buAutoNum type="arabicPeriod"/>
              <a:defRPr/>
            </a:pPr>
            <a:r>
              <a:rPr lang="cs-CZ" sz="1200" b="1" dirty="0">
                <a:solidFill>
                  <a:schemeClr val="bg1"/>
                </a:solidFill>
                <a:latin typeface="+mj-lt"/>
              </a:rPr>
              <a:t>Daňová sazba </a:t>
            </a:r>
            <a:r>
              <a:rPr lang="cs-CZ" sz="1200" dirty="0">
                <a:solidFill>
                  <a:schemeClr val="bg1"/>
                </a:solidFill>
                <a:latin typeface="+mj-lt"/>
              </a:rPr>
              <a:t>určuje podíl základu daně, který musí být odveden jako splatná daň dle zákona o dani z příjmu.</a:t>
            </a:r>
          </a:p>
        </p:txBody>
      </p:sp>
      <p:sp>
        <p:nvSpPr>
          <p:cNvPr id="11" name="TextBox 10">
            <a:extLst>
              <a:ext uri="{FF2B5EF4-FFF2-40B4-BE49-F238E27FC236}">
                <a16:creationId xmlns:a16="http://schemas.microsoft.com/office/drawing/2014/main" id="{68EFD285-56F6-4125-9BE0-8351E2C1E5C1}"/>
              </a:ext>
            </a:extLst>
          </p:cNvPr>
          <p:cNvSpPr txBox="1"/>
          <p:nvPr/>
        </p:nvSpPr>
        <p:spPr>
          <a:xfrm>
            <a:off x="609916" y="4972691"/>
            <a:ext cx="10939133" cy="1033717"/>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R="0" lvl="0" algn="l" defTabSz="914400" rtl="0" eaLnBrk="1" fontAlgn="auto" latinLnBrk="0" hangingPunct="1">
              <a:lnSpc>
                <a:spcPct val="100000"/>
              </a:lnSpc>
              <a:spcBef>
                <a:spcPts val="0"/>
              </a:spcBef>
              <a:spcAft>
                <a:spcPts val="600"/>
              </a:spcAft>
              <a:buClr>
                <a:srgbClr val="FFE600"/>
              </a:buClr>
              <a:buSzPct val="80000"/>
              <a:tabLst/>
              <a:defRPr/>
            </a:pPr>
            <a:r>
              <a:rPr lang="cs-CZ" sz="1200" dirty="0">
                <a:solidFill>
                  <a:schemeClr val="bg1"/>
                </a:solidFill>
              </a:rPr>
              <a:t>Vstupy, které byly zmíněny, ovlivňují různé oblasti finančního modelu a finančních výkazů. Tyto vstupy jsou již předem nastaveny a obvykle se nemění, pokud nejsou k dispozici další informace. Jejich hodnoty vycházejí z relevantních zákonů nebo tržních standardů, které jsou považovány za přijatelné a obvyklé na daném trhu.</a:t>
            </a:r>
          </a:p>
        </p:txBody>
      </p:sp>
    </p:spTree>
    <p:extLst>
      <p:ext uri="{BB962C8B-B14F-4D97-AF65-F5344CB8AC3E}">
        <p14:creationId xmlns:p14="http://schemas.microsoft.com/office/powerpoint/2010/main" val="754327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9BD3-FA78-4E24-9F12-7B53140C2C5D}"/>
              </a:ext>
            </a:extLst>
          </p:cNvPr>
          <p:cNvSpPr>
            <a:spLocks noGrp="1"/>
          </p:cNvSpPr>
          <p:nvPr>
            <p:ph type="title"/>
          </p:nvPr>
        </p:nvSpPr>
        <p:spPr/>
        <p:txBody>
          <a:bodyPr/>
          <a:lstStyle/>
          <a:p>
            <a:r>
              <a:rPr lang="cs-CZ"/>
              <a:t>Příjmy a výdaje domácností</a:t>
            </a:r>
          </a:p>
        </p:txBody>
      </p:sp>
      <p:sp>
        <p:nvSpPr>
          <p:cNvPr id="6" name="TextBox 5">
            <a:extLst>
              <a:ext uri="{FF2B5EF4-FFF2-40B4-BE49-F238E27FC236}">
                <a16:creationId xmlns:a16="http://schemas.microsoft.com/office/drawing/2014/main" id="{229FAAE7-DA91-496E-B68A-8CEBC9408887}"/>
              </a:ext>
            </a:extLst>
          </p:cNvPr>
          <p:cNvSpPr txBox="1"/>
          <p:nvPr/>
        </p:nvSpPr>
        <p:spPr>
          <a:xfrm>
            <a:off x="609914" y="1003491"/>
            <a:ext cx="10939133" cy="1295327"/>
          </a:xfrm>
          <a:prstGeom prst="rect">
            <a:avLst/>
          </a:prstGeom>
          <a:solidFill>
            <a:schemeClr val="tx2"/>
          </a:solidFill>
        </p:spPr>
        <p:txBody>
          <a:bodyPr wrap="square" lIns="108000" tIns="108000" rIns="108000" bIns="108000" rtlCol="0" anchor="ctr">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Průměrný čistý roční příjem na osobu dle příjmové skupiny</a:t>
            </a:r>
            <a:r>
              <a:rPr lang="cs-CZ" sz="1200" baseline="30000" dirty="0">
                <a:solidFill>
                  <a:schemeClr val="bg1"/>
                </a:solidFill>
                <a:latin typeface="+mj-lt"/>
              </a:rPr>
              <a:t>1</a:t>
            </a:r>
            <a:r>
              <a:rPr lang="cs-CZ" sz="1200" b="1" dirty="0">
                <a:solidFill>
                  <a:schemeClr val="bg1"/>
                </a:solidFill>
                <a:latin typeface="+mj-lt"/>
              </a:rPr>
              <a:t> </a:t>
            </a:r>
            <a:r>
              <a:rPr lang="cs-CZ" sz="1200" dirty="0">
                <a:solidFill>
                  <a:schemeClr val="bg1"/>
                </a:solidFill>
                <a:latin typeface="+mj-lt"/>
              </a:rPr>
              <a:t>domácnosti udává roční příjem, který v průměru připadá na jednoho člena domácnosti v dané lokalitě podle příjmových skupin domácností.</a:t>
            </a:r>
          </a:p>
          <a:p>
            <a:pPr marL="1588" lvl="1" algn="just" defTabSz="995363" fontAlgn="base">
              <a:spcAft>
                <a:spcPts val="600"/>
              </a:spcAft>
              <a:buClr>
                <a:srgbClr val="000000"/>
              </a:buClr>
              <a:buSzPct val="100000"/>
              <a:defRPr/>
            </a:pPr>
            <a:r>
              <a:rPr lang="cs-CZ" sz="1200" b="1" dirty="0">
                <a:solidFill>
                  <a:schemeClr val="bg1"/>
                </a:solidFill>
                <a:latin typeface="+mj-lt"/>
              </a:rPr>
              <a:t>Průměrný počet členů domácnosti dle příjmové skupiny </a:t>
            </a:r>
            <a:r>
              <a:rPr lang="cs-CZ" sz="1200" dirty="0">
                <a:solidFill>
                  <a:schemeClr val="bg1"/>
                </a:solidFill>
                <a:latin typeface="+mj-lt"/>
              </a:rPr>
              <a:t>udává počet členů domácnosti v dané příjmové skupině.</a:t>
            </a:r>
          </a:p>
          <a:p>
            <a:pPr marL="1588" lvl="1" algn="just" defTabSz="995363" fontAlgn="base">
              <a:spcAft>
                <a:spcPts val="600"/>
              </a:spcAft>
              <a:buClr>
                <a:srgbClr val="000000"/>
              </a:buClr>
              <a:buSzPct val="100000"/>
              <a:defRPr/>
            </a:pPr>
            <a:r>
              <a:rPr lang="cs-CZ" sz="1200" b="1" dirty="0">
                <a:solidFill>
                  <a:schemeClr val="bg1"/>
                </a:solidFill>
                <a:latin typeface="+mj-lt"/>
              </a:rPr>
              <a:t>Průměrné výdaje na energii domácností dle příjmové skupiny </a:t>
            </a:r>
            <a:r>
              <a:rPr lang="cs-CZ" sz="1200" dirty="0">
                <a:solidFill>
                  <a:schemeClr val="bg1"/>
                </a:solidFill>
                <a:latin typeface="+mj-lt"/>
              </a:rPr>
              <a:t>udávají průměrné měsíční výdaje na energii, které celá domácnost v dané příjmové skupině vynakládá.</a:t>
            </a:r>
          </a:p>
        </p:txBody>
      </p:sp>
      <p:sp>
        <p:nvSpPr>
          <p:cNvPr id="7" name="TextBox 6">
            <a:extLst>
              <a:ext uri="{FF2B5EF4-FFF2-40B4-BE49-F238E27FC236}">
                <a16:creationId xmlns:a16="http://schemas.microsoft.com/office/drawing/2014/main" id="{480B2991-30C4-4B97-A114-9E082128CDBB}"/>
              </a:ext>
            </a:extLst>
          </p:cNvPr>
          <p:cNvSpPr txBox="1"/>
          <p:nvPr/>
        </p:nvSpPr>
        <p:spPr>
          <a:xfrm>
            <a:off x="609916" y="2234847"/>
            <a:ext cx="10939133" cy="2680322"/>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dirty="0">
                <a:solidFill>
                  <a:schemeClr val="bg1"/>
                </a:solidFill>
                <a:latin typeface="+mj-lt"/>
              </a:rPr>
              <a:t>Vazby ve finančním modelu</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Výše zmíněné vstupy slouží pouze pro vyhodnocení dostupnosti nájmu pro jednotlivé příjmové skupiny a nijak nevstupují do kalkulací ani neovlivňují výstupy.</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Data pro určení hodnot vstupů jsou získány z ČSÚ</a:t>
            </a:r>
            <a:r>
              <a:rPr lang="cs-CZ" sz="1200" baseline="30000" dirty="0">
                <a:solidFill>
                  <a:schemeClr val="bg1"/>
                </a:solidFill>
              </a:rPr>
              <a:t>2</a:t>
            </a:r>
            <a:r>
              <a:rPr lang="cs-CZ" sz="1200" dirty="0">
                <a:solidFill>
                  <a:schemeClr val="bg1"/>
                </a:solidFill>
              </a:rPr>
              <a:t>. </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Součet průměrných měsíčních výdajů za energie a měsíčního snížení nájemného se vydělí průměrným měsíčním příjmem domácnosti.</a:t>
            </a:r>
          </a:p>
          <a:p>
            <a:pPr marL="356616" marR="0" lvl="0" indent="-356616" algn="l" defTabSz="914400" rtl="0" eaLnBrk="1" fontAlgn="auto" latinLnBrk="0" hangingPunct="1">
              <a:lnSpc>
                <a:spcPct val="100000"/>
              </a:lnSpc>
              <a:spcBef>
                <a:spcPts val="0"/>
              </a:spcBef>
              <a:spcAft>
                <a:spcPts val="600"/>
              </a:spcAft>
              <a:buClr>
                <a:srgbClr val="FFE600"/>
              </a:buClr>
              <a:buSzPct val="80000"/>
              <a:buFont typeface="Arial" panose="020B0604020202020204" pitchFamily="34" charset="0"/>
              <a:buChar char="►"/>
              <a:tabLst/>
              <a:defRPr/>
            </a:pPr>
            <a:r>
              <a:rPr lang="cs-CZ" sz="1200" dirty="0">
                <a:solidFill>
                  <a:schemeClr val="bg1"/>
                </a:solidFill>
              </a:rPr>
              <a:t>Pokud tento podíl činí</a:t>
            </a:r>
          </a:p>
          <a:p>
            <a:pPr marL="813816" lvl="1" indent="-356616">
              <a:spcAft>
                <a:spcPts val="600"/>
              </a:spcAft>
              <a:buClr>
                <a:srgbClr val="FFE600"/>
              </a:buClr>
              <a:buSzPct val="80000"/>
              <a:buFont typeface="Arial" panose="020B0604020202020204" pitchFamily="34" charset="0"/>
              <a:buChar char="►"/>
              <a:defRPr/>
            </a:pPr>
            <a:r>
              <a:rPr lang="cs-CZ" sz="1200" dirty="0">
                <a:solidFill>
                  <a:schemeClr val="bg1"/>
                </a:solidFill>
              </a:rPr>
              <a:t>max. 30 % - vysoká dostupnost</a:t>
            </a:r>
          </a:p>
          <a:p>
            <a:pPr marL="813816" lvl="1" indent="-356616">
              <a:spcAft>
                <a:spcPts val="600"/>
              </a:spcAft>
              <a:buClr>
                <a:srgbClr val="FFE600"/>
              </a:buClr>
              <a:buSzPct val="80000"/>
              <a:buFont typeface="Arial" panose="020B0604020202020204" pitchFamily="34" charset="0"/>
              <a:buChar char="►"/>
              <a:defRPr/>
            </a:pPr>
            <a:r>
              <a:rPr lang="cs-CZ" sz="1200" dirty="0">
                <a:solidFill>
                  <a:schemeClr val="bg1"/>
                </a:solidFill>
              </a:rPr>
              <a:t>max. 40 % - střední dostupnost</a:t>
            </a:r>
          </a:p>
          <a:p>
            <a:pPr marL="813816" lvl="1" indent="-356616">
              <a:spcAft>
                <a:spcPts val="600"/>
              </a:spcAft>
              <a:buClr>
                <a:srgbClr val="FFE600"/>
              </a:buClr>
              <a:buSzPct val="80000"/>
              <a:buFont typeface="Arial" panose="020B0604020202020204" pitchFamily="34" charset="0"/>
              <a:buChar char="►"/>
              <a:defRPr/>
            </a:pPr>
            <a:r>
              <a:rPr lang="cs-CZ" sz="1200" dirty="0">
                <a:solidFill>
                  <a:schemeClr val="bg1"/>
                </a:solidFill>
              </a:rPr>
              <a:t>max. 50 % - nízká dostupnost</a:t>
            </a:r>
          </a:p>
          <a:p>
            <a:pPr marL="813816" lvl="1" indent="-356616">
              <a:spcAft>
                <a:spcPts val="600"/>
              </a:spcAft>
              <a:buClr>
                <a:srgbClr val="FFE600"/>
              </a:buClr>
              <a:buSzPct val="80000"/>
              <a:buFont typeface="Arial" panose="020B0604020202020204" pitchFamily="34" charset="0"/>
              <a:buChar char="►"/>
              <a:defRPr/>
            </a:pPr>
            <a:r>
              <a:rPr lang="cs-CZ" sz="1200" dirty="0">
                <a:solidFill>
                  <a:schemeClr val="bg1"/>
                </a:solidFill>
              </a:rPr>
              <a:t>50 – 100 % - snížené nájemné je pro příjmovou skupinu stále nedostupné</a:t>
            </a:r>
          </a:p>
        </p:txBody>
      </p:sp>
      <p:sp>
        <p:nvSpPr>
          <p:cNvPr id="10" name="TextBox 9">
            <a:extLst>
              <a:ext uri="{FF2B5EF4-FFF2-40B4-BE49-F238E27FC236}">
                <a16:creationId xmlns:a16="http://schemas.microsoft.com/office/drawing/2014/main" id="{12DBD690-C95C-41B4-A382-AFD2B77C3F23}"/>
              </a:ext>
            </a:extLst>
          </p:cNvPr>
          <p:cNvSpPr txBox="1"/>
          <p:nvPr/>
        </p:nvSpPr>
        <p:spPr>
          <a:xfrm>
            <a:off x="609917" y="6002883"/>
            <a:ext cx="9734233" cy="490904"/>
          </a:xfrm>
          <a:prstGeom prst="rect">
            <a:avLst/>
          </a:prstGeom>
          <a:noFill/>
        </p:spPr>
        <p:txBody>
          <a:bodyPr wrap="square" lIns="0" tIns="36576" rIns="0" bIns="0" rtlCol="0">
            <a:spAutoFit/>
          </a:bodyPr>
          <a:lstStyle/>
          <a:p>
            <a:pPr algn="l">
              <a:spcAft>
                <a:spcPts val="300"/>
              </a:spcAft>
              <a:buClr>
                <a:schemeClr val="tx2"/>
              </a:buClr>
              <a:buSzPct val="80000"/>
            </a:pPr>
            <a:r>
              <a:rPr lang="cs-CZ" sz="900" i="1" baseline="30000">
                <a:solidFill>
                  <a:schemeClr val="bg1">
                    <a:lumMod val="60000"/>
                    <a:lumOff val="40000"/>
                  </a:schemeClr>
                </a:solidFill>
                <a:latin typeface="Arial" panose="020B0604020202020204" pitchFamily="34" charset="0"/>
                <a:cs typeface="Arial" panose="020B0604020202020204" pitchFamily="34" charset="0"/>
              </a:rPr>
              <a:t>1</a:t>
            </a:r>
            <a:r>
              <a:rPr lang="cs-CZ" sz="900" i="1">
                <a:solidFill>
                  <a:schemeClr val="bg1">
                    <a:lumMod val="60000"/>
                    <a:lumOff val="40000"/>
                  </a:schemeClr>
                </a:solidFill>
                <a:latin typeface="Arial" panose="020B0604020202020204" pitchFamily="34" charset="0"/>
                <a:cs typeface="Arial" panose="020B0604020202020204" pitchFamily="34" charset="0"/>
              </a:rPr>
              <a:t>Příjmová skupina domácnosti je kategorie domácností, které jsou rozděleny na základě výše jejich ročních příjmů. ČSÚ používá deset příjmových skupin (decilů), přičemž nejnižší příjmová skupina představuje 10. decil a nejvyšší 1. decil.</a:t>
            </a:r>
          </a:p>
          <a:p>
            <a:pPr>
              <a:spcAft>
                <a:spcPts val="300"/>
              </a:spcAft>
              <a:buClr>
                <a:schemeClr val="tx2"/>
              </a:buClr>
              <a:buSzPct val="80000"/>
            </a:pPr>
            <a:r>
              <a:rPr lang="cs-CZ" sz="900" i="1" baseline="30000">
                <a:solidFill>
                  <a:schemeClr val="bg1">
                    <a:lumMod val="60000"/>
                    <a:lumOff val="40000"/>
                  </a:schemeClr>
                </a:solidFill>
                <a:latin typeface="Arial" panose="020B0604020202020204" pitchFamily="34" charset="0"/>
                <a:cs typeface="Arial" panose="020B0604020202020204" pitchFamily="34" charset="0"/>
              </a:rPr>
              <a:t>2</a:t>
            </a:r>
            <a:r>
              <a:rPr lang="cs-CZ" sz="900" i="1">
                <a:solidFill>
                  <a:schemeClr val="bg1">
                    <a:lumMod val="60000"/>
                    <a:lumOff val="40000"/>
                  </a:schemeClr>
                </a:solidFill>
                <a:latin typeface="Arial" panose="020B0604020202020204" pitchFamily="34" charset="0"/>
                <a:cs typeface="Arial" panose="020B0604020202020204" pitchFamily="34" charset="0"/>
              </a:rPr>
              <a:t>Český statistický úřad</a:t>
            </a:r>
          </a:p>
        </p:txBody>
      </p:sp>
      <p:sp>
        <p:nvSpPr>
          <p:cNvPr id="9" name="TextBox 8">
            <a:extLst>
              <a:ext uri="{FF2B5EF4-FFF2-40B4-BE49-F238E27FC236}">
                <a16:creationId xmlns:a16="http://schemas.microsoft.com/office/drawing/2014/main" id="{B100F48B-6F07-490C-ACC5-B5EACD396870}"/>
              </a:ext>
            </a:extLst>
          </p:cNvPr>
          <p:cNvSpPr txBox="1"/>
          <p:nvPr/>
        </p:nvSpPr>
        <p:spPr>
          <a:xfrm>
            <a:off x="609918" y="4829867"/>
            <a:ext cx="10939133" cy="402775"/>
          </a:xfrm>
          <a:prstGeom prst="rect">
            <a:avLst/>
          </a:prstGeom>
        </p:spPr>
        <p:txBody>
          <a:bodyPr wrap="square" lIns="108000" tIns="108000" rIns="108000" bIns="108000" rtlCol="0">
            <a:spAutoFit/>
          </a:bodyPr>
          <a:lstStyle/>
          <a:p>
            <a:pPr marL="1588" lvl="1" algn="just" defTabSz="995363" fontAlgn="base">
              <a:spcAft>
                <a:spcPts val="600"/>
              </a:spcAft>
              <a:buClr>
                <a:srgbClr val="000000"/>
              </a:buClr>
              <a:buSzPct val="100000"/>
              <a:defRPr/>
            </a:pPr>
            <a:r>
              <a:rPr lang="cs-CZ" sz="1200" b="1">
                <a:solidFill>
                  <a:schemeClr val="bg1"/>
                </a:solidFill>
                <a:latin typeface="+mj-lt"/>
              </a:rPr>
              <a:t>Příklad z finančního modelu</a:t>
            </a:r>
          </a:p>
        </p:txBody>
      </p:sp>
      <p:graphicFrame>
        <p:nvGraphicFramePr>
          <p:cNvPr id="4" name="Table 3">
            <a:extLst>
              <a:ext uri="{FF2B5EF4-FFF2-40B4-BE49-F238E27FC236}">
                <a16:creationId xmlns:a16="http://schemas.microsoft.com/office/drawing/2014/main" id="{698EB13B-74D9-4D95-AF12-47907B7016BB}"/>
              </a:ext>
            </a:extLst>
          </p:cNvPr>
          <p:cNvGraphicFramePr>
            <a:graphicFrameLocks noGrp="1"/>
          </p:cNvGraphicFramePr>
          <p:nvPr>
            <p:extLst>
              <p:ext uri="{D42A27DB-BD31-4B8C-83A1-F6EECF244321}">
                <p14:modId xmlns:p14="http://schemas.microsoft.com/office/powerpoint/2010/main" val="2731382192"/>
              </p:ext>
            </p:extLst>
          </p:nvPr>
        </p:nvGraphicFramePr>
        <p:xfrm>
          <a:off x="8442246" y="5069999"/>
          <a:ext cx="1600200" cy="809625"/>
        </p:xfrm>
        <a:graphic>
          <a:graphicData uri="http://schemas.openxmlformats.org/drawingml/2006/table">
            <a:tbl>
              <a:tblPr/>
              <a:tblGrid>
                <a:gridCol w="533400">
                  <a:extLst>
                    <a:ext uri="{9D8B030D-6E8A-4147-A177-3AD203B41FA5}">
                      <a16:colId xmlns:a16="http://schemas.microsoft.com/office/drawing/2014/main" val="2499732248"/>
                    </a:ext>
                  </a:extLst>
                </a:gridCol>
                <a:gridCol w="381000">
                  <a:extLst>
                    <a:ext uri="{9D8B030D-6E8A-4147-A177-3AD203B41FA5}">
                      <a16:colId xmlns:a16="http://schemas.microsoft.com/office/drawing/2014/main" val="4201478720"/>
                    </a:ext>
                  </a:extLst>
                </a:gridCol>
                <a:gridCol w="685800">
                  <a:extLst>
                    <a:ext uri="{9D8B030D-6E8A-4147-A177-3AD203B41FA5}">
                      <a16:colId xmlns:a16="http://schemas.microsoft.com/office/drawing/2014/main" val="4152020958"/>
                    </a:ext>
                  </a:extLst>
                </a:gridCol>
              </a:tblGrid>
              <a:tr h="161925">
                <a:tc>
                  <a:txBody>
                    <a:bodyPr/>
                    <a:lstStyle/>
                    <a:p>
                      <a:pPr algn="ctr" fontAlgn="t"/>
                      <a:r>
                        <a:rPr lang="cs-CZ" sz="1000" b="0" i="0" u="none" strike="noStrike">
                          <a:solidFill>
                            <a:srgbClr val="FFFFFF"/>
                          </a:solidFill>
                          <a:effectLst/>
                          <a:latin typeface="Calibri" panose="020F0502020204030204" pitchFamily="34" charset="0"/>
                        </a:rPr>
                        <a:t>MAX</a:t>
                      </a:r>
                    </a:p>
                  </a:txBody>
                  <a:tcPr marL="9525" marR="9525" marT="9525" marB="0">
                    <a:lnL>
                      <a:noFill/>
                    </a:lnL>
                    <a:lnR>
                      <a:noFill/>
                    </a:lnR>
                    <a:lnT>
                      <a:noFill/>
                    </a:lnT>
                    <a:lnB>
                      <a:noFill/>
                    </a:lnB>
                    <a:solidFill>
                      <a:srgbClr val="203764"/>
                    </a:solidFill>
                  </a:tcPr>
                </a:tc>
                <a:tc>
                  <a:txBody>
                    <a:bodyPr/>
                    <a:lstStyle/>
                    <a:p>
                      <a:pPr algn="l" fontAlgn="b"/>
                      <a:endParaRPr lang="cs-CZ" sz="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cs-CZ" sz="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631683026"/>
                  </a:ext>
                </a:extLst>
              </a:tr>
              <a:tr h="161925">
                <a:tc>
                  <a:txBody>
                    <a:bodyPr/>
                    <a:lstStyle/>
                    <a:p>
                      <a:pPr algn="r" fontAlgn="t"/>
                      <a:r>
                        <a:rPr lang="cs-CZ" sz="1000" b="0" i="0" u="none" strike="noStrike" dirty="0">
                          <a:solidFill>
                            <a:srgbClr val="1F4E78"/>
                          </a:solidFill>
                          <a:effectLst/>
                          <a:latin typeface="Calibri" panose="020F0502020204030204" pitchFamily="34" charset="0"/>
                        </a:rPr>
                        <a:t>100,0 %</a:t>
                      </a:r>
                    </a:p>
                  </a:txBody>
                  <a:tcPr marL="9525" marR="9525" marT="9525" marB="0">
                    <a:lnL>
                      <a:noFill/>
                    </a:lnL>
                    <a:lnR>
                      <a:noFill/>
                    </a:lnR>
                    <a:lnT>
                      <a:noFill/>
                    </a:lnT>
                    <a:lnB>
                      <a:noFill/>
                    </a:lnB>
                  </a:tcPr>
                </a:tc>
                <a:tc>
                  <a:txBody>
                    <a:bodyPr/>
                    <a:lstStyle/>
                    <a:p>
                      <a:pPr algn="l" fontAlgn="b"/>
                      <a:endParaRPr lang="cs-CZ" sz="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Nedostupné</a:t>
                      </a:r>
                    </a:p>
                  </a:txBody>
                  <a:tcPr marL="9525" marR="9525" marT="9525" marB="0">
                    <a:lnL>
                      <a:noFill/>
                    </a:lnL>
                    <a:lnR>
                      <a:noFill/>
                    </a:lnR>
                    <a:lnT>
                      <a:noFill/>
                    </a:lnT>
                    <a:lnB>
                      <a:noFill/>
                    </a:lnB>
                    <a:solidFill>
                      <a:srgbClr val="F4B084"/>
                    </a:solidFill>
                  </a:tcPr>
                </a:tc>
                <a:extLst>
                  <a:ext uri="{0D108BD9-81ED-4DB2-BD59-A6C34878D82A}">
                    <a16:rowId xmlns:a16="http://schemas.microsoft.com/office/drawing/2014/main" val="477438387"/>
                  </a:ext>
                </a:extLst>
              </a:tr>
              <a:tr h="161925">
                <a:tc>
                  <a:txBody>
                    <a:bodyPr/>
                    <a:lstStyle/>
                    <a:p>
                      <a:pPr algn="r" fontAlgn="t"/>
                      <a:r>
                        <a:rPr lang="cs-CZ" sz="1000" b="0" i="0" u="none" strike="noStrike" dirty="0">
                          <a:solidFill>
                            <a:srgbClr val="1F4E78"/>
                          </a:solidFill>
                          <a:effectLst/>
                          <a:latin typeface="Calibri" panose="020F0502020204030204" pitchFamily="34" charset="0"/>
                        </a:rPr>
                        <a:t>50,0 %</a:t>
                      </a:r>
                    </a:p>
                  </a:txBody>
                  <a:tcPr marL="9525" marR="9525" marT="9525" marB="0">
                    <a:lnL>
                      <a:noFill/>
                    </a:lnL>
                    <a:lnR>
                      <a:noFill/>
                    </a:lnR>
                    <a:lnT>
                      <a:noFill/>
                    </a:lnT>
                    <a:lnB>
                      <a:noFill/>
                    </a:lnB>
                  </a:tcPr>
                </a:tc>
                <a:tc>
                  <a:txBody>
                    <a:bodyPr/>
                    <a:lstStyle/>
                    <a:p>
                      <a:pPr algn="l" fontAlgn="b"/>
                      <a:endParaRPr lang="cs-CZ" sz="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Nízká</a:t>
                      </a:r>
                    </a:p>
                  </a:txBody>
                  <a:tcPr marL="9525" marR="9525" marT="9525" marB="0">
                    <a:lnL>
                      <a:noFill/>
                    </a:lnL>
                    <a:lnR>
                      <a:noFill/>
                    </a:lnR>
                    <a:lnT>
                      <a:noFill/>
                    </a:lnT>
                    <a:lnB>
                      <a:noFill/>
                    </a:lnB>
                    <a:solidFill>
                      <a:srgbClr val="FFF2CC"/>
                    </a:solidFill>
                  </a:tcPr>
                </a:tc>
                <a:extLst>
                  <a:ext uri="{0D108BD9-81ED-4DB2-BD59-A6C34878D82A}">
                    <a16:rowId xmlns:a16="http://schemas.microsoft.com/office/drawing/2014/main" val="4060035985"/>
                  </a:ext>
                </a:extLst>
              </a:tr>
              <a:tr h="161925">
                <a:tc>
                  <a:txBody>
                    <a:bodyPr/>
                    <a:lstStyle/>
                    <a:p>
                      <a:pPr algn="r" fontAlgn="t"/>
                      <a:r>
                        <a:rPr lang="cs-CZ" sz="1000" b="0" i="0" u="none" strike="noStrike" dirty="0">
                          <a:solidFill>
                            <a:srgbClr val="1F4E78"/>
                          </a:solidFill>
                          <a:effectLst/>
                          <a:latin typeface="Calibri" panose="020F0502020204030204" pitchFamily="34" charset="0"/>
                        </a:rPr>
                        <a:t>40,0 %</a:t>
                      </a:r>
                    </a:p>
                  </a:txBody>
                  <a:tcPr marL="9525" marR="9525" marT="9525" marB="0">
                    <a:lnL>
                      <a:noFill/>
                    </a:lnL>
                    <a:lnR>
                      <a:noFill/>
                    </a:lnR>
                    <a:lnT>
                      <a:noFill/>
                    </a:lnT>
                    <a:lnB>
                      <a:noFill/>
                    </a:lnB>
                  </a:tcPr>
                </a:tc>
                <a:tc>
                  <a:txBody>
                    <a:bodyPr/>
                    <a:lstStyle/>
                    <a:p>
                      <a:pPr algn="l" fontAlgn="b"/>
                      <a:endParaRPr lang="cs-CZ" sz="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t"/>
                      <a:r>
                        <a:rPr lang="cs-CZ" sz="1000" b="0" i="0" u="none" strike="noStrike">
                          <a:solidFill>
                            <a:srgbClr val="203764"/>
                          </a:solidFill>
                          <a:effectLst/>
                          <a:latin typeface="Calibri" panose="020F0502020204030204" pitchFamily="34" charset="0"/>
                        </a:rPr>
                        <a:t>Střední</a:t>
                      </a:r>
                    </a:p>
                  </a:txBody>
                  <a:tcPr marL="9525" marR="9525" marT="9525" marB="0">
                    <a:lnL>
                      <a:noFill/>
                    </a:lnL>
                    <a:lnR>
                      <a:noFill/>
                    </a:lnR>
                    <a:lnT>
                      <a:noFill/>
                    </a:lnT>
                    <a:lnB>
                      <a:noFill/>
                    </a:lnB>
                    <a:solidFill>
                      <a:srgbClr val="E2EFDA"/>
                    </a:solidFill>
                  </a:tcPr>
                </a:tc>
                <a:extLst>
                  <a:ext uri="{0D108BD9-81ED-4DB2-BD59-A6C34878D82A}">
                    <a16:rowId xmlns:a16="http://schemas.microsoft.com/office/drawing/2014/main" val="3743381180"/>
                  </a:ext>
                </a:extLst>
              </a:tr>
              <a:tr h="161925">
                <a:tc>
                  <a:txBody>
                    <a:bodyPr/>
                    <a:lstStyle/>
                    <a:p>
                      <a:pPr algn="r" fontAlgn="t"/>
                      <a:r>
                        <a:rPr lang="cs-CZ" sz="1000" b="0" i="0" u="none" strike="noStrike" dirty="0">
                          <a:solidFill>
                            <a:srgbClr val="1F4E78"/>
                          </a:solidFill>
                          <a:effectLst/>
                          <a:latin typeface="Calibri" panose="020F0502020204030204" pitchFamily="34" charset="0"/>
                        </a:rPr>
                        <a:t>30,0 %</a:t>
                      </a:r>
                    </a:p>
                  </a:txBody>
                  <a:tcPr marL="9525" marR="9525" marT="9525" marB="0">
                    <a:lnL>
                      <a:noFill/>
                    </a:lnL>
                    <a:lnR>
                      <a:noFill/>
                    </a:lnR>
                    <a:lnT>
                      <a:noFill/>
                    </a:lnT>
                    <a:lnB>
                      <a:noFill/>
                    </a:lnB>
                  </a:tcPr>
                </a:tc>
                <a:tc>
                  <a:txBody>
                    <a:bodyPr/>
                    <a:lstStyle/>
                    <a:p>
                      <a:pPr algn="l" fontAlgn="b"/>
                      <a:endParaRPr lang="cs-CZ" sz="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t"/>
                      <a:r>
                        <a:rPr lang="cs-CZ" sz="1000" b="0" i="0" u="none" strike="noStrike" dirty="0">
                          <a:solidFill>
                            <a:srgbClr val="203764"/>
                          </a:solidFill>
                          <a:effectLst/>
                          <a:latin typeface="Calibri" panose="020F0502020204030204" pitchFamily="34" charset="0"/>
                        </a:rPr>
                        <a:t>Vysoká</a:t>
                      </a:r>
                    </a:p>
                  </a:txBody>
                  <a:tcPr marL="9525" marR="9525" marT="9525" marB="0">
                    <a:lnL>
                      <a:noFill/>
                    </a:lnL>
                    <a:lnR>
                      <a:noFill/>
                    </a:lnR>
                    <a:lnT>
                      <a:noFill/>
                    </a:lnT>
                    <a:lnB>
                      <a:noFill/>
                    </a:lnB>
                    <a:solidFill>
                      <a:srgbClr val="C6E0B4"/>
                    </a:solidFill>
                  </a:tcPr>
                </a:tc>
                <a:extLst>
                  <a:ext uri="{0D108BD9-81ED-4DB2-BD59-A6C34878D82A}">
                    <a16:rowId xmlns:a16="http://schemas.microsoft.com/office/drawing/2014/main" val="1671311608"/>
                  </a:ext>
                </a:extLst>
              </a:tr>
            </a:tbl>
          </a:graphicData>
        </a:graphic>
      </p:graphicFrame>
      <p:sp>
        <p:nvSpPr>
          <p:cNvPr id="12" name="Rectangle 11">
            <a:extLst>
              <a:ext uri="{FF2B5EF4-FFF2-40B4-BE49-F238E27FC236}">
                <a16:creationId xmlns:a16="http://schemas.microsoft.com/office/drawing/2014/main" id="{270BA19E-AF6C-ACC6-D806-AB1D9E26AB13}"/>
              </a:ext>
            </a:extLst>
          </p:cNvPr>
          <p:cNvSpPr/>
          <p:nvPr/>
        </p:nvSpPr>
        <p:spPr>
          <a:xfrm>
            <a:off x="3088187" y="5232820"/>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Měsíční příjem na osobu</a:t>
            </a:r>
          </a:p>
        </p:txBody>
      </p:sp>
      <p:sp>
        <p:nvSpPr>
          <p:cNvPr id="14" name="Rectangle 13">
            <a:extLst>
              <a:ext uri="{FF2B5EF4-FFF2-40B4-BE49-F238E27FC236}">
                <a16:creationId xmlns:a16="http://schemas.microsoft.com/office/drawing/2014/main" id="{406410F6-DD1F-9AAE-A42C-99F2D3528208}"/>
              </a:ext>
            </a:extLst>
          </p:cNvPr>
          <p:cNvSpPr/>
          <p:nvPr/>
        </p:nvSpPr>
        <p:spPr>
          <a:xfrm>
            <a:off x="4829901" y="5232820"/>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Počet členů domácnosti</a:t>
            </a:r>
          </a:p>
        </p:txBody>
      </p:sp>
      <p:sp>
        <p:nvSpPr>
          <p:cNvPr id="15" name="Rectangle 14">
            <a:extLst>
              <a:ext uri="{FF2B5EF4-FFF2-40B4-BE49-F238E27FC236}">
                <a16:creationId xmlns:a16="http://schemas.microsoft.com/office/drawing/2014/main" id="{6A856A9F-F0F4-7CC4-BA1D-FF567A3B47BA}"/>
              </a:ext>
            </a:extLst>
          </p:cNvPr>
          <p:cNvSpPr/>
          <p:nvPr/>
        </p:nvSpPr>
        <p:spPr>
          <a:xfrm>
            <a:off x="6571615" y="5232820"/>
            <a:ext cx="1201783" cy="681437"/>
          </a:xfrm>
          <a:prstGeom prst="rect">
            <a:avLst/>
          </a:pr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Průměrné výdaje domácnosti na energie</a:t>
            </a:r>
          </a:p>
        </p:txBody>
      </p:sp>
      <p:sp>
        <p:nvSpPr>
          <p:cNvPr id="17" name="TextBox 16">
            <a:extLst>
              <a:ext uri="{FF2B5EF4-FFF2-40B4-BE49-F238E27FC236}">
                <a16:creationId xmlns:a16="http://schemas.microsoft.com/office/drawing/2014/main" id="{84B8F66D-36EF-F1EB-1E5E-F6EAC151AB71}"/>
              </a:ext>
            </a:extLst>
          </p:cNvPr>
          <p:cNvSpPr txBox="1"/>
          <p:nvPr/>
        </p:nvSpPr>
        <p:spPr>
          <a:xfrm>
            <a:off x="4479005" y="5431961"/>
            <a:ext cx="161860" cy="283154"/>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1600">
                <a:solidFill>
                  <a:srgbClr val="797991"/>
                </a:solidFill>
                <a:latin typeface="Arial" panose="020B0604020202020204" pitchFamily="34" charset="0"/>
                <a:cs typeface="Arial" panose="020B0604020202020204" pitchFamily="34" charset="0"/>
              </a:rPr>
              <a:t>X</a:t>
            </a:r>
            <a:endParaRPr lang="cs-CZ" sz="1200">
              <a:solidFill>
                <a:srgbClr val="79799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CAA6EA4-BECD-450D-B442-46820DC8AB8F}"/>
              </a:ext>
            </a:extLst>
          </p:cNvPr>
          <p:cNvSpPr txBox="1"/>
          <p:nvPr/>
        </p:nvSpPr>
        <p:spPr>
          <a:xfrm>
            <a:off x="6220719" y="5286531"/>
            <a:ext cx="161860" cy="467820"/>
          </a:xfrm>
          <a:prstGeom prst="rect">
            <a:avLst/>
          </a:prstGeom>
          <a:noFill/>
        </p:spPr>
        <p:txBody>
          <a:bodyPr wrap="square" lIns="0" tIns="36576" rIns="0" bIns="0" rtlCol="0" anchor="t">
            <a:spAutoFit/>
          </a:bodyPr>
          <a:lstStyle>
            <a:defPPr>
              <a:defRPr lang="en-US"/>
            </a:defPPr>
            <a:lvl1pPr>
              <a:spcAft>
                <a:spcPts val="600"/>
              </a:spcAft>
              <a:buClr>
                <a:schemeClr val="tx2"/>
              </a:buClr>
              <a:buSzPct val="80000"/>
              <a:defRPr sz="1050">
                <a:solidFill>
                  <a:srgbClr val="0070C0"/>
                </a:solidFill>
              </a:defRPr>
            </a:lvl1pPr>
          </a:lstStyle>
          <a:p>
            <a:pPr algn="ctr"/>
            <a:r>
              <a:rPr lang="cs-CZ" sz="2800">
                <a:solidFill>
                  <a:srgbClr val="797991"/>
                </a:solidFill>
                <a:latin typeface="Arial" panose="020B0604020202020204" pitchFamily="34" charset="0"/>
                <a:cs typeface="Arial" panose="020B0604020202020204" pitchFamily="34" charset="0"/>
              </a:rPr>
              <a:t>-</a:t>
            </a:r>
            <a:endParaRPr lang="cs-CZ" sz="1600">
              <a:solidFill>
                <a:srgbClr val="79799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57F645CD-B89D-BBA1-C275-897AC9AC9861}"/>
              </a:ext>
            </a:extLst>
          </p:cNvPr>
          <p:cNvSpPr/>
          <p:nvPr/>
        </p:nvSpPr>
        <p:spPr>
          <a:xfrm>
            <a:off x="1346473" y="5232820"/>
            <a:ext cx="1201783" cy="681437"/>
          </a:xfrm>
          <a:prstGeom prst="rect">
            <a:avLst/>
          </a:prstGeom>
          <a:solidFill>
            <a:schemeClr val="tx1">
              <a:lumMod val="95000"/>
            </a:schemeClr>
          </a:solid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cs-CZ" sz="1100">
                <a:solidFill>
                  <a:schemeClr val="bg2"/>
                </a:solidFill>
              </a:rPr>
              <a:t>Diskontovaný měsíční nájem</a:t>
            </a:r>
          </a:p>
        </p:txBody>
      </p:sp>
      <p:sp>
        <p:nvSpPr>
          <p:cNvPr id="21" name="TextBox 20">
            <a:extLst>
              <a:ext uri="{FF2B5EF4-FFF2-40B4-BE49-F238E27FC236}">
                <a16:creationId xmlns:a16="http://schemas.microsoft.com/office/drawing/2014/main" id="{F11B5E45-3654-0570-649D-FC095DD2DC61}"/>
              </a:ext>
            </a:extLst>
          </p:cNvPr>
          <p:cNvSpPr txBox="1"/>
          <p:nvPr/>
        </p:nvSpPr>
        <p:spPr>
          <a:xfrm>
            <a:off x="2672832" y="5431961"/>
            <a:ext cx="161860" cy="344710"/>
          </a:xfrm>
          <a:prstGeom prst="rect">
            <a:avLst/>
          </a:prstGeom>
          <a:noFill/>
        </p:spPr>
        <p:txBody>
          <a:bodyPr wrap="square" lIns="0" tIns="36576" rIns="0" bIns="0" rtlCol="0">
            <a:spAutoFit/>
          </a:bodyPr>
          <a:lstStyle>
            <a:defPPr>
              <a:defRPr lang="en-US"/>
            </a:defPPr>
            <a:lvl1pPr>
              <a:spcAft>
                <a:spcPts val="600"/>
              </a:spcAft>
              <a:buClr>
                <a:schemeClr val="tx2"/>
              </a:buClr>
              <a:buSzPct val="80000"/>
              <a:defRPr sz="1050">
                <a:solidFill>
                  <a:srgbClr val="0070C0"/>
                </a:solidFill>
              </a:defRPr>
            </a:lvl1pPr>
          </a:lstStyle>
          <a:p>
            <a:pPr algn="ctr"/>
            <a:r>
              <a:rPr lang="cs-CZ" sz="2000">
                <a:solidFill>
                  <a:srgbClr val="797991"/>
                </a:solidFill>
                <a:latin typeface="Arial" panose="020B0604020202020204" pitchFamily="34" charset="0"/>
                <a:cs typeface="Arial" panose="020B0604020202020204" pitchFamily="34" charset="0"/>
              </a:rPr>
              <a:t>/</a:t>
            </a:r>
            <a:endParaRPr lang="cs-CZ" sz="1200">
              <a:solidFill>
                <a:srgbClr val="79799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EF59BA7-E8D7-630E-9ACD-C620B21E8503}"/>
              </a:ext>
            </a:extLst>
          </p:cNvPr>
          <p:cNvSpPr txBox="1"/>
          <p:nvPr/>
        </p:nvSpPr>
        <p:spPr>
          <a:xfrm>
            <a:off x="8062244" y="5363437"/>
            <a:ext cx="161860" cy="406265"/>
          </a:xfrm>
          <a:prstGeom prst="rect">
            <a:avLst/>
          </a:prstGeom>
          <a:noFill/>
        </p:spPr>
        <p:txBody>
          <a:bodyPr wrap="square" lIns="0" tIns="36576" rIns="0" bIns="0" rtlCol="0" anchor="t">
            <a:spAutoFit/>
          </a:bodyPr>
          <a:lstStyle>
            <a:defPPr>
              <a:defRPr lang="en-US"/>
            </a:defPPr>
            <a:lvl1pPr>
              <a:spcAft>
                <a:spcPts val="600"/>
              </a:spcAft>
              <a:buClr>
                <a:schemeClr val="tx2"/>
              </a:buClr>
              <a:buSzPct val="80000"/>
              <a:defRPr sz="1050">
                <a:solidFill>
                  <a:srgbClr val="0070C0"/>
                </a:solidFill>
              </a:defRPr>
            </a:lvl1pPr>
          </a:lstStyle>
          <a:p>
            <a:pPr algn="ctr"/>
            <a:r>
              <a:rPr lang="cs-CZ" sz="2400">
                <a:solidFill>
                  <a:srgbClr val="797991"/>
                </a:solidFill>
                <a:latin typeface="Arial" panose="020B0604020202020204" pitchFamily="34" charset="0"/>
                <a:cs typeface="Arial" panose="020B0604020202020204" pitchFamily="34" charset="0"/>
              </a:rPr>
              <a:t>=</a:t>
            </a:r>
          </a:p>
        </p:txBody>
      </p:sp>
      <p:sp>
        <p:nvSpPr>
          <p:cNvPr id="23" name="Double Bracket 22">
            <a:extLst>
              <a:ext uri="{FF2B5EF4-FFF2-40B4-BE49-F238E27FC236}">
                <a16:creationId xmlns:a16="http://schemas.microsoft.com/office/drawing/2014/main" id="{16C855E5-1C47-2698-CE86-0C2EC1347054}"/>
              </a:ext>
            </a:extLst>
          </p:cNvPr>
          <p:cNvSpPr/>
          <p:nvPr/>
        </p:nvSpPr>
        <p:spPr>
          <a:xfrm>
            <a:off x="2959268" y="5108828"/>
            <a:ext cx="4943047" cy="921365"/>
          </a:xfrm>
          <a:prstGeom prst="bracketPair">
            <a:avLst>
              <a:gd name="adj" fmla="val 10996"/>
            </a:avLst>
          </a:prstGeom>
          <a:ln w="9525">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983568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5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B7367B9D-1840-41DF-9D0E-3E5944B39496}"/>
              </a:ext>
            </a:extLst>
          </p:cNvPr>
          <p:cNvSpPr>
            <a:spLocks/>
          </p:cNvSpPr>
          <p:nvPr/>
        </p:nvSpPr>
        <p:spPr bwMode="auto">
          <a:xfrm rot="16200000" flipV="1">
            <a:off x="5261380" y="110718"/>
            <a:ext cx="742138" cy="11264901"/>
          </a:xfrm>
          <a:custGeom>
            <a:avLst/>
            <a:gdLst>
              <a:gd name="T0" fmla="*/ 0 w 2344"/>
              <a:gd name="T1" fmla="*/ 414 h 1976"/>
              <a:gd name="T2" fmla="*/ 0 w 2344"/>
              <a:gd name="T3" fmla="*/ 1976 h 1976"/>
              <a:gd name="T4" fmla="*/ 2344 w 2344"/>
              <a:gd name="T5" fmla="*/ 1976 h 1976"/>
              <a:gd name="T6" fmla="*/ 2344 w 2344"/>
              <a:gd name="T7" fmla="*/ 0 h 1976"/>
              <a:gd name="T8" fmla="*/ 0 w 2344"/>
              <a:gd name="T9" fmla="*/ 414 h 1976"/>
              <a:gd name="connsiteX0" fmla="*/ 0 w 10000"/>
              <a:gd name="connsiteY0" fmla="*/ 818 h 10000"/>
              <a:gd name="connsiteX1" fmla="*/ 0 w 10000"/>
              <a:gd name="connsiteY1" fmla="*/ 10000 h 10000"/>
              <a:gd name="connsiteX2" fmla="*/ 10000 w 10000"/>
              <a:gd name="connsiteY2" fmla="*/ 10000 h 10000"/>
              <a:gd name="connsiteX3" fmla="*/ 10000 w 10000"/>
              <a:gd name="connsiteY3" fmla="*/ 0 h 10000"/>
              <a:gd name="connsiteX4" fmla="*/ 0 w 10000"/>
              <a:gd name="connsiteY4" fmla="*/ 81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18"/>
                </a:moveTo>
                <a:lnTo>
                  <a:pt x="0" y="10000"/>
                </a:lnTo>
                <a:lnTo>
                  <a:pt x="10000" y="10000"/>
                </a:lnTo>
                <a:lnTo>
                  <a:pt x="10000" y="0"/>
                </a:lnTo>
                <a:lnTo>
                  <a:pt x="0" y="818"/>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sz="1100" dirty="0"/>
          </a:p>
        </p:txBody>
      </p:sp>
      <p:sp>
        <p:nvSpPr>
          <p:cNvPr id="7" name="TextBox 6">
            <a:extLst>
              <a:ext uri="{FF2B5EF4-FFF2-40B4-BE49-F238E27FC236}">
                <a16:creationId xmlns:a16="http://schemas.microsoft.com/office/drawing/2014/main" id="{D23A9DFA-65B5-4BD9-9AE5-9938F692D080}"/>
              </a:ext>
            </a:extLst>
          </p:cNvPr>
          <p:cNvSpPr txBox="1"/>
          <p:nvPr/>
        </p:nvSpPr>
        <p:spPr>
          <a:xfrm>
            <a:off x="-2" y="5372099"/>
            <a:ext cx="10350502" cy="742139"/>
          </a:xfrm>
          <a:prstGeom prst="rect">
            <a:avLst/>
          </a:prstGeom>
          <a:noFill/>
          <a:ln w="12700" cap="sq">
            <a:noFill/>
            <a:miter lim="800000"/>
          </a:ln>
        </p:spPr>
        <p:txBody>
          <a:bodyPr wrap="square" lIns="216000" tIns="36576" rIns="0" bIns="0" rtlCol="0" anchor="ctr">
            <a:noAutofit/>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2000" b="1" i="0" u="none" strike="noStrike" kern="0" cap="none" spc="0" normalizeH="0" baseline="0" dirty="0">
                <a:ln>
                  <a:noFill/>
                </a:ln>
                <a:solidFill>
                  <a:schemeClr val="bg1"/>
                </a:solidFill>
                <a:effectLst/>
                <a:uLnTx/>
                <a:uFillTx/>
              </a:rPr>
              <a:t>Úvod do průvodce</a:t>
            </a:r>
          </a:p>
        </p:txBody>
      </p:sp>
    </p:spTree>
    <p:extLst>
      <p:ext uri="{BB962C8B-B14F-4D97-AF65-F5344CB8AC3E}">
        <p14:creationId xmlns:p14="http://schemas.microsoft.com/office/powerpoint/2010/main" val="1828496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A1D8-B369-4C47-93D8-8F057E1B8957}"/>
              </a:ext>
            </a:extLst>
          </p:cNvPr>
          <p:cNvSpPr>
            <a:spLocks noGrp="1"/>
          </p:cNvSpPr>
          <p:nvPr>
            <p:ph type="title"/>
          </p:nvPr>
        </p:nvSpPr>
        <p:spPr/>
        <p:txBody>
          <a:bodyPr/>
          <a:lstStyle/>
          <a:p>
            <a:r>
              <a:rPr lang="cs-CZ" dirty="0"/>
              <a:t>Účel průvodce</a:t>
            </a:r>
          </a:p>
        </p:txBody>
      </p:sp>
      <p:sp>
        <p:nvSpPr>
          <p:cNvPr id="3" name="TextBox 2">
            <a:extLst>
              <a:ext uri="{FF2B5EF4-FFF2-40B4-BE49-F238E27FC236}">
                <a16:creationId xmlns:a16="http://schemas.microsoft.com/office/drawing/2014/main" id="{A628E6C7-9C18-468C-8C79-D39837CCC4E3}"/>
              </a:ext>
            </a:extLst>
          </p:cNvPr>
          <p:cNvSpPr txBox="1"/>
          <p:nvPr/>
        </p:nvSpPr>
        <p:spPr>
          <a:xfrm>
            <a:off x="649300" y="1208268"/>
            <a:ext cx="10939133" cy="4078039"/>
          </a:xfrm>
          <a:prstGeom prst="rect">
            <a:avLst/>
          </a:prstGeom>
        </p:spPr>
        <p:txBody>
          <a:bodyPr wrap="square" lIns="0" tIns="0" rIns="108000" bIns="0" rtlCol="0">
            <a:spAutoFit/>
          </a:bodyPr>
          <a:lstStyle/>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latin typeface="+mj-lt"/>
              </a:rPr>
              <a:t>Cílem tohoto průvodce je poskytnout nástroj, který pomáhá veřejnému sektoru a jeho partnerům při interpretaci, využívání a porozumění logice, funkcionalitě a komponentům finančního modelu. Navíc finanční model bude sloužit jako šablona pro zadavatelský orgán, současně usnadňuje vývoj zadávacích podmínek (</a:t>
            </a:r>
            <a:r>
              <a:rPr lang="cs-CZ" sz="1200" dirty="0" err="1">
                <a:solidFill>
                  <a:schemeClr val="bg1"/>
                </a:solidFill>
                <a:latin typeface="+mj-lt"/>
              </a:rPr>
              <a:t>ToRs</a:t>
            </a:r>
            <a:r>
              <a:rPr lang="cs-CZ" sz="1200" dirty="0">
                <a:solidFill>
                  <a:schemeClr val="bg1"/>
                </a:solidFill>
                <a:latin typeface="+mj-lt"/>
              </a:rPr>
              <a:t>) pro soukromé partnery pověřené vytvářením detailních finančních modelů.</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latin typeface="+mj-lt"/>
              </a:rPr>
              <a:t>Průvodce seznamuje čtenáře s aktuálními postupy v České republice, poskytuje možné rozsahy jednotlivých vstupů (např. rozsah, v němž může doba trvání stavební fáze kolísat atd.), a poskytuje praktický přehled toho, co zvážit při vyhodnocování modelů a nabízení zpětné vazby externím partnerům, kteří </a:t>
            </a:r>
            <a:r>
              <a:rPr lang="en-US" sz="1200" dirty="0">
                <a:solidFill>
                  <a:schemeClr val="bg1"/>
                </a:solidFill>
                <a:latin typeface="+mj-lt"/>
              </a:rPr>
              <a:t>model </a:t>
            </a:r>
            <a:r>
              <a:rPr lang="cs-CZ" sz="1200" dirty="0">
                <a:solidFill>
                  <a:schemeClr val="bg1"/>
                </a:solidFill>
                <a:latin typeface="+mj-lt"/>
              </a:rPr>
              <a:t>budou používat.</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latin typeface="+mj-lt"/>
              </a:rPr>
              <a:t>Tento průvodce je nedílnou součástí finančního modelu a měl by být používán výhradně v souladu s jeho určeným účelem. Finanční model se konkrétně zaměřuje na projekty dostupného bydlení (nebo možné balíčky samostatných projektů výstavby bydlení). Jakékoli předem vyplněné vstupy jsou založeny na aktuálních tržních datech, která by měla být každoročně přezkoumávána a aktualizována, pokud bude k dispozici relevantnější informace.</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latin typeface="+mj-lt"/>
              </a:rPr>
              <a:t>Model slouží k posouzení hodnoty za peníze (VfM) projektu, jeho finanční životaschopnosti, dostupnosti projektu z pohledu zadavatelského orgánu a financovatelnosti projektu z pohledu banky. Navíc umožňuje citlivostní analýzy v různých scénářích, jako je zvýšení nebo snížení stavebních a provozních nákladů, variabilita nájemného, úrokových sazeb a kolísání diskontní sazby.</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latin typeface="+mj-lt"/>
              </a:rPr>
              <a:t>Tento model se zaměřuje pouze na PPP projekty na základě platby za dostupnost. V takových projektech veřejný sektor platí soukromému partnerovi za poskytování a používání veřejné infrastruktury a souvisejících veřejných služeb. Platba je spojena s dostupností majetku a/ nebo služeb po dobu trvání PPP. Normy dostupnosti a požadavky na služby veřejné autority jsou definovány ve smlouvě o PPP. Jednou z hlavních vlastností takových projektů PPP je, že riziko poptávky zůstává na veřejném sektoru. Tento finanční model se zaměřuje na model plateb za dostupnost, a jedním z klíčových výstupů je částka plateb za dostupnost soukromému partnerovi.</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latin typeface="+mj-lt"/>
              </a:rPr>
              <a:t>Je nezbytné zdůraznit, že vstupy v tomto průvodci jsou pouze ilustrativní, ačkoli vycházejí z reálného projektu. Většina vstupů může kolísat v rozsahu v závislosti na různých podmínkách a parametrech a obecně nejsou bodovým odhadem. Účelem tohoto průvodce tedy není prezentovat konkrétní projekt dostupného bydlení, ale pouze vysvětlení modelu.</a:t>
            </a:r>
          </a:p>
        </p:txBody>
      </p:sp>
    </p:spTree>
    <p:extLst>
      <p:ext uri="{BB962C8B-B14F-4D97-AF65-F5344CB8AC3E}">
        <p14:creationId xmlns:p14="http://schemas.microsoft.com/office/powerpoint/2010/main" val="264234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A1D8-B369-4C47-93D8-8F057E1B8957}"/>
              </a:ext>
            </a:extLst>
          </p:cNvPr>
          <p:cNvSpPr>
            <a:spLocks noGrp="1"/>
          </p:cNvSpPr>
          <p:nvPr>
            <p:ph type="title"/>
          </p:nvPr>
        </p:nvSpPr>
        <p:spPr/>
        <p:txBody>
          <a:bodyPr/>
          <a:lstStyle/>
          <a:p>
            <a:r>
              <a:rPr lang="cs-CZ" dirty="0"/>
              <a:t>PPP projekty s platbou za dostupnost</a:t>
            </a:r>
          </a:p>
        </p:txBody>
      </p:sp>
      <p:sp>
        <p:nvSpPr>
          <p:cNvPr id="3" name="TextBox 2">
            <a:extLst>
              <a:ext uri="{FF2B5EF4-FFF2-40B4-BE49-F238E27FC236}">
                <a16:creationId xmlns:a16="http://schemas.microsoft.com/office/drawing/2014/main" id="{A628E6C7-9C18-468C-8C79-D39837CCC4E3}"/>
              </a:ext>
            </a:extLst>
          </p:cNvPr>
          <p:cNvSpPr txBox="1"/>
          <p:nvPr/>
        </p:nvSpPr>
        <p:spPr>
          <a:xfrm>
            <a:off x="649300" y="1044195"/>
            <a:ext cx="10978515" cy="2600712"/>
          </a:xfrm>
          <a:prstGeom prst="rect">
            <a:avLst/>
          </a:prstGeom>
        </p:spPr>
        <p:txBody>
          <a:bodyPr wrap="square" lIns="0" tIns="0" rIns="108000" bIns="0" rtlCol="0">
            <a:spAutoFit/>
          </a:bodyPr>
          <a:lstStyle/>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Finanční model je založen na modelu DBFOM</a:t>
            </a:r>
            <a:r>
              <a:rPr lang="cs-CZ" sz="1200" baseline="30000" dirty="0">
                <a:solidFill>
                  <a:schemeClr val="bg1"/>
                </a:solidFill>
              </a:rPr>
              <a:t>1</a:t>
            </a:r>
            <a:r>
              <a:rPr lang="cs-CZ" sz="1200" dirty="0">
                <a:solidFill>
                  <a:schemeClr val="bg1"/>
                </a:solidFill>
              </a:rPr>
              <a:t> PPP projektů na základě platby za dostupnost (typická struktura je uvedena níže na této stránce). V těchto iniciativách veřejný orgán poskytuje soukromému partnerovi kompenzaci za poskytování a údržbu veřejné infrastruktury a souvisejících služeb. Platba je vázána na dostupnost infrastruktury a/nebo služeb po dobu trvání smlouvy o PPP. Standardy dostupnosti a požadavky na služby jsou uvedeny ve smlouvě o PPP. V tomto finančním modelu, stejně jako ve většině smluv tohoto typu, začíná platba soukromému partnerovi až po dokončení fáze výstavby a možnosti poskytování služeb.</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V rámci modelu DBFOM soukromý partner kromě financování projektu také staví, projektuje, provozuje a udržuje majetek na základě dlouhodobé smlouvy na vlastní riziko. Riziko poptávky projektu však nese výhradně veřejný sektor.</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Místo toho, aby soukromý partner dostával nájemné přímo od nájemníků, dostává pravidelné platby za dostupnost od státu po dobu dlouhodobé smlouvy.</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Municipalita vybírá nájemné a je zodpovědná za výběr nájemníků, a tím zadržuje riziko poptávky.</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Pokud soukromý partner neplní smluvní kritéria dostupnosti bytů v dohodnutém stavu, je poplatek za dostupnost snížen na základě smluvních podmínek, aby byl soukromý partner motivován k efektivní údržbě a provozu infrastruktury.</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Financování projektu je v kompetenci soukromého partnera a obvykle se skládá z vlastního kapitálu a dlouhodobého úvěru se zapojením komerčních bank.</a:t>
            </a:r>
          </a:p>
        </p:txBody>
      </p:sp>
      <p:sp>
        <p:nvSpPr>
          <p:cNvPr id="9" name="Rectangle 8">
            <a:extLst>
              <a:ext uri="{FF2B5EF4-FFF2-40B4-BE49-F238E27FC236}">
                <a16:creationId xmlns:a16="http://schemas.microsoft.com/office/drawing/2014/main" id="{009D52BD-EE99-3A33-B3FC-D152961265DB}"/>
              </a:ext>
            </a:extLst>
          </p:cNvPr>
          <p:cNvSpPr/>
          <p:nvPr/>
        </p:nvSpPr>
        <p:spPr>
          <a:xfrm>
            <a:off x="3638550" y="4950771"/>
            <a:ext cx="1955800" cy="46269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400" b="1">
                <a:solidFill>
                  <a:schemeClr val="bg2"/>
                </a:solidFill>
              </a:rPr>
              <a:t>Soukromý partner (SPV</a:t>
            </a:r>
            <a:r>
              <a:rPr lang="cs-CZ" sz="1400" b="1" baseline="30000">
                <a:solidFill>
                  <a:schemeClr val="bg2"/>
                </a:solidFill>
              </a:rPr>
              <a:t>2</a:t>
            </a:r>
            <a:r>
              <a:rPr lang="cs-CZ" sz="1400" b="1">
                <a:solidFill>
                  <a:schemeClr val="bg2"/>
                </a:solidFill>
              </a:rPr>
              <a:t>)</a:t>
            </a:r>
          </a:p>
        </p:txBody>
      </p:sp>
      <p:sp>
        <p:nvSpPr>
          <p:cNvPr id="10" name="Rectangle 9">
            <a:extLst>
              <a:ext uri="{FF2B5EF4-FFF2-40B4-BE49-F238E27FC236}">
                <a16:creationId xmlns:a16="http://schemas.microsoft.com/office/drawing/2014/main" id="{B0B3B6CA-B6D0-A077-8D42-55C3792566E9}"/>
              </a:ext>
            </a:extLst>
          </p:cNvPr>
          <p:cNvSpPr/>
          <p:nvPr/>
        </p:nvSpPr>
        <p:spPr>
          <a:xfrm>
            <a:off x="933144" y="4333190"/>
            <a:ext cx="1955800" cy="462699"/>
          </a:xfrm>
          <a:prstGeom prst="rect">
            <a:avLst/>
          </a:prstGeom>
          <a:solidFill>
            <a:schemeClr val="tx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400" b="1" dirty="0">
                <a:solidFill>
                  <a:schemeClr val="bg2"/>
                </a:solidFill>
              </a:rPr>
              <a:t>Investoři</a:t>
            </a:r>
          </a:p>
        </p:txBody>
      </p:sp>
      <p:sp>
        <p:nvSpPr>
          <p:cNvPr id="11" name="Rectangle 10">
            <a:extLst>
              <a:ext uri="{FF2B5EF4-FFF2-40B4-BE49-F238E27FC236}">
                <a16:creationId xmlns:a16="http://schemas.microsoft.com/office/drawing/2014/main" id="{EA71EA55-50B3-24E6-3009-4C155ED95B1C}"/>
              </a:ext>
            </a:extLst>
          </p:cNvPr>
          <p:cNvSpPr/>
          <p:nvPr/>
        </p:nvSpPr>
        <p:spPr>
          <a:xfrm>
            <a:off x="6343956" y="4333189"/>
            <a:ext cx="1955800" cy="462699"/>
          </a:xfrm>
          <a:prstGeom prst="rect">
            <a:avLst/>
          </a:prstGeom>
          <a:solidFill>
            <a:schemeClr val="bg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400" b="1">
                <a:solidFill>
                  <a:schemeClr val="tx1"/>
                </a:solidFill>
              </a:rPr>
              <a:t>Věřitelé</a:t>
            </a:r>
          </a:p>
        </p:txBody>
      </p:sp>
      <p:sp>
        <p:nvSpPr>
          <p:cNvPr id="12" name="Rectangle 11">
            <a:extLst>
              <a:ext uri="{FF2B5EF4-FFF2-40B4-BE49-F238E27FC236}">
                <a16:creationId xmlns:a16="http://schemas.microsoft.com/office/drawing/2014/main" id="{021BF46D-B227-372B-A5E2-66B973FA4C6A}"/>
              </a:ext>
            </a:extLst>
          </p:cNvPr>
          <p:cNvSpPr/>
          <p:nvPr/>
        </p:nvSpPr>
        <p:spPr>
          <a:xfrm>
            <a:off x="6343956" y="4956380"/>
            <a:ext cx="1955800" cy="46269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400" b="1">
                <a:solidFill>
                  <a:schemeClr val="bg2"/>
                </a:solidFill>
              </a:rPr>
              <a:t>Zadavatel (veřejný partner)</a:t>
            </a:r>
          </a:p>
        </p:txBody>
      </p:sp>
      <p:sp>
        <p:nvSpPr>
          <p:cNvPr id="14" name="Rectangle 13">
            <a:extLst>
              <a:ext uri="{FF2B5EF4-FFF2-40B4-BE49-F238E27FC236}">
                <a16:creationId xmlns:a16="http://schemas.microsoft.com/office/drawing/2014/main" id="{DBA84F9D-5DBD-7052-2684-610D3221F150}"/>
              </a:ext>
            </a:extLst>
          </p:cNvPr>
          <p:cNvSpPr/>
          <p:nvPr/>
        </p:nvSpPr>
        <p:spPr>
          <a:xfrm>
            <a:off x="933144" y="4950772"/>
            <a:ext cx="1955800" cy="462699"/>
          </a:xfrm>
          <a:prstGeom prst="rect">
            <a:avLst/>
          </a:prstGeom>
          <a:solidFill>
            <a:schemeClr val="tx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400" b="1" dirty="0">
                <a:solidFill>
                  <a:schemeClr val="bg2"/>
                </a:solidFill>
              </a:rPr>
              <a:t>Generální dodavatel stavby</a:t>
            </a:r>
          </a:p>
        </p:txBody>
      </p:sp>
      <p:sp>
        <p:nvSpPr>
          <p:cNvPr id="15" name="Rectangle 14">
            <a:extLst>
              <a:ext uri="{FF2B5EF4-FFF2-40B4-BE49-F238E27FC236}">
                <a16:creationId xmlns:a16="http://schemas.microsoft.com/office/drawing/2014/main" id="{47EC7F3C-180B-1356-D0AC-C32322DF3503}"/>
              </a:ext>
            </a:extLst>
          </p:cNvPr>
          <p:cNvSpPr/>
          <p:nvPr/>
        </p:nvSpPr>
        <p:spPr>
          <a:xfrm>
            <a:off x="933144" y="5558315"/>
            <a:ext cx="1955800" cy="462699"/>
          </a:xfrm>
          <a:prstGeom prst="rect">
            <a:avLst/>
          </a:prstGeom>
          <a:solidFill>
            <a:schemeClr val="tx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400" b="1">
                <a:solidFill>
                  <a:schemeClr val="bg2"/>
                </a:solidFill>
              </a:rPr>
              <a:t>Poskytovatel správy zařízení</a:t>
            </a:r>
          </a:p>
        </p:txBody>
      </p:sp>
      <p:cxnSp>
        <p:nvCxnSpPr>
          <p:cNvPr id="19" name="Connector: Elbow 18">
            <a:extLst>
              <a:ext uri="{FF2B5EF4-FFF2-40B4-BE49-F238E27FC236}">
                <a16:creationId xmlns:a16="http://schemas.microsoft.com/office/drawing/2014/main" id="{57BB19CA-8E6E-4635-E2DF-065F9AE6760D}"/>
              </a:ext>
            </a:extLst>
          </p:cNvPr>
          <p:cNvCxnSpPr>
            <a:cxnSpLocks/>
            <a:stCxn id="10" idx="3"/>
            <a:endCxn id="9" idx="1"/>
          </p:cNvCxnSpPr>
          <p:nvPr/>
        </p:nvCxnSpPr>
        <p:spPr>
          <a:xfrm>
            <a:off x="2888944" y="4564540"/>
            <a:ext cx="749606" cy="617581"/>
          </a:xfrm>
          <a:prstGeom prst="bentConnector3">
            <a:avLst>
              <a:gd name="adj1" fmla="val 50000"/>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AC3C2287-F83D-1BD3-DF34-3F4EADEB7AD9}"/>
              </a:ext>
            </a:extLst>
          </p:cNvPr>
          <p:cNvCxnSpPr>
            <a:cxnSpLocks/>
            <a:stCxn id="14" idx="3"/>
            <a:endCxn id="9" idx="1"/>
          </p:cNvCxnSpPr>
          <p:nvPr/>
        </p:nvCxnSpPr>
        <p:spPr>
          <a:xfrm flipV="1">
            <a:off x="2888944" y="5182121"/>
            <a:ext cx="749606" cy="1"/>
          </a:xfrm>
          <a:prstGeom prst="bentConnector3">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7846394F-0BCA-F0B1-AB43-812DBBB6EDA6}"/>
              </a:ext>
            </a:extLst>
          </p:cNvPr>
          <p:cNvCxnSpPr>
            <a:cxnSpLocks/>
            <a:stCxn id="15" idx="3"/>
            <a:endCxn id="9" idx="1"/>
          </p:cNvCxnSpPr>
          <p:nvPr/>
        </p:nvCxnSpPr>
        <p:spPr>
          <a:xfrm flipV="1">
            <a:off x="2888944" y="5182121"/>
            <a:ext cx="749606" cy="607544"/>
          </a:xfrm>
          <a:prstGeom prst="bentConnector3">
            <a:avLst>
              <a:gd name="adj1" fmla="val 50000"/>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E185B031-8834-A49F-C5CC-69298DB00901}"/>
              </a:ext>
            </a:extLst>
          </p:cNvPr>
          <p:cNvSpPr txBox="1">
            <a:spLocks/>
          </p:cNvSpPr>
          <p:nvPr/>
        </p:nvSpPr>
        <p:spPr>
          <a:xfrm>
            <a:off x="649299" y="3839254"/>
            <a:ext cx="5449876" cy="261611"/>
          </a:xfrm>
          <a:prstGeom prst="rect">
            <a:avLst/>
          </a:prstGeom>
        </p:spPr>
        <p:txBody>
          <a:bodyPr vert="horz" lIns="0" tIns="0" rIns="0" bIns="0" rtlCol="0">
            <a:noAutofit/>
          </a:bodyPr>
          <a:lstStyle>
            <a:lvl1pPr algn="l" defTabSz="995363" rtl="0" eaLnBrk="1" fontAlgn="base" hangingPunct="1">
              <a:lnSpc>
                <a:spcPct val="100000"/>
              </a:lnSpc>
              <a:spcBef>
                <a:spcPts val="0"/>
              </a:spcBef>
              <a:spcAft>
                <a:spcPts val="600"/>
              </a:spcAft>
              <a:defRPr sz="1000" baseline="0">
                <a:solidFill>
                  <a:schemeClr val="bg1"/>
                </a:solidFill>
                <a:latin typeface="+mn-lt"/>
                <a:ea typeface="+mn-ea"/>
                <a:cs typeface="Arial" pitchFamily="34" charset="0"/>
              </a:defRPr>
            </a:lvl1pPr>
            <a:lvl2pPr marL="1588" algn="l" defTabSz="995363" rtl="0" eaLnBrk="1" fontAlgn="base" hangingPunct="1">
              <a:lnSpc>
                <a:spcPct val="100000"/>
              </a:lnSpc>
              <a:spcBef>
                <a:spcPts val="0"/>
              </a:spcBef>
              <a:spcAft>
                <a:spcPts val="600"/>
              </a:spcAft>
              <a:buClr>
                <a:srgbClr val="000000"/>
              </a:buClr>
              <a:defRPr sz="1100" b="1" i="0">
                <a:solidFill>
                  <a:schemeClr val="tx1"/>
                </a:solidFill>
                <a:latin typeface="+mn-lt"/>
                <a:cs typeface="Arial" pitchFamily="34" charset="0"/>
              </a:defRPr>
            </a:lvl2pPr>
            <a:lvl3pPr marL="18288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b="0">
                <a:solidFill>
                  <a:schemeClr val="bg1"/>
                </a:solidFill>
                <a:latin typeface="+mn-lt"/>
                <a:cs typeface="Arial" pitchFamily="34" charset="0"/>
              </a:defRPr>
            </a:lvl3pPr>
            <a:lvl4pPr marL="36576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a:solidFill>
                  <a:schemeClr val="bg1"/>
                </a:solidFill>
                <a:latin typeface="+mn-lt"/>
                <a:cs typeface="Arial" pitchFamily="34" charset="0"/>
              </a:defRPr>
            </a:lvl4pPr>
            <a:lvl5pPr marL="182880" indent="-182880" algn="l" defTabSz="995363" rtl="0" eaLnBrk="1" fontAlgn="base" hangingPunct="1">
              <a:lnSpc>
                <a:spcPct val="100000"/>
              </a:lnSpc>
              <a:spcBef>
                <a:spcPts val="0"/>
              </a:spcBef>
              <a:spcAft>
                <a:spcPts val="600"/>
              </a:spcAft>
              <a:buClrTx/>
              <a:buSzPct val="100000"/>
              <a:buFont typeface="+mj-lt"/>
              <a:buAutoNum type="arabicPeriod"/>
              <a:defRPr sz="1000" baseline="0">
                <a:solidFill>
                  <a:schemeClr val="bg1"/>
                </a:solidFill>
                <a:latin typeface="+mn-lt"/>
                <a:cs typeface="Arial" pitchFamily="34" charset="0"/>
              </a:defRPr>
            </a:lvl5pPr>
            <a:lvl6pPr marL="0" indent="0" algn="l" defTabSz="0" rtl="0" eaLnBrk="1" fontAlgn="base" hangingPunct="1">
              <a:lnSpc>
                <a:spcPct val="100000"/>
              </a:lnSpc>
              <a:spcBef>
                <a:spcPts val="0"/>
              </a:spcBef>
              <a:spcAft>
                <a:spcPts val="600"/>
              </a:spcAft>
              <a:buClr>
                <a:schemeClr val="tx2"/>
              </a:buClr>
              <a:buFont typeface="Arial Narrow" pitchFamily="34" charset="0"/>
              <a:buNone/>
              <a:defRPr sz="1000" b="1" i="0" baseline="0">
                <a:solidFill>
                  <a:schemeClr val="bg1"/>
                </a:solidFill>
                <a:latin typeface="+mn-lt"/>
              </a:defRPr>
            </a:lvl6pPr>
            <a:lvl7pPr marL="0" indent="0" algn="l" defTabSz="995363" rtl="0" eaLnBrk="1" fontAlgn="base" hangingPunct="1">
              <a:lnSpc>
                <a:spcPct val="100000"/>
              </a:lnSpc>
              <a:spcBef>
                <a:spcPts val="0"/>
              </a:spcBef>
              <a:spcAft>
                <a:spcPts val="600"/>
              </a:spcAft>
              <a:buClr>
                <a:schemeClr val="tx2"/>
              </a:buClr>
              <a:buFont typeface="Arial Narrow" pitchFamily="34" charset="0"/>
              <a:buNone/>
              <a:defRPr sz="1000" i="1" baseline="0">
                <a:solidFill>
                  <a:schemeClr val="tx1"/>
                </a:solidFill>
                <a:latin typeface="+mn-lt"/>
              </a:defRPr>
            </a:lvl7pPr>
            <a:lvl8pPr marL="0" indent="0" algn="l" defTabSz="995363" rtl="0" eaLnBrk="1" fontAlgn="base" hangingPunct="1">
              <a:lnSpc>
                <a:spcPct val="100000"/>
              </a:lnSpc>
              <a:spcBef>
                <a:spcPts val="0"/>
              </a:spcBef>
              <a:spcAft>
                <a:spcPts val="600"/>
              </a:spcAft>
              <a:buClr>
                <a:schemeClr val="tx2"/>
              </a:buClr>
              <a:buFont typeface="Arial Narrow" pitchFamily="34" charset="0"/>
              <a:buNone/>
              <a:defRPr sz="1200" b="1">
                <a:solidFill>
                  <a:schemeClr val="bg1"/>
                </a:solidFill>
                <a:latin typeface="+mn-lt"/>
              </a:defRPr>
            </a:lvl8pPr>
            <a:lvl9pPr marL="0" indent="0" algn="l" defTabSz="995363" rtl="0" eaLnBrk="1" fontAlgn="base" hangingPunct="1">
              <a:lnSpc>
                <a:spcPct val="100000"/>
              </a:lnSpc>
              <a:spcBef>
                <a:spcPts val="0"/>
              </a:spcBef>
              <a:spcAft>
                <a:spcPts val="0"/>
              </a:spcAft>
              <a:buClr>
                <a:schemeClr val="tx2"/>
              </a:buClr>
              <a:buFont typeface="Arial Narrow" pitchFamily="34" charset="0"/>
              <a:buNone/>
              <a:defRPr sz="1000" baseline="0">
                <a:solidFill>
                  <a:schemeClr val="bg1"/>
                </a:solidFill>
                <a:latin typeface="+mn-lt"/>
              </a:defRPr>
            </a:lvl9pPr>
          </a:lstStyle>
          <a:p>
            <a:pPr marR="0" lvl="1" indent="0" latinLnBrk="0">
              <a:buSzPct val="100000"/>
              <a:buFontTx/>
              <a:buNone/>
              <a:tabLst/>
              <a:defRPr/>
            </a:pPr>
            <a:r>
              <a:rPr lang="cs-CZ" sz="1200" dirty="0">
                <a:solidFill>
                  <a:schemeClr val="bg1"/>
                </a:solidFill>
                <a:latin typeface="+mj-lt"/>
                <a:cs typeface="+mn-cs"/>
              </a:rPr>
              <a:t>Typická struktura PPP projektů s platbou za dostupnost</a:t>
            </a:r>
          </a:p>
        </p:txBody>
      </p:sp>
      <p:sp>
        <p:nvSpPr>
          <p:cNvPr id="40" name="Rectangle 39">
            <a:extLst>
              <a:ext uri="{FF2B5EF4-FFF2-40B4-BE49-F238E27FC236}">
                <a16:creationId xmlns:a16="http://schemas.microsoft.com/office/drawing/2014/main" id="{0D252211-6137-0740-5807-168D910A2CFE}"/>
              </a:ext>
            </a:extLst>
          </p:cNvPr>
          <p:cNvSpPr/>
          <p:nvPr/>
        </p:nvSpPr>
        <p:spPr>
          <a:xfrm>
            <a:off x="9049362" y="4956382"/>
            <a:ext cx="1955800" cy="462699"/>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cs-CZ" sz="1400" b="1">
                <a:solidFill>
                  <a:schemeClr val="tx1"/>
                </a:solidFill>
              </a:rPr>
              <a:t>Nájemníci</a:t>
            </a:r>
          </a:p>
        </p:txBody>
      </p:sp>
      <p:cxnSp>
        <p:nvCxnSpPr>
          <p:cNvPr id="44" name="Straight Arrow Connector 43">
            <a:extLst>
              <a:ext uri="{FF2B5EF4-FFF2-40B4-BE49-F238E27FC236}">
                <a16:creationId xmlns:a16="http://schemas.microsoft.com/office/drawing/2014/main" id="{07F2D5F6-5904-6A47-55F6-ABA3937A3DED}"/>
              </a:ext>
            </a:extLst>
          </p:cNvPr>
          <p:cNvCxnSpPr>
            <a:stCxn id="12" idx="1"/>
            <a:endCxn id="9" idx="3"/>
          </p:cNvCxnSpPr>
          <p:nvPr/>
        </p:nvCxnSpPr>
        <p:spPr>
          <a:xfrm flipH="1" flipV="1">
            <a:off x="5594350" y="5182121"/>
            <a:ext cx="749606" cy="5609"/>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673E05-4E68-43C8-9748-7F6310B24805}"/>
              </a:ext>
            </a:extLst>
          </p:cNvPr>
          <p:cNvCxnSpPr>
            <a:stCxn id="40" idx="1"/>
            <a:endCxn id="12" idx="3"/>
          </p:cNvCxnSpPr>
          <p:nvPr/>
        </p:nvCxnSpPr>
        <p:spPr>
          <a:xfrm flipH="1" flipV="1">
            <a:off x="8299756" y="5187730"/>
            <a:ext cx="749606" cy="2"/>
          </a:xfrm>
          <a:prstGeom prst="straightConnector1">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B83F161C-F08B-17C0-1A0D-A5FEE24E3A84}"/>
              </a:ext>
            </a:extLst>
          </p:cNvPr>
          <p:cNvCxnSpPr>
            <a:stCxn id="11" idx="1"/>
            <a:endCxn id="9" idx="0"/>
          </p:cNvCxnSpPr>
          <p:nvPr/>
        </p:nvCxnSpPr>
        <p:spPr>
          <a:xfrm rot="10800000" flipV="1">
            <a:off x="4616450" y="4564539"/>
            <a:ext cx="1727506" cy="386232"/>
          </a:xfrm>
          <a:prstGeom prst="bentConnector2">
            <a:avLst/>
          </a:prstGeom>
          <a:ln w="952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FF68296-DA2A-7BBA-CDF8-9CFBB6DDEC07}"/>
              </a:ext>
            </a:extLst>
          </p:cNvPr>
          <p:cNvSpPr txBox="1"/>
          <p:nvPr/>
        </p:nvSpPr>
        <p:spPr>
          <a:xfrm>
            <a:off x="609918" y="6191450"/>
            <a:ext cx="6132526" cy="313932"/>
          </a:xfrm>
          <a:prstGeom prst="rect">
            <a:avLst/>
          </a:prstGeom>
          <a:noFill/>
        </p:spPr>
        <p:txBody>
          <a:bodyPr wrap="square" lIns="0" tIns="36576" rIns="0" bIns="0" rtlCol="0">
            <a:spAutoFit/>
          </a:bodyPr>
          <a:lstStyle/>
          <a:p>
            <a:pPr algn="l">
              <a:buClr>
                <a:schemeClr val="tx2"/>
              </a:buClr>
              <a:buSzPct val="80000"/>
            </a:pPr>
            <a:r>
              <a:rPr lang="cs-CZ" sz="900" i="1" baseline="30000" dirty="0">
                <a:solidFill>
                  <a:schemeClr val="bg1">
                    <a:lumMod val="60000"/>
                    <a:lumOff val="40000"/>
                  </a:schemeClr>
                </a:solidFill>
                <a:latin typeface="Arial" panose="020B0604020202020204" pitchFamily="34" charset="0"/>
                <a:cs typeface="Arial" panose="020B0604020202020204" pitchFamily="34" charset="0"/>
              </a:rPr>
              <a:t>1</a:t>
            </a:r>
            <a:r>
              <a:rPr lang="cs-CZ" sz="900" i="1" dirty="0">
                <a:solidFill>
                  <a:schemeClr val="bg1">
                    <a:lumMod val="60000"/>
                    <a:lumOff val="40000"/>
                  </a:schemeClr>
                </a:solidFill>
                <a:latin typeface="Arial" panose="020B0604020202020204" pitchFamily="34" charset="0"/>
                <a:cs typeface="Arial" panose="020B0604020202020204" pitchFamily="34" charset="0"/>
              </a:rPr>
              <a:t>DBFOM -  Design, build, finance, </a:t>
            </a:r>
            <a:r>
              <a:rPr lang="cs-CZ" sz="900" i="1" dirty="0" err="1">
                <a:solidFill>
                  <a:schemeClr val="bg1">
                    <a:lumMod val="60000"/>
                    <a:lumOff val="40000"/>
                  </a:schemeClr>
                </a:solidFill>
                <a:latin typeface="Arial" panose="020B0604020202020204" pitchFamily="34" charset="0"/>
                <a:cs typeface="Arial" panose="020B0604020202020204" pitchFamily="34" charset="0"/>
              </a:rPr>
              <a:t>operate</a:t>
            </a:r>
            <a:r>
              <a:rPr lang="cs-CZ" sz="900" i="1" dirty="0">
                <a:solidFill>
                  <a:schemeClr val="bg1">
                    <a:lumMod val="60000"/>
                    <a:lumOff val="40000"/>
                  </a:schemeClr>
                </a:solidFill>
                <a:latin typeface="Arial" panose="020B0604020202020204" pitchFamily="34" charset="0"/>
                <a:cs typeface="Arial" panose="020B0604020202020204" pitchFamily="34" charset="0"/>
              </a:rPr>
              <a:t>, </a:t>
            </a:r>
            <a:r>
              <a:rPr lang="cs-CZ" sz="900" i="1" dirty="0" err="1">
                <a:solidFill>
                  <a:schemeClr val="bg1">
                    <a:lumMod val="60000"/>
                    <a:lumOff val="40000"/>
                  </a:schemeClr>
                </a:solidFill>
                <a:latin typeface="Arial" panose="020B0604020202020204" pitchFamily="34" charset="0"/>
                <a:cs typeface="Arial" panose="020B0604020202020204" pitchFamily="34" charset="0"/>
              </a:rPr>
              <a:t>maintain</a:t>
            </a:r>
            <a:r>
              <a:rPr lang="cs-CZ" sz="900" i="1" dirty="0">
                <a:solidFill>
                  <a:schemeClr val="bg1">
                    <a:lumMod val="60000"/>
                    <a:lumOff val="40000"/>
                  </a:schemeClr>
                </a:solidFill>
                <a:latin typeface="Arial" panose="020B0604020202020204" pitchFamily="34" charset="0"/>
                <a:cs typeface="Arial" panose="020B0604020202020204" pitchFamily="34" charset="0"/>
              </a:rPr>
              <a:t> = Navrhnout, postavit, financovat, provozovat, udržovat </a:t>
            </a:r>
            <a:endParaRPr lang="cs-CZ" sz="900" i="1" baseline="30000" dirty="0">
              <a:solidFill>
                <a:schemeClr val="bg1">
                  <a:lumMod val="60000"/>
                  <a:lumOff val="40000"/>
                </a:schemeClr>
              </a:solidFill>
              <a:latin typeface="Arial" panose="020B0604020202020204" pitchFamily="34" charset="0"/>
              <a:cs typeface="Arial" panose="020B0604020202020204" pitchFamily="34" charset="0"/>
            </a:endParaRPr>
          </a:p>
          <a:p>
            <a:pPr algn="l">
              <a:buClr>
                <a:schemeClr val="tx2"/>
              </a:buClr>
              <a:buSzPct val="80000"/>
            </a:pPr>
            <a:r>
              <a:rPr lang="cs-CZ" sz="900" i="1" baseline="30000" dirty="0">
                <a:solidFill>
                  <a:schemeClr val="bg1">
                    <a:lumMod val="60000"/>
                    <a:lumOff val="40000"/>
                  </a:schemeClr>
                </a:solidFill>
                <a:latin typeface="Arial" panose="020B0604020202020204" pitchFamily="34" charset="0"/>
                <a:cs typeface="Arial" panose="020B0604020202020204" pitchFamily="34" charset="0"/>
              </a:rPr>
              <a:t>2</a:t>
            </a:r>
            <a:r>
              <a:rPr lang="cs-CZ" sz="900" i="1" dirty="0">
                <a:solidFill>
                  <a:schemeClr val="bg1">
                    <a:lumMod val="60000"/>
                    <a:lumOff val="40000"/>
                  </a:schemeClr>
                </a:solidFill>
                <a:latin typeface="Arial" panose="020B0604020202020204" pitchFamily="34" charset="0"/>
                <a:cs typeface="Arial" panose="020B0604020202020204" pitchFamily="34" charset="0"/>
              </a:rPr>
              <a:t>SPV – </a:t>
            </a:r>
            <a:r>
              <a:rPr lang="cs-CZ" sz="900" i="1" dirty="0" err="1">
                <a:solidFill>
                  <a:schemeClr val="bg1">
                    <a:lumMod val="60000"/>
                    <a:lumOff val="40000"/>
                  </a:schemeClr>
                </a:solidFill>
                <a:latin typeface="Arial" panose="020B0604020202020204" pitchFamily="34" charset="0"/>
                <a:cs typeface="Arial" panose="020B0604020202020204" pitchFamily="34" charset="0"/>
              </a:rPr>
              <a:t>special</a:t>
            </a:r>
            <a:r>
              <a:rPr lang="cs-CZ" sz="900" i="1" dirty="0">
                <a:solidFill>
                  <a:schemeClr val="bg1">
                    <a:lumMod val="60000"/>
                    <a:lumOff val="40000"/>
                  </a:schemeClr>
                </a:solidFill>
                <a:latin typeface="Arial" panose="020B0604020202020204" pitchFamily="34" charset="0"/>
                <a:cs typeface="Arial" panose="020B0604020202020204" pitchFamily="34" charset="0"/>
              </a:rPr>
              <a:t> </a:t>
            </a:r>
            <a:r>
              <a:rPr lang="cs-CZ" sz="900" i="1" dirty="0" err="1">
                <a:solidFill>
                  <a:schemeClr val="bg1">
                    <a:lumMod val="60000"/>
                    <a:lumOff val="40000"/>
                  </a:schemeClr>
                </a:solidFill>
                <a:latin typeface="Arial" panose="020B0604020202020204" pitchFamily="34" charset="0"/>
                <a:cs typeface="Arial" panose="020B0604020202020204" pitchFamily="34" charset="0"/>
              </a:rPr>
              <a:t>purpose</a:t>
            </a:r>
            <a:r>
              <a:rPr lang="cs-CZ" sz="900" i="1" dirty="0">
                <a:solidFill>
                  <a:schemeClr val="bg1">
                    <a:lumMod val="60000"/>
                    <a:lumOff val="40000"/>
                  </a:schemeClr>
                </a:solidFill>
                <a:latin typeface="Arial" panose="020B0604020202020204" pitchFamily="34" charset="0"/>
                <a:cs typeface="Arial" panose="020B0604020202020204" pitchFamily="34" charset="0"/>
              </a:rPr>
              <a:t> </a:t>
            </a:r>
            <a:r>
              <a:rPr lang="cs-CZ" sz="900" i="1" dirty="0" err="1">
                <a:solidFill>
                  <a:schemeClr val="bg1">
                    <a:lumMod val="60000"/>
                    <a:lumOff val="40000"/>
                  </a:schemeClr>
                </a:solidFill>
                <a:latin typeface="Arial" panose="020B0604020202020204" pitchFamily="34" charset="0"/>
                <a:cs typeface="Arial" panose="020B0604020202020204" pitchFamily="34" charset="0"/>
              </a:rPr>
              <a:t>vehicle</a:t>
            </a:r>
            <a:r>
              <a:rPr lang="cs-CZ" sz="900" i="1" dirty="0">
                <a:solidFill>
                  <a:schemeClr val="bg1">
                    <a:lumMod val="60000"/>
                    <a:lumOff val="40000"/>
                  </a:schemeClr>
                </a:solidFill>
                <a:latin typeface="Arial" panose="020B0604020202020204" pitchFamily="34" charset="0"/>
                <a:cs typeface="Arial" panose="020B0604020202020204" pitchFamily="34" charset="0"/>
              </a:rPr>
              <a:t> = účelově vytvořená jednotka</a:t>
            </a:r>
          </a:p>
        </p:txBody>
      </p:sp>
    </p:spTree>
    <p:extLst>
      <p:ext uri="{BB962C8B-B14F-4D97-AF65-F5344CB8AC3E}">
        <p14:creationId xmlns:p14="http://schemas.microsoft.com/office/powerpoint/2010/main" val="1015672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7AB15D6-5B86-C9ED-15B7-EDA70B525AF7}"/>
              </a:ext>
            </a:extLst>
          </p:cNvPr>
          <p:cNvGraphicFramePr>
            <a:graphicFrameLocks noChangeAspect="1"/>
          </p:cNvGraphicFramePr>
          <p:nvPr>
            <p:custDataLst>
              <p:tags r:id="rId1"/>
            </p:custDataLst>
            <p:extLst>
              <p:ext uri="{D42A27DB-BD31-4B8C-83A1-F6EECF244321}">
                <p14:modId xmlns:p14="http://schemas.microsoft.com/office/powerpoint/2010/main" val="3346166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87AB15D6-5B86-C9ED-15B7-EDA70B525A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1AA1D8-B369-4C47-93D8-8F057E1B8957}"/>
              </a:ext>
            </a:extLst>
          </p:cNvPr>
          <p:cNvSpPr>
            <a:spLocks noGrp="1"/>
          </p:cNvSpPr>
          <p:nvPr>
            <p:ph type="title"/>
          </p:nvPr>
        </p:nvSpPr>
        <p:spPr/>
        <p:txBody>
          <a:bodyPr vert="horz"/>
          <a:lstStyle/>
          <a:p>
            <a:pPr marR="0" defTabSz="685434" eaLnBrk="1" fontAlgn="auto" latinLnBrk="0" hangingPunct="1">
              <a:lnSpc>
                <a:spcPct val="100000"/>
              </a:lnSpc>
              <a:spcBef>
                <a:spcPct val="20000"/>
              </a:spcBef>
              <a:spcAft>
                <a:spcPts val="0"/>
              </a:spcAft>
              <a:buClr>
                <a:srgbClr val="FFE600"/>
              </a:buClr>
              <a:buSzPct val="80000"/>
              <a:tabLst/>
            </a:pPr>
            <a:r>
              <a:rPr lang="cs-CZ"/>
              <a:t>Hodnota za peníze (VfM)</a:t>
            </a:r>
          </a:p>
        </p:txBody>
      </p:sp>
      <p:sp>
        <p:nvSpPr>
          <p:cNvPr id="21" name="Content Placeholder 2">
            <a:extLst>
              <a:ext uri="{FF2B5EF4-FFF2-40B4-BE49-F238E27FC236}">
                <a16:creationId xmlns:a16="http://schemas.microsoft.com/office/drawing/2014/main" id="{0BF47239-35E7-4D50-BCA0-2A0D5E01FA73}"/>
              </a:ext>
            </a:extLst>
          </p:cNvPr>
          <p:cNvSpPr txBox="1">
            <a:spLocks/>
          </p:cNvSpPr>
          <p:nvPr/>
        </p:nvSpPr>
        <p:spPr>
          <a:xfrm>
            <a:off x="6195904" y="1044195"/>
            <a:ext cx="3355500" cy="261611"/>
          </a:xfrm>
          <a:prstGeom prst="rect">
            <a:avLst/>
          </a:prstGeom>
        </p:spPr>
        <p:txBody>
          <a:bodyPr vert="horz" lIns="0" tIns="0" rIns="0" bIns="0" rtlCol="0">
            <a:noAutofit/>
          </a:bodyPr>
          <a:lstStyle>
            <a:lvl1pPr algn="l" defTabSz="995363" rtl="0" eaLnBrk="1" fontAlgn="base" hangingPunct="1">
              <a:lnSpc>
                <a:spcPct val="100000"/>
              </a:lnSpc>
              <a:spcBef>
                <a:spcPts val="0"/>
              </a:spcBef>
              <a:spcAft>
                <a:spcPts val="600"/>
              </a:spcAft>
              <a:defRPr sz="1000" baseline="0">
                <a:solidFill>
                  <a:schemeClr val="bg1"/>
                </a:solidFill>
                <a:latin typeface="+mn-lt"/>
                <a:ea typeface="+mn-ea"/>
                <a:cs typeface="Arial" pitchFamily="34" charset="0"/>
              </a:defRPr>
            </a:lvl1pPr>
            <a:lvl2pPr marL="1588" algn="l" defTabSz="995363" rtl="0" eaLnBrk="1" fontAlgn="base" hangingPunct="1">
              <a:lnSpc>
                <a:spcPct val="100000"/>
              </a:lnSpc>
              <a:spcBef>
                <a:spcPts val="0"/>
              </a:spcBef>
              <a:spcAft>
                <a:spcPts val="600"/>
              </a:spcAft>
              <a:buClr>
                <a:srgbClr val="000000"/>
              </a:buClr>
              <a:defRPr sz="1100" b="1" i="0">
                <a:solidFill>
                  <a:schemeClr val="tx1"/>
                </a:solidFill>
                <a:latin typeface="+mn-lt"/>
                <a:cs typeface="Arial" pitchFamily="34" charset="0"/>
              </a:defRPr>
            </a:lvl2pPr>
            <a:lvl3pPr marL="18288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b="0">
                <a:solidFill>
                  <a:schemeClr val="bg1"/>
                </a:solidFill>
                <a:latin typeface="+mn-lt"/>
                <a:cs typeface="Arial" pitchFamily="34" charset="0"/>
              </a:defRPr>
            </a:lvl3pPr>
            <a:lvl4pPr marL="36576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a:solidFill>
                  <a:schemeClr val="bg1"/>
                </a:solidFill>
                <a:latin typeface="+mn-lt"/>
                <a:cs typeface="Arial" pitchFamily="34" charset="0"/>
              </a:defRPr>
            </a:lvl4pPr>
            <a:lvl5pPr marL="182880" indent="-182880" algn="l" defTabSz="995363" rtl="0" eaLnBrk="1" fontAlgn="base" hangingPunct="1">
              <a:lnSpc>
                <a:spcPct val="100000"/>
              </a:lnSpc>
              <a:spcBef>
                <a:spcPts val="0"/>
              </a:spcBef>
              <a:spcAft>
                <a:spcPts val="600"/>
              </a:spcAft>
              <a:buClrTx/>
              <a:buSzPct val="100000"/>
              <a:buFont typeface="+mj-lt"/>
              <a:buAutoNum type="arabicPeriod"/>
              <a:defRPr sz="1000" baseline="0">
                <a:solidFill>
                  <a:schemeClr val="bg1"/>
                </a:solidFill>
                <a:latin typeface="+mn-lt"/>
                <a:cs typeface="Arial" pitchFamily="34" charset="0"/>
              </a:defRPr>
            </a:lvl5pPr>
            <a:lvl6pPr marL="0" indent="0" algn="l" defTabSz="0" rtl="0" eaLnBrk="1" fontAlgn="base" hangingPunct="1">
              <a:lnSpc>
                <a:spcPct val="100000"/>
              </a:lnSpc>
              <a:spcBef>
                <a:spcPts val="0"/>
              </a:spcBef>
              <a:spcAft>
                <a:spcPts val="600"/>
              </a:spcAft>
              <a:buClr>
                <a:schemeClr val="tx2"/>
              </a:buClr>
              <a:buFont typeface="Arial Narrow" pitchFamily="34" charset="0"/>
              <a:buNone/>
              <a:defRPr sz="1000" b="1" i="0" baseline="0">
                <a:solidFill>
                  <a:schemeClr val="bg1"/>
                </a:solidFill>
                <a:latin typeface="+mn-lt"/>
              </a:defRPr>
            </a:lvl6pPr>
            <a:lvl7pPr marL="0" indent="0" algn="l" defTabSz="995363" rtl="0" eaLnBrk="1" fontAlgn="base" hangingPunct="1">
              <a:lnSpc>
                <a:spcPct val="100000"/>
              </a:lnSpc>
              <a:spcBef>
                <a:spcPts val="0"/>
              </a:spcBef>
              <a:spcAft>
                <a:spcPts val="600"/>
              </a:spcAft>
              <a:buClr>
                <a:schemeClr val="tx2"/>
              </a:buClr>
              <a:buFont typeface="Arial Narrow" pitchFamily="34" charset="0"/>
              <a:buNone/>
              <a:defRPr sz="1000" i="1" baseline="0">
                <a:solidFill>
                  <a:schemeClr val="tx1"/>
                </a:solidFill>
                <a:latin typeface="+mn-lt"/>
              </a:defRPr>
            </a:lvl7pPr>
            <a:lvl8pPr marL="0" indent="0" algn="l" defTabSz="995363" rtl="0" eaLnBrk="1" fontAlgn="base" hangingPunct="1">
              <a:lnSpc>
                <a:spcPct val="100000"/>
              </a:lnSpc>
              <a:spcBef>
                <a:spcPts val="0"/>
              </a:spcBef>
              <a:spcAft>
                <a:spcPts val="600"/>
              </a:spcAft>
              <a:buClr>
                <a:schemeClr val="tx2"/>
              </a:buClr>
              <a:buFont typeface="Arial Narrow" pitchFamily="34" charset="0"/>
              <a:buNone/>
              <a:defRPr sz="1200" b="1">
                <a:solidFill>
                  <a:schemeClr val="bg1"/>
                </a:solidFill>
                <a:latin typeface="+mn-lt"/>
              </a:defRPr>
            </a:lvl8pPr>
            <a:lvl9pPr marL="0" indent="0" algn="l" defTabSz="995363" rtl="0" eaLnBrk="1" fontAlgn="base" hangingPunct="1">
              <a:lnSpc>
                <a:spcPct val="100000"/>
              </a:lnSpc>
              <a:spcBef>
                <a:spcPts val="0"/>
              </a:spcBef>
              <a:spcAft>
                <a:spcPts val="0"/>
              </a:spcAft>
              <a:buClr>
                <a:schemeClr val="tx2"/>
              </a:buClr>
              <a:buFont typeface="Arial Narrow" pitchFamily="34" charset="0"/>
              <a:buNone/>
              <a:defRPr sz="1000" baseline="0">
                <a:solidFill>
                  <a:schemeClr val="bg1"/>
                </a:solidFill>
                <a:latin typeface="+mn-lt"/>
              </a:defRPr>
            </a:lvl9pPr>
          </a:lstStyle>
          <a:p>
            <a:pPr marR="0" lvl="1" indent="0" latinLnBrk="0">
              <a:buSzPct val="100000"/>
              <a:buFontTx/>
              <a:buNone/>
              <a:tabLst/>
              <a:defRPr/>
            </a:pPr>
            <a:r>
              <a:rPr lang="cs-CZ" sz="1200">
                <a:solidFill>
                  <a:schemeClr val="bg1"/>
                </a:solidFill>
                <a:latin typeface="+mj-lt"/>
                <a:cs typeface="+mn-cs"/>
              </a:rPr>
              <a:t>Přenos rizika a hodnoty za peníze</a:t>
            </a:r>
          </a:p>
        </p:txBody>
      </p:sp>
      <p:sp>
        <p:nvSpPr>
          <p:cNvPr id="24" name="TextBox 23">
            <a:extLst>
              <a:ext uri="{FF2B5EF4-FFF2-40B4-BE49-F238E27FC236}">
                <a16:creationId xmlns:a16="http://schemas.microsoft.com/office/drawing/2014/main" id="{84D2D5AD-1D08-47FB-9142-6E178260A43F}"/>
              </a:ext>
            </a:extLst>
          </p:cNvPr>
          <p:cNvSpPr txBox="1"/>
          <p:nvPr/>
        </p:nvSpPr>
        <p:spPr>
          <a:xfrm>
            <a:off x="609918" y="1261986"/>
            <a:ext cx="5238620" cy="4985980"/>
          </a:xfrm>
          <a:prstGeom prst="rect">
            <a:avLst/>
          </a:prstGeom>
          <a:noFill/>
        </p:spPr>
        <p:txBody>
          <a:bodyPr wrap="square">
            <a:spAutoFit/>
          </a:bodyPr>
          <a:lstStyle/>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Hodnota za peníze (Value for Money, VfM) je hodnotící nástroj, který slouží k určení, zda partnerství veřejného a soukromého sektoru (PPP) nabízí efektivnější alokaci zdrojů než Komparátor veřejného sektoru  (Public Sector </a:t>
            </a:r>
            <a:r>
              <a:rPr lang="cs-CZ" sz="1200" dirty="0" err="1">
                <a:solidFill>
                  <a:schemeClr val="bg1"/>
                </a:solidFill>
              </a:rPr>
              <a:t>Comparator</a:t>
            </a:r>
            <a:r>
              <a:rPr lang="cs-CZ" sz="1200" dirty="0">
                <a:solidFill>
                  <a:schemeClr val="bg1"/>
                </a:solidFill>
              </a:rPr>
              <a:t> - PSC).</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Klíčovými prvky analýzy </a:t>
            </a:r>
            <a:r>
              <a:rPr lang="cs-CZ" sz="1200" dirty="0" err="1">
                <a:solidFill>
                  <a:schemeClr val="bg1"/>
                </a:solidFill>
              </a:rPr>
              <a:t>VfM</a:t>
            </a:r>
            <a:r>
              <a:rPr lang="cs-CZ" sz="1200" dirty="0">
                <a:solidFill>
                  <a:schemeClr val="bg1"/>
                </a:solidFill>
              </a:rPr>
              <a:t> jsou náklady na projekt, rizika a kvalita služeb. </a:t>
            </a:r>
            <a:r>
              <a:rPr lang="cs-CZ" sz="1200" dirty="0" err="1">
                <a:solidFill>
                  <a:schemeClr val="bg1"/>
                </a:solidFill>
              </a:rPr>
              <a:t>VfM</a:t>
            </a:r>
            <a:r>
              <a:rPr lang="cs-CZ" sz="1200" dirty="0">
                <a:solidFill>
                  <a:schemeClr val="bg1"/>
                </a:solidFill>
              </a:rPr>
              <a:t> se považuje za vyšší, pokud PPP může poskytovat stejné služby jako PSC při nižších nákladech na životní cyklus, nižším riziku nebo vyšší kvalitě služeb. Prvek nákladů obvykle představuje náklady za celou dobu životnosti projektu na dodání související hodnoty, včetně nákladů na řízení rizik s tím spojených. Hodnota zahrnuje kvalitu a množství služby nebo úroveň výkonu za stejné období.</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Hodnota za peníze se vypočítá pomocí čisté současné hodnoty (ČSH) peněžních toků a terminální hodnoty (</a:t>
            </a:r>
            <a:r>
              <a:rPr lang="en-US" sz="1200" dirty="0">
                <a:solidFill>
                  <a:schemeClr val="bg1"/>
                </a:solidFill>
              </a:rPr>
              <a:t>terminal value</a:t>
            </a:r>
            <a:r>
              <a:rPr lang="cs-CZ" sz="1200" dirty="0">
                <a:solidFill>
                  <a:schemeClr val="bg1"/>
                </a:solidFill>
              </a:rPr>
              <a:t>) projektu ve variantách PSC a PPP.</a:t>
            </a:r>
          </a:p>
          <a:p>
            <a:pPr marL="628650" lvl="1" indent="-171450" algn="just">
              <a:spcBef>
                <a:spcPts val="600"/>
              </a:spcBef>
              <a:buClr>
                <a:schemeClr val="tx2"/>
              </a:buClr>
              <a:buSzPct val="70000"/>
              <a:buFont typeface="Arial" panose="020B0604020202020204" pitchFamily="34" charset="0"/>
              <a:buChar char="►"/>
            </a:pPr>
            <a:r>
              <a:rPr lang="cs-CZ" sz="1200" dirty="0">
                <a:solidFill>
                  <a:schemeClr val="bg1"/>
                </a:solidFill>
              </a:rPr>
              <a:t>ČSH vypočítává rozdíl mezi diskontovanými peněžními příjmy a výdaji projektu.</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Tradiční zadávání veřejných zakázek představuje Komparátor veřejného sektoru (PSC). Čistá současná hodnota PSC je upravena o čistou současnou hodnotu zadržených rizik, aby bylo možné obě varianty porovnat.</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Varianta PPP počítá s platbou za dostupnost, která je ovlivněna výší přenesených rizik na soukromého partnera.</a:t>
            </a:r>
          </a:p>
          <a:p>
            <a:pPr marL="171450" indent="-171450" algn="just">
              <a:spcBef>
                <a:spcPts val="600"/>
              </a:spcBef>
              <a:buClr>
                <a:schemeClr val="tx2"/>
              </a:buClr>
              <a:buSzPct val="70000"/>
              <a:buFont typeface="Arial" panose="020B0604020202020204" pitchFamily="34" charset="0"/>
              <a:buChar char="►"/>
            </a:pPr>
            <a:r>
              <a:rPr lang="cs-CZ" sz="1200" dirty="0">
                <a:solidFill>
                  <a:schemeClr val="bg1"/>
                </a:solidFill>
              </a:rPr>
              <a:t>Posouzení VfM určí variantu, která představuje nejlepší rovnováhu dlouhodobé hodnoty upravené o riziko v porovnání s náklady.</a:t>
            </a:r>
          </a:p>
        </p:txBody>
      </p:sp>
      <p:grpSp>
        <p:nvGrpSpPr>
          <p:cNvPr id="31" name="Group 30">
            <a:extLst>
              <a:ext uri="{FF2B5EF4-FFF2-40B4-BE49-F238E27FC236}">
                <a16:creationId xmlns:a16="http://schemas.microsoft.com/office/drawing/2014/main" id="{7D7A8177-6F8C-41AA-BE06-CD4CF2C6B255}"/>
              </a:ext>
            </a:extLst>
          </p:cNvPr>
          <p:cNvGrpSpPr/>
          <p:nvPr/>
        </p:nvGrpSpPr>
        <p:grpSpPr>
          <a:xfrm>
            <a:off x="6527353" y="2667794"/>
            <a:ext cx="5061079" cy="3301896"/>
            <a:chOff x="6445452" y="2735221"/>
            <a:chExt cx="5061079" cy="3301896"/>
          </a:xfrm>
        </p:grpSpPr>
        <p:grpSp>
          <p:nvGrpSpPr>
            <p:cNvPr id="22" name="Group 21">
              <a:extLst>
                <a:ext uri="{FF2B5EF4-FFF2-40B4-BE49-F238E27FC236}">
                  <a16:creationId xmlns:a16="http://schemas.microsoft.com/office/drawing/2014/main" id="{9C8DAB48-C00A-44E9-9019-4BA0EEEC8188}"/>
                </a:ext>
              </a:extLst>
            </p:cNvPr>
            <p:cNvGrpSpPr/>
            <p:nvPr/>
          </p:nvGrpSpPr>
          <p:grpSpPr>
            <a:xfrm>
              <a:off x="7450424" y="3188753"/>
              <a:ext cx="3842809" cy="2444435"/>
              <a:chOff x="7330137" y="2996697"/>
              <a:chExt cx="3842809" cy="2444435"/>
            </a:xfrm>
          </p:grpSpPr>
          <p:cxnSp>
            <p:nvCxnSpPr>
              <p:cNvPr id="5" name="Straight Connector 4">
                <a:extLst>
                  <a:ext uri="{FF2B5EF4-FFF2-40B4-BE49-F238E27FC236}">
                    <a16:creationId xmlns:a16="http://schemas.microsoft.com/office/drawing/2014/main" id="{AC501C23-76FD-4CB5-8336-723C41DF4CF4}"/>
                  </a:ext>
                </a:extLst>
              </p:cNvPr>
              <p:cNvCxnSpPr>
                <a:cxnSpLocks/>
              </p:cNvCxnSpPr>
              <p:nvPr/>
            </p:nvCxnSpPr>
            <p:spPr>
              <a:xfrm>
                <a:off x="7330137" y="2996697"/>
                <a:ext cx="0" cy="2444435"/>
              </a:xfrm>
              <a:prstGeom prst="line">
                <a:avLst/>
              </a:prstGeom>
              <a:ln w="12700">
                <a:solidFill>
                  <a:schemeClr val="bg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9BD95D6-B522-46A8-BDA4-48DBAC8E5EF2}"/>
                  </a:ext>
                </a:extLst>
              </p:cNvPr>
              <p:cNvCxnSpPr>
                <a:cxnSpLocks/>
              </p:cNvCxnSpPr>
              <p:nvPr/>
            </p:nvCxnSpPr>
            <p:spPr>
              <a:xfrm>
                <a:off x="7330137" y="5441132"/>
                <a:ext cx="3842809" cy="0"/>
              </a:xfrm>
              <a:prstGeom prst="line">
                <a:avLst/>
              </a:prstGeom>
              <a:ln w="12700">
                <a:solidFill>
                  <a:schemeClr val="bg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09359108-425A-4C5A-A8C1-D4C2CFCF123D}"/>
                  </a:ext>
                </a:extLst>
              </p:cNvPr>
              <p:cNvSpPr/>
              <p:nvPr/>
            </p:nvSpPr>
            <p:spPr>
              <a:xfrm>
                <a:off x="7339190" y="3303994"/>
                <a:ext cx="3548958" cy="1697811"/>
              </a:xfrm>
              <a:custGeom>
                <a:avLst/>
                <a:gdLst>
                  <a:gd name="connsiteX0" fmla="*/ 0 w 3548958"/>
                  <a:gd name="connsiteY0" fmla="*/ 1308512 h 1697811"/>
                  <a:gd name="connsiteX1" fmla="*/ 986827 w 3548958"/>
                  <a:gd name="connsiteY1" fmla="*/ 1190816 h 1697811"/>
                  <a:gd name="connsiteX2" fmla="*/ 2100403 w 3548958"/>
                  <a:gd name="connsiteY2" fmla="*/ 4813 h 1697811"/>
                  <a:gd name="connsiteX3" fmla="*/ 3548958 w 3548958"/>
                  <a:gd name="connsiteY3" fmla="*/ 1697811 h 1697811"/>
                </a:gdLst>
                <a:ahLst/>
                <a:cxnLst>
                  <a:cxn ang="0">
                    <a:pos x="connsiteX0" y="connsiteY0"/>
                  </a:cxn>
                  <a:cxn ang="0">
                    <a:pos x="connsiteX1" y="connsiteY1"/>
                  </a:cxn>
                  <a:cxn ang="0">
                    <a:pos x="connsiteX2" y="connsiteY2"/>
                  </a:cxn>
                  <a:cxn ang="0">
                    <a:pos x="connsiteX3" y="connsiteY3"/>
                  </a:cxn>
                </a:cxnLst>
                <a:rect l="l" t="t" r="r" b="b"/>
                <a:pathLst>
                  <a:path w="3548958" h="1697811">
                    <a:moveTo>
                      <a:pt x="0" y="1308512"/>
                    </a:moveTo>
                    <a:cubicBezTo>
                      <a:pt x="318380" y="1358305"/>
                      <a:pt x="636760" y="1408099"/>
                      <a:pt x="986827" y="1190816"/>
                    </a:cubicBezTo>
                    <a:cubicBezTo>
                      <a:pt x="1336894" y="973533"/>
                      <a:pt x="1673381" y="-79686"/>
                      <a:pt x="2100403" y="4813"/>
                    </a:cubicBezTo>
                    <a:cubicBezTo>
                      <a:pt x="2527425" y="89312"/>
                      <a:pt x="3318095" y="1442805"/>
                      <a:pt x="3548958" y="1697811"/>
                    </a:cubicBez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 name="TextBox 3">
              <a:extLst>
                <a:ext uri="{FF2B5EF4-FFF2-40B4-BE49-F238E27FC236}">
                  <a16:creationId xmlns:a16="http://schemas.microsoft.com/office/drawing/2014/main" id="{676748A3-6C4F-4145-BF7B-89289382772A}"/>
                </a:ext>
              </a:extLst>
            </p:cNvPr>
            <p:cNvSpPr txBox="1"/>
            <p:nvPr/>
          </p:nvSpPr>
          <p:spPr>
            <a:xfrm>
              <a:off x="7134714" y="2735221"/>
              <a:ext cx="649525" cy="360099"/>
            </a:xfrm>
            <a:prstGeom prst="rect">
              <a:avLst/>
            </a:prstGeom>
            <a:noFill/>
          </p:spPr>
          <p:txBody>
            <a:bodyPr wrap="square" lIns="0" tIns="36576" rIns="0" bIns="0" rtlCol="0">
              <a:spAutoFit/>
            </a:bodyPr>
            <a:lstStyle/>
            <a:p>
              <a:pPr algn="ctr">
                <a:spcAft>
                  <a:spcPts val="600"/>
                </a:spcAft>
                <a:buClr>
                  <a:schemeClr val="tx2"/>
                </a:buClr>
                <a:buSzPct val="80000"/>
              </a:pPr>
              <a:r>
                <a:rPr lang="cs-CZ" sz="1050">
                  <a:solidFill>
                    <a:schemeClr val="bg1"/>
                  </a:solidFill>
                </a:rPr>
                <a:t>Hodnota za peníze</a:t>
              </a:r>
            </a:p>
          </p:txBody>
        </p:sp>
        <p:sp>
          <p:nvSpPr>
            <p:cNvPr id="11" name="TextBox 10">
              <a:extLst>
                <a:ext uri="{FF2B5EF4-FFF2-40B4-BE49-F238E27FC236}">
                  <a16:creationId xmlns:a16="http://schemas.microsoft.com/office/drawing/2014/main" id="{6C7E2704-95D8-4791-9E45-4BFB315ACCC4}"/>
                </a:ext>
              </a:extLst>
            </p:cNvPr>
            <p:cNvSpPr txBox="1"/>
            <p:nvPr/>
          </p:nvSpPr>
          <p:spPr>
            <a:xfrm>
              <a:off x="10857006" y="5677018"/>
              <a:ext cx="649525" cy="360099"/>
            </a:xfrm>
            <a:prstGeom prst="rect">
              <a:avLst/>
            </a:prstGeom>
            <a:noFill/>
          </p:spPr>
          <p:txBody>
            <a:bodyPr wrap="square" lIns="0" tIns="36576" rIns="0" bIns="0" rtlCol="0">
              <a:spAutoFit/>
            </a:bodyPr>
            <a:lstStyle/>
            <a:p>
              <a:pPr algn="ctr">
                <a:spcAft>
                  <a:spcPts val="600"/>
                </a:spcAft>
                <a:buClr>
                  <a:schemeClr val="tx2"/>
                </a:buClr>
                <a:buSzPct val="80000"/>
              </a:pPr>
              <a:r>
                <a:rPr lang="cs-CZ" sz="1050">
                  <a:solidFill>
                    <a:schemeClr val="bg1"/>
                  </a:solidFill>
                </a:rPr>
                <a:t>Přenos rizika</a:t>
              </a:r>
            </a:p>
          </p:txBody>
        </p:sp>
        <p:cxnSp>
          <p:nvCxnSpPr>
            <p:cNvPr id="8" name="Straight Connector 7">
              <a:extLst>
                <a:ext uri="{FF2B5EF4-FFF2-40B4-BE49-F238E27FC236}">
                  <a16:creationId xmlns:a16="http://schemas.microsoft.com/office/drawing/2014/main" id="{435BBAC4-E34E-4EAC-8F09-D917F9DB7528}"/>
                </a:ext>
              </a:extLst>
            </p:cNvPr>
            <p:cNvCxnSpPr>
              <a:cxnSpLocks/>
            </p:cNvCxnSpPr>
            <p:nvPr/>
          </p:nvCxnSpPr>
          <p:spPr>
            <a:xfrm>
              <a:off x="9515430" y="3500863"/>
              <a:ext cx="9052" cy="2132325"/>
            </a:xfrm>
            <a:prstGeom prst="line">
              <a:avLst/>
            </a:prstGeom>
            <a:ln w="9525">
              <a:solidFill>
                <a:schemeClr val="bg1">
                  <a:lumMod val="60000"/>
                  <a:lumOff val="4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968E69-C252-462D-990B-329B2F38ADEB}"/>
                </a:ext>
              </a:extLst>
            </p:cNvPr>
            <p:cNvCxnSpPr>
              <a:cxnSpLocks/>
            </p:cNvCxnSpPr>
            <p:nvPr/>
          </p:nvCxnSpPr>
          <p:spPr>
            <a:xfrm>
              <a:off x="8699928" y="4410970"/>
              <a:ext cx="9053" cy="1222218"/>
            </a:xfrm>
            <a:prstGeom prst="line">
              <a:avLst/>
            </a:prstGeom>
            <a:ln w="9525">
              <a:solidFill>
                <a:schemeClr val="bg1">
                  <a:lumMod val="60000"/>
                  <a:lumOff val="4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FF58F8-E863-491B-A193-9DC75BBE3CBB}"/>
                </a:ext>
              </a:extLst>
            </p:cNvPr>
            <p:cNvCxnSpPr>
              <a:cxnSpLocks/>
            </p:cNvCxnSpPr>
            <p:nvPr/>
          </p:nvCxnSpPr>
          <p:spPr>
            <a:xfrm flipH="1">
              <a:off x="7450424" y="4410970"/>
              <a:ext cx="1249504" cy="0"/>
            </a:xfrm>
            <a:prstGeom prst="line">
              <a:avLst/>
            </a:prstGeom>
            <a:ln w="9525">
              <a:solidFill>
                <a:schemeClr val="bg1">
                  <a:lumMod val="60000"/>
                  <a:lumOff val="4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7DECDA-F1D3-4174-9974-2BA3DBC2386D}"/>
                </a:ext>
              </a:extLst>
            </p:cNvPr>
            <p:cNvCxnSpPr>
              <a:cxnSpLocks/>
            </p:cNvCxnSpPr>
            <p:nvPr/>
          </p:nvCxnSpPr>
          <p:spPr>
            <a:xfrm flipH="1">
              <a:off x="7450424" y="3492179"/>
              <a:ext cx="2065006" cy="8633"/>
            </a:xfrm>
            <a:prstGeom prst="line">
              <a:avLst/>
            </a:prstGeom>
            <a:ln w="9525">
              <a:solidFill>
                <a:schemeClr val="bg1">
                  <a:lumMod val="60000"/>
                  <a:lumOff val="4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B06E47B-ABA0-4759-BA81-A704DAB9D597}"/>
                </a:ext>
              </a:extLst>
            </p:cNvPr>
            <p:cNvSpPr txBox="1"/>
            <p:nvPr/>
          </p:nvSpPr>
          <p:spPr>
            <a:xfrm>
              <a:off x="6445453" y="3408333"/>
              <a:ext cx="990300" cy="175433"/>
            </a:xfrm>
            <a:prstGeom prst="rect">
              <a:avLst/>
            </a:prstGeom>
            <a:noFill/>
          </p:spPr>
          <p:txBody>
            <a:bodyPr wrap="square" lIns="0" tIns="36576" rIns="0" bIns="0" rtlCol="0">
              <a:spAutoFit/>
            </a:bodyPr>
            <a:lstStyle/>
            <a:p>
              <a:pPr algn="ctr">
                <a:spcAft>
                  <a:spcPts val="600"/>
                </a:spcAft>
                <a:buClr>
                  <a:schemeClr val="tx2"/>
                </a:buClr>
                <a:buSzPct val="80000"/>
              </a:pPr>
              <a:r>
                <a:rPr lang="cs-CZ" sz="900">
                  <a:solidFill>
                    <a:schemeClr val="bg1"/>
                  </a:solidFill>
                </a:rPr>
                <a:t>Optimální VfM</a:t>
              </a:r>
            </a:p>
          </p:txBody>
        </p:sp>
        <p:sp>
          <p:nvSpPr>
            <p:cNvPr id="28" name="TextBox 27">
              <a:extLst>
                <a:ext uri="{FF2B5EF4-FFF2-40B4-BE49-F238E27FC236}">
                  <a16:creationId xmlns:a16="http://schemas.microsoft.com/office/drawing/2014/main" id="{C556E898-1368-45B4-8BF6-4236A77A8987}"/>
                </a:ext>
              </a:extLst>
            </p:cNvPr>
            <p:cNvSpPr txBox="1"/>
            <p:nvPr/>
          </p:nvSpPr>
          <p:spPr>
            <a:xfrm>
              <a:off x="6445452" y="4253093"/>
              <a:ext cx="934758" cy="452432"/>
            </a:xfrm>
            <a:prstGeom prst="rect">
              <a:avLst/>
            </a:prstGeom>
            <a:noFill/>
          </p:spPr>
          <p:txBody>
            <a:bodyPr wrap="square" lIns="0" tIns="36576" rIns="0" bIns="0" rtlCol="0">
              <a:spAutoFit/>
            </a:bodyPr>
            <a:lstStyle/>
            <a:p>
              <a:pPr algn="ctr">
                <a:spcAft>
                  <a:spcPts val="600"/>
                </a:spcAft>
                <a:buClr>
                  <a:schemeClr val="tx2"/>
                </a:buClr>
                <a:buSzPct val="80000"/>
              </a:pPr>
              <a:r>
                <a:rPr lang="cs-CZ" sz="900">
                  <a:solidFill>
                    <a:schemeClr val="bg1"/>
                  </a:solidFill>
                </a:rPr>
                <a:t>VfM tradičních veřejných zakázek</a:t>
              </a:r>
            </a:p>
          </p:txBody>
        </p:sp>
      </p:grpSp>
      <p:sp>
        <p:nvSpPr>
          <p:cNvPr id="30" name="TextBox 29">
            <a:extLst>
              <a:ext uri="{FF2B5EF4-FFF2-40B4-BE49-F238E27FC236}">
                <a16:creationId xmlns:a16="http://schemas.microsoft.com/office/drawing/2014/main" id="{20E8F1CA-C9AE-4145-B177-9FB265130AA2}"/>
              </a:ext>
            </a:extLst>
          </p:cNvPr>
          <p:cNvSpPr txBox="1"/>
          <p:nvPr/>
        </p:nvSpPr>
        <p:spPr>
          <a:xfrm>
            <a:off x="6195904" y="1261986"/>
            <a:ext cx="5392528" cy="1092607"/>
          </a:xfrm>
          <a:prstGeom prst="rect">
            <a:avLst/>
          </a:prstGeom>
          <a:noFill/>
        </p:spPr>
        <p:txBody>
          <a:bodyPr wrap="square">
            <a:spAutoFit/>
          </a:bodyPr>
          <a:lstStyle/>
          <a:p>
            <a:pPr marL="171450" indent="-171450" algn="just">
              <a:spcBef>
                <a:spcPts val="600"/>
              </a:spcBef>
              <a:buClr>
                <a:schemeClr val="tx2"/>
              </a:buClr>
              <a:buSzPct val="70000"/>
              <a:buFont typeface="Arial" panose="020B0604020202020204" pitchFamily="34" charset="0"/>
              <a:buChar char="►"/>
            </a:pPr>
            <a:r>
              <a:rPr lang="cs-CZ" sz="1200">
                <a:solidFill>
                  <a:schemeClr val="bg1"/>
                </a:solidFill>
              </a:rPr>
              <a:t>Hodnota za peníze se zvyšuje s přenosem rizik, která je soukromý partner schopen řídit lépe než veřejný sektor.</a:t>
            </a:r>
          </a:p>
          <a:p>
            <a:pPr marL="171450" indent="-171450" algn="just">
              <a:spcBef>
                <a:spcPts val="600"/>
              </a:spcBef>
              <a:buClr>
                <a:schemeClr val="tx2"/>
              </a:buClr>
              <a:buSzPct val="70000"/>
              <a:buFont typeface="Arial" panose="020B0604020202020204" pitchFamily="34" charset="0"/>
              <a:buChar char="►"/>
            </a:pPr>
            <a:r>
              <a:rPr lang="cs-CZ" sz="1200">
                <a:solidFill>
                  <a:schemeClr val="bg1"/>
                </a:solidFill>
              </a:rPr>
              <a:t>S vyšším přenosem rizik se následně zvyšuje i platba za dostupnost pro soukromého partnera. Pokud soukromý partner není schopen efektivněji řídit přenesená rizika, VfM projektu se snižuje.</a:t>
            </a:r>
          </a:p>
        </p:txBody>
      </p:sp>
      <p:sp>
        <p:nvSpPr>
          <p:cNvPr id="32" name="Content Placeholder 2">
            <a:extLst>
              <a:ext uri="{FF2B5EF4-FFF2-40B4-BE49-F238E27FC236}">
                <a16:creationId xmlns:a16="http://schemas.microsoft.com/office/drawing/2014/main" id="{3CA15E36-87DC-48F7-854D-A41B3B139121}"/>
              </a:ext>
            </a:extLst>
          </p:cNvPr>
          <p:cNvSpPr txBox="1">
            <a:spLocks/>
          </p:cNvSpPr>
          <p:nvPr/>
        </p:nvSpPr>
        <p:spPr>
          <a:xfrm>
            <a:off x="609918" y="1044195"/>
            <a:ext cx="3355500" cy="261611"/>
          </a:xfrm>
          <a:prstGeom prst="rect">
            <a:avLst/>
          </a:prstGeom>
        </p:spPr>
        <p:txBody>
          <a:bodyPr vert="horz" lIns="0" tIns="0" rIns="0" bIns="0" rtlCol="0">
            <a:noAutofit/>
          </a:bodyPr>
          <a:lstStyle>
            <a:lvl1pPr algn="l" defTabSz="995363" rtl="0" eaLnBrk="1" fontAlgn="base" hangingPunct="1">
              <a:lnSpc>
                <a:spcPct val="100000"/>
              </a:lnSpc>
              <a:spcBef>
                <a:spcPts val="0"/>
              </a:spcBef>
              <a:spcAft>
                <a:spcPts val="600"/>
              </a:spcAft>
              <a:defRPr sz="1000" baseline="0">
                <a:solidFill>
                  <a:schemeClr val="bg1"/>
                </a:solidFill>
                <a:latin typeface="+mn-lt"/>
                <a:ea typeface="+mn-ea"/>
                <a:cs typeface="Arial" pitchFamily="34" charset="0"/>
              </a:defRPr>
            </a:lvl1pPr>
            <a:lvl2pPr marL="1588" algn="l" defTabSz="995363" rtl="0" eaLnBrk="1" fontAlgn="base" hangingPunct="1">
              <a:lnSpc>
                <a:spcPct val="100000"/>
              </a:lnSpc>
              <a:spcBef>
                <a:spcPts val="0"/>
              </a:spcBef>
              <a:spcAft>
                <a:spcPts val="600"/>
              </a:spcAft>
              <a:buClr>
                <a:srgbClr val="000000"/>
              </a:buClr>
              <a:defRPr sz="1100" b="1" i="0">
                <a:solidFill>
                  <a:schemeClr val="tx1"/>
                </a:solidFill>
                <a:latin typeface="+mn-lt"/>
                <a:cs typeface="Arial" pitchFamily="34" charset="0"/>
              </a:defRPr>
            </a:lvl2pPr>
            <a:lvl3pPr marL="18288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b="0">
                <a:solidFill>
                  <a:schemeClr val="bg1"/>
                </a:solidFill>
                <a:latin typeface="+mn-lt"/>
                <a:cs typeface="Arial" pitchFamily="34" charset="0"/>
              </a:defRPr>
            </a:lvl3pPr>
            <a:lvl4pPr marL="36576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a:solidFill>
                  <a:schemeClr val="bg1"/>
                </a:solidFill>
                <a:latin typeface="+mn-lt"/>
                <a:cs typeface="Arial" pitchFamily="34" charset="0"/>
              </a:defRPr>
            </a:lvl4pPr>
            <a:lvl5pPr marL="182880" indent="-182880" algn="l" defTabSz="995363" rtl="0" eaLnBrk="1" fontAlgn="base" hangingPunct="1">
              <a:lnSpc>
                <a:spcPct val="100000"/>
              </a:lnSpc>
              <a:spcBef>
                <a:spcPts val="0"/>
              </a:spcBef>
              <a:spcAft>
                <a:spcPts val="600"/>
              </a:spcAft>
              <a:buClrTx/>
              <a:buSzPct val="100000"/>
              <a:buFont typeface="+mj-lt"/>
              <a:buAutoNum type="arabicPeriod"/>
              <a:defRPr sz="1000" baseline="0">
                <a:solidFill>
                  <a:schemeClr val="bg1"/>
                </a:solidFill>
                <a:latin typeface="+mn-lt"/>
                <a:cs typeface="Arial" pitchFamily="34" charset="0"/>
              </a:defRPr>
            </a:lvl5pPr>
            <a:lvl6pPr marL="0" indent="0" algn="l" defTabSz="0" rtl="0" eaLnBrk="1" fontAlgn="base" hangingPunct="1">
              <a:lnSpc>
                <a:spcPct val="100000"/>
              </a:lnSpc>
              <a:spcBef>
                <a:spcPts val="0"/>
              </a:spcBef>
              <a:spcAft>
                <a:spcPts val="600"/>
              </a:spcAft>
              <a:buClr>
                <a:schemeClr val="tx2"/>
              </a:buClr>
              <a:buFont typeface="Arial Narrow" pitchFamily="34" charset="0"/>
              <a:buNone/>
              <a:defRPr sz="1000" b="1" i="0" baseline="0">
                <a:solidFill>
                  <a:schemeClr val="bg1"/>
                </a:solidFill>
                <a:latin typeface="+mn-lt"/>
              </a:defRPr>
            </a:lvl6pPr>
            <a:lvl7pPr marL="0" indent="0" algn="l" defTabSz="995363" rtl="0" eaLnBrk="1" fontAlgn="base" hangingPunct="1">
              <a:lnSpc>
                <a:spcPct val="100000"/>
              </a:lnSpc>
              <a:spcBef>
                <a:spcPts val="0"/>
              </a:spcBef>
              <a:spcAft>
                <a:spcPts val="600"/>
              </a:spcAft>
              <a:buClr>
                <a:schemeClr val="tx2"/>
              </a:buClr>
              <a:buFont typeface="Arial Narrow" pitchFamily="34" charset="0"/>
              <a:buNone/>
              <a:defRPr sz="1000" i="1" baseline="0">
                <a:solidFill>
                  <a:schemeClr val="tx1"/>
                </a:solidFill>
                <a:latin typeface="+mn-lt"/>
              </a:defRPr>
            </a:lvl7pPr>
            <a:lvl8pPr marL="0" indent="0" algn="l" defTabSz="995363" rtl="0" eaLnBrk="1" fontAlgn="base" hangingPunct="1">
              <a:lnSpc>
                <a:spcPct val="100000"/>
              </a:lnSpc>
              <a:spcBef>
                <a:spcPts val="0"/>
              </a:spcBef>
              <a:spcAft>
                <a:spcPts val="600"/>
              </a:spcAft>
              <a:buClr>
                <a:schemeClr val="tx2"/>
              </a:buClr>
              <a:buFont typeface="Arial Narrow" pitchFamily="34" charset="0"/>
              <a:buNone/>
              <a:defRPr sz="1200" b="1">
                <a:solidFill>
                  <a:schemeClr val="bg1"/>
                </a:solidFill>
                <a:latin typeface="+mn-lt"/>
              </a:defRPr>
            </a:lvl8pPr>
            <a:lvl9pPr marL="0" indent="0" algn="l" defTabSz="995363" rtl="0" eaLnBrk="1" fontAlgn="base" hangingPunct="1">
              <a:lnSpc>
                <a:spcPct val="100000"/>
              </a:lnSpc>
              <a:spcBef>
                <a:spcPts val="0"/>
              </a:spcBef>
              <a:spcAft>
                <a:spcPts val="0"/>
              </a:spcAft>
              <a:buClr>
                <a:schemeClr val="tx2"/>
              </a:buClr>
              <a:buFont typeface="Arial Narrow" pitchFamily="34" charset="0"/>
              <a:buNone/>
              <a:defRPr sz="1000" baseline="0">
                <a:solidFill>
                  <a:schemeClr val="bg1"/>
                </a:solidFill>
                <a:latin typeface="+mn-lt"/>
              </a:defRPr>
            </a:lvl9pPr>
          </a:lstStyle>
          <a:p>
            <a:pPr marR="0" lvl="1" indent="0" latinLnBrk="0">
              <a:buSzPct val="100000"/>
              <a:buFontTx/>
              <a:buNone/>
              <a:tabLst/>
              <a:defRPr/>
            </a:pPr>
            <a:r>
              <a:rPr lang="cs-CZ" sz="1200">
                <a:solidFill>
                  <a:schemeClr val="bg1"/>
                </a:solidFill>
                <a:latin typeface="+mj-lt"/>
                <a:cs typeface="+mn-cs"/>
              </a:rPr>
              <a:t>Test hodnoty za peníze</a:t>
            </a:r>
          </a:p>
        </p:txBody>
      </p:sp>
    </p:spTree>
    <p:extLst>
      <p:ext uri="{BB962C8B-B14F-4D97-AF65-F5344CB8AC3E}">
        <p14:creationId xmlns:p14="http://schemas.microsoft.com/office/powerpoint/2010/main" val="424485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B7367B9D-1840-41DF-9D0E-3E5944B39496}"/>
              </a:ext>
            </a:extLst>
          </p:cNvPr>
          <p:cNvSpPr>
            <a:spLocks/>
          </p:cNvSpPr>
          <p:nvPr/>
        </p:nvSpPr>
        <p:spPr bwMode="auto">
          <a:xfrm rot="16200000" flipV="1">
            <a:off x="5261380" y="110718"/>
            <a:ext cx="742138" cy="11264901"/>
          </a:xfrm>
          <a:custGeom>
            <a:avLst/>
            <a:gdLst>
              <a:gd name="T0" fmla="*/ 0 w 2344"/>
              <a:gd name="T1" fmla="*/ 414 h 1976"/>
              <a:gd name="T2" fmla="*/ 0 w 2344"/>
              <a:gd name="T3" fmla="*/ 1976 h 1976"/>
              <a:gd name="T4" fmla="*/ 2344 w 2344"/>
              <a:gd name="T5" fmla="*/ 1976 h 1976"/>
              <a:gd name="T6" fmla="*/ 2344 w 2344"/>
              <a:gd name="T7" fmla="*/ 0 h 1976"/>
              <a:gd name="T8" fmla="*/ 0 w 2344"/>
              <a:gd name="T9" fmla="*/ 414 h 1976"/>
              <a:gd name="connsiteX0" fmla="*/ 0 w 10000"/>
              <a:gd name="connsiteY0" fmla="*/ 818 h 10000"/>
              <a:gd name="connsiteX1" fmla="*/ 0 w 10000"/>
              <a:gd name="connsiteY1" fmla="*/ 10000 h 10000"/>
              <a:gd name="connsiteX2" fmla="*/ 10000 w 10000"/>
              <a:gd name="connsiteY2" fmla="*/ 10000 h 10000"/>
              <a:gd name="connsiteX3" fmla="*/ 10000 w 10000"/>
              <a:gd name="connsiteY3" fmla="*/ 0 h 10000"/>
              <a:gd name="connsiteX4" fmla="*/ 0 w 10000"/>
              <a:gd name="connsiteY4" fmla="*/ 81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18"/>
                </a:moveTo>
                <a:lnTo>
                  <a:pt x="0" y="10000"/>
                </a:lnTo>
                <a:lnTo>
                  <a:pt x="10000" y="10000"/>
                </a:lnTo>
                <a:lnTo>
                  <a:pt x="10000" y="0"/>
                </a:lnTo>
                <a:lnTo>
                  <a:pt x="0" y="818"/>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sz="1100" dirty="0"/>
          </a:p>
        </p:txBody>
      </p:sp>
      <p:sp>
        <p:nvSpPr>
          <p:cNvPr id="7" name="TextBox 6">
            <a:extLst>
              <a:ext uri="{FF2B5EF4-FFF2-40B4-BE49-F238E27FC236}">
                <a16:creationId xmlns:a16="http://schemas.microsoft.com/office/drawing/2014/main" id="{D23A9DFA-65B5-4BD9-9AE5-9938F692D080}"/>
              </a:ext>
            </a:extLst>
          </p:cNvPr>
          <p:cNvSpPr txBox="1"/>
          <p:nvPr/>
        </p:nvSpPr>
        <p:spPr>
          <a:xfrm>
            <a:off x="-2" y="5372099"/>
            <a:ext cx="10350502" cy="742139"/>
          </a:xfrm>
          <a:prstGeom prst="rect">
            <a:avLst/>
          </a:prstGeom>
          <a:noFill/>
          <a:ln w="12700" cap="sq">
            <a:noFill/>
            <a:miter lim="800000"/>
          </a:ln>
        </p:spPr>
        <p:txBody>
          <a:bodyPr wrap="square" lIns="216000" tIns="36576" rIns="0" bIns="0" rtlCol="0" anchor="ctr">
            <a:noAutofit/>
          </a:bodyPr>
          <a:lstStyle/>
          <a:p>
            <a:pPr marR="0" defTabSz="685434" eaLnBrk="1" fontAlgn="auto" latinLnBrk="0" hangingPunct="1">
              <a:lnSpc>
                <a:spcPct val="100000"/>
              </a:lnSpc>
              <a:spcBef>
                <a:spcPct val="20000"/>
              </a:spcBef>
              <a:spcAft>
                <a:spcPts val="0"/>
              </a:spcAft>
              <a:buClr>
                <a:srgbClr val="FFE600"/>
              </a:buClr>
              <a:buSzPct val="80000"/>
              <a:tabLst/>
            </a:pPr>
            <a:r>
              <a:rPr kumimoji="0" lang="cs-CZ" sz="2000" b="1" i="0" u="none" strike="noStrike" kern="0" cap="none" spc="0" normalizeH="0" baseline="0" dirty="0">
                <a:ln>
                  <a:noFill/>
                </a:ln>
                <a:solidFill>
                  <a:schemeClr val="bg1"/>
                </a:solidFill>
                <a:effectLst/>
                <a:uLnTx/>
                <a:uFillTx/>
              </a:rPr>
              <a:t>Přístup k finančnímu modelu</a:t>
            </a:r>
          </a:p>
        </p:txBody>
      </p:sp>
    </p:spTree>
    <p:extLst>
      <p:ext uri="{BB962C8B-B14F-4D97-AF65-F5344CB8AC3E}">
        <p14:creationId xmlns:p14="http://schemas.microsoft.com/office/powerpoint/2010/main" val="4130519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5CAA-31CF-46D0-8D60-38978829132B}"/>
              </a:ext>
            </a:extLst>
          </p:cNvPr>
          <p:cNvSpPr>
            <a:spLocks noGrp="1"/>
          </p:cNvSpPr>
          <p:nvPr>
            <p:ph type="title"/>
          </p:nvPr>
        </p:nvSpPr>
        <p:spPr>
          <a:xfrm>
            <a:off x="609918" y="294200"/>
            <a:ext cx="10978515" cy="590400"/>
          </a:xfrm>
        </p:spPr>
        <p:txBody>
          <a:bodyPr/>
          <a:lstStyle/>
          <a:p>
            <a:r>
              <a:rPr lang="cs-CZ" dirty="0"/>
              <a:t>Přístup k vývoji finančního modelu</a:t>
            </a:r>
          </a:p>
        </p:txBody>
      </p:sp>
      <p:sp>
        <p:nvSpPr>
          <p:cNvPr id="38" name="Content Placeholder 2">
            <a:extLst>
              <a:ext uri="{FF2B5EF4-FFF2-40B4-BE49-F238E27FC236}">
                <a16:creationId xmlns:a16="http://schemas.microsoft.com/office/drawing/2014/main" id="{CCA37433-EFFF-41F0-8B46-A4CC469058C9}"/>
              </a:ext>
            </a:extLst>
          </p:cNvPr>
          <p:cNvSpPr txBox="1">
            <a:spLocks/>
          </p:cNvSpPr>
          <p:nvPr/>
        </p:nvSpPr>
        <p:spPr>
          <a:xfrm>
            <a:off x="609918" y="1024118"/>
            <a:ext cx="9464804" cy="261611"/>
          </a:xfrm>
          <a:prstGeom prst="rect">
            <a:avLst/>
          </a:prstGeom>
        </p:spPr>
        <p:txBody>
          <a:bodyPr vert="horz" lIns="0" tIns="0" rIns="0" bIns="0" rtlCol="0">
            <a:noAutofit/>
          </a:bodyPr>
          <a:lstStyle>
            <a:lvl1pPr algn="l" defTabSz="995363" rtl="0" eaLnBrk="1" fontAlgn="base" hangingPunct="1">
              <a:lnSpc>
                <a:spcPct val="100000"/>
              </a:lnSpc>
              <a:spcBef>
                <a:spcPts val="0"/>
              </a:spcBef>
              <a:spcAft>
                <a:spcPts val="600"/>
              </a:spcAft>
              <a:defRPr sz="1000" baseline="0">
                <a:solidFill>
                  <a:schemeClr val="bg1"/>
                </a:solidFill>
                <a:latin typeface="+mn-lt"/>
                <a:ea typeface="+mn-ea"/>
                <a:cs typeface="Arial" pitchFamily="34" charset="0"/>
              </a:defRPr>
            </a:lvl1pPr>
            <a:lvl2pPr marL="1588" algn="l" defTabSz="995363" rtl="0" eaLnBrk="1" fontAlgn="base" hangingPunct="1">
              <a:lnSpc>
                <a:spcPct val="100000"/>
              </a:lnSpc>
              <a:spcBef>
                <a:spcPts val="0"/>
              </a:spcBef>
              <a:spcAft>
                <a:spcPts val="600"/>
              </a:spcAft>
              <a:buClr>
                <a:srgbClr val="000000"/>
              </a:buClr>
              <a:defRPr sz="1100" b="1" i="0">
                <a:solidFill>
                  <a:schemeClr val="tx1"/>
                </a:solidFill>
                <a:latin typeface="+mn-lt"/>
                <a:cs typeface="Arial" pitchFamily="34" charset="0"/>
              </a:defRPr>
            </a:lvl2pPr>
            <a:lvl3pPr marL="18288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b="0">
                <a:solidFill>
                  <a:schemeClr val="bg1"/>
                </a:solidFill>
                <a:latin typeface="+mn-lt"/>
                <a:cs typeface="Arial" pitchFamily="34" charset="0"/>
              </a:defRPr>
            </a:lvl3pPr>
            <a:lvl4pPr marL="365760" indent="-182880" algn="l" defTabSz="995363" rtl="0" eaLnBrk="1" fontAlgn="base" hangingPunct="1">
              <a:lnSpc>
                <a:spcPct val="100000"/>
              </a:lnSpc>
              <a:spcBef>
                <a:spcPts val="0"/>
              </a:spcBef>
              <a:spcAft>
                <a:spcPts val="600"/>
              </a:spcAft>
              <a:buClr>
                <a:schemeClr val="accent1"/>
              </a:buClr>
              <a:buSzPct val="70000"/>
              <a:buFont typeface="Arial" panose="020B0604020202020204" pitchFamily="34" charset="0"/>
              <a:buChar char="►"/>
              <a:defRPr sz="1000">
                <a:solidFill>
                  <a:schemeClr val="bg1"/>
                </a:solidFill>
                <a:latin typeface="+mn-lt"/>
                <a:cs typeface="Arial" pitchFamily="34" charset="0"/>
              </a:defRPr>
            </a:lvl4pPr>
            <a:lvl5pPr marL="182880" indent="-182880" algn="l" defTabSz="995363" rtl="0" eaLnBrk="1" fontAlgn="base" hangingPunct="1">
              <a:lnSpc>
                <a:spcPct val="100000"/>
              </a:lnSpc>
              <a:spcBef>
                <a:spcPts val="0"/>
              </a:spcBef>
              <a:spcAft>
                <a:spcPts val="600"/>
              </a:spcAft>
              <a:buClrTx/>
              <a:buSzPct val="100000"/>
              <a:buFont typeface="+mj-lt"/>
              <a:buAutoNum type="arabicPeriod"/>
              <a:defRPr sz="1000" baseline="0">
                <a:solidFill>
                  <a:schemeClr val="bg1"/>
                </a:solidFill>
                <a:latin typeface="+mn-lt"/>
                <a:cs typeface="Arial" pitchFamily="34" charset="0"/>
              </a:defRPr>
            </a:lvl5pPr>
            <a:lvl6pPr marL="0" indent="0" algn="l" defTabSz="0" rtl="0" eaLnBrk="1" fontAlgn="base" hangingPunct="1">
              <a:lnSpc>
                <a:spcPct val="100000"/>
              </a:lnSpc>
              <a:spcBef>
                <a:spcPts val="0"/>
              </a:spcBef>
              <a:spcAft>
                <a:spcPts val="600"/>
              </a:spcAft>
              <a:buClr>
                <a:schemeClr val="tx2"/>
              </a:buClr>
              <a:buFont typeface="Arial Narrow" pitchFamily="34" charset="0"/>
              <a:buNone/>
              <a:defRPr sz="1000" b="1" i="0" baseline="0">
                <a:solidFill>
                  <a:schemeClr val="bg1"/>
                </a:solidFill>
                <a:latin typeface="+mn-lt"/>
              </a:defRPr>
            </a:lvl6pPr>
            <a:lvl7pPr marL="0" indent="0" algn="l" defTabSz="995363" rtl="0" eaLnBrk="1" fontAlgn="base" hangingPunct="1">
              <a:lnSpc>
                <a:spcPct val="100000"/>
              </a:lnSpc>
              <a:spcBef>
                <a:spcPts val="0"/>
              </a:spcBef>
              <a:spcAft>
                <a:spcPts val="600"/>
              </a:spcAft>
              <a:buClr>
                <a:schemeClr val="tx2"/>
              </a:buClr>
              <a:buFont typeface="Arial Narrow" pitchFamily="34" charset="0"/>
              <a:buNone/>
              <a:defRPr sz="1000" i="1" baseline="0">
                <a:solidFill>
                  <a:schemeClr val="tx1"/>
                </a:solidFill>
                <a:latin typeface="+mn-lt"/>
              </a:defRPr>
            </a:lvl7pPr>
            <a:lvl8pPr marL="0" indent="0" algn="l" defTabSz="995363" rtl="0" eaLnBrk="1" fontAlgn="base" hangingPunct="1">
              <a:lnSpc>
                <a:spcPct val="100000"/>
              </a:lnSpc>
              <a:spcBef>
                <a:spcPts val="0"/>
              </a:spcBef>
              <a:spcAft>
                <a:spcPts val="600"/>
              </a:spcAft>
              <a:buClr>
                <a:schemeClr val="tx2"/>
              </a:buClr>
              <a:buFont typeface="Arial Narrow" pitchFamily="34" charset="0"/>
              <a:buNone/>
              <a:defRPr sz="1200" b="1">
                <a:solidFill>
                  <a:schemeClr val="bg1"/>
                </a:solidFill>
                <a:latin typeface="+mn-lt"/>
              </a:defRPr>
            </a:lvl8pPr>
            <a:lvl9pPr marL="0" indent="0" algn="l" defTabSz="995363" rtl="0" eaLnBrk="1" fontAlgn="base" hangingPunct="1">
              <a:lnSpc>
                <a:spcPct val="100000"/>
              </a:lnSpc>
              <a:spcBef>
                <a:spcPts val="0"/>
              </a:spcBef>
              <a:spcAft>
                <a:spcPts val="0"/>
              </a:spcAft>
              <a:buClr>
                <a:schemeClr val="tx2"/>
              </a:buClr>
              <a:buFont typeface="Arial Narrow" pitchFamily="34" charset="0"/>
              <a:buNone/>
              <a:defRPr sz="1000" baseline="0">
                <a:solidFill>
                  <a:schemeClr val="bg1"/>
                </a:solidFill>
                <a:latin typeface="+mn-lt"/>
              </a:defRPr>
            </a:lvl9pPr>
          </a:lstStyle>
          <a:p>
            <a:pPr marR="0" lvl="1" indent="0" latinLnBrk="0">
              <a:buSzPct val="100000"/>
              <a:buFontTx/>
              <a:buNone/>
              <a:tabLst/>
              <a:defRPr/>
            </a:pPr>
            <a:endParaRPr lang="cs-CZ" sz="1200" dirty="0">
              <a:solidFill>
                <a:schemeClr val="bg1"/>
              </a:solidFill>
              <a:latin typeface="+mj-lt"/>
              <a:cs typeface="+mn-cs"/>
            </a:endParaRPr>
          </a:p>
        </p:txBody>
      </p:sp>
      <p:sp>
        <p:nvSpPr>
          <p:cNvPr id="39" name="TextBox 38">
            <a:extLst>
              <a:ext uri="{FF2B5EF4-FFF2-40B4-BE49-F238E27FC236}">
                <a16:creationId xmlns:a16="http://schemas.microsoft.com/office/drawing/2014/main" id="{34096AD4-67CF-4AB8-85EB-2E7C7E905614}"/>
              </a:ext>
            </a:extLst>
          </p:cNvPr>
          <p:cNvSpPr txBox="1"/>
          <p:nvPr/>
        </p:nvSpPr>
        <p:spPr>
          <a:xfrm>
            <a:off x="649299" y="966968"/>
            <a:ext cx="10939133" cy="4519186"/>
          </a:xfrm>
          <a:prstGeom prst="rect">
            <a:avLst/>
          </a:prstGeom>
        </p:spPr>
        <p:txBody>
          <a:bodyPr wrap="square" lIns="0" tIns="0" rIns="108000" bIns="0" rtlCol="0">
            <a:spAutoFit/>
          </a:bodyPr>
          <a:lstStyle/>
          <a:p>
            <a:pPr marL="1588" lvl="1" defTabSz="995363" fontAlgn="base">
              <a:spcAft>
                <a:spcPts val="200"/>
              </a:spcAft>
              <a:buClr>
                <a:srgbClr val="000000"/>
              </a:buClr>
              <a:buSzPct val="100000"/>
              <a:defRPr/>
            </a:pPr>
            <a:r>
              <a:rPr lang="cs-CZ" sz="1200" b="1" dirty="0">
                <a:solidFill>
                  <a:schemeClr val="bg1"/>
                </a:solidFill>
                <a:latin typeface="+mj-lt"/>
              </a:rPr>
              <a:t>Obecné předpoklady finančního modelu</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Model předpokládá oddělené varianty řešení realizace projektu PSC</a:t>
            </a:r>
            <a:r>
              <a:rPr lang="cs-CZ" sz="1200" baseline="30000" dirty="0">
                <a:solidFill>
                  <a:schemeClr val="bg1"/>
                </a:solidFill>
                <a:latin typeface="+mj-lt"/>
              </a:rPr>
              <a:t>1 </a:t>
            </a:r>
            <a:r>
              <a:rPr lang="cs-CZ" sz="1200" dirty="0">
                <a:solidFill>
                  <a:schemeClr val="bg1"/>
                </a:solidFill>
                <a:latin typeface="+mj-lt"/>
              </a:rPr>
              <a:t>a PPP</a:t>
            </a:r>
            <a:r>
              <a:rPr lang="cs-CZ" sz="1200" baseline="30000" dirty="0">
                <a:solidFill>
                  <a:schemeClr val="bg1"/>
                </a:solidFill>
                <a:latin typeface="+mj-lt"/>
              </a:rPr>
              <a:t>2</a:t>
            </a:r>
            <a:r>
              <a:rPr lang="cs-CZ" sz="1200" dirty="0">
                <a:solidFill>
                  <a:schemeClr val="bg1"/>
                </a:solidFill>
                <a:latin typeface="+mj-lt"/>
              </a:rPr>
              <a:t>. </a:t>
            </a:r>
          </a:p>
          <a:p>
            <a:pPr marL="628650" lvl="1"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PSC varianta zohledňuje pohled veřejného sektoru, a simuluje realizaci projektu veřejným sektorem bez účasti soukromého partnera. Tato varianta se snaží simulovat náklady, které by veřejný sektor musel nést, kdyby realizoval projekt sám, v porovnání s náklady, které bude muset nést veřejný sektor v rámci PPP projektu.</a:t>
            </a:r>
          </a:p>
          <a:p>
            <a:pPr marL="628650" lvl="1"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Ve variantě PPP se modeluje pohled veřejného sektoru a označuje spolupráci mezi veřejným a soukromým sektorem při realizaci a provozu projektu. V této variantě se předpokládá, že soukromý investor postaví a provozuje projekt a je odměněn za tuto činnost platbou za dostupnost.</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Model je postaven na roční bázi. Finanční výkonnost projektu se pro srovnatelnost obou variant počítá za období trvaní PPP smlouvy. V rámci PPP projektu se uvažuje právní a ekonomické vlastnictví projektových aktiv municipalitou.</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Pro srovnatelnost obou variant, financování projektu bude realizováno přes financování formou ekvity, bankovního a zvýhodněného juniorního úvěru. Model však předpokládá rozdílné finanční náklady pro obě varianty. Předpokládá se, že finanční náklady na projekt PPP budou vyšší než na variantu PSC.</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Výstupem modelu jsou integrované finanční výkazy (rozvaha, výkaz zisku a ztráty, výkaz cash flow), jakož i výsledky výpočtu hodnoty za peníze, rizik projektu a přehled klíčových ukazatelů výkonu projektu (KPIs) (dostupnost bydlení, platba za dostupnost, cena zakázky, atd.).</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Hodnocení ziskovosti projektu je prezentováno pomocí široce uznávaných metrik – ČSH</a:t>
            </a:r>
            <a:r>
              <a:rPr lang="cs-CZ" sz="1200" baseline="30000" dirty="0">
                <a:solidFill>
                  <a:schemeClr val="bg1"/>
                </a:solidFill>
                <a:latin typeface="+mj-lt"/>
              </a:rPr>
              <a:t>3 </a:t>
            </a:r>
            <a:r>
              <a:rPr lang="cs-CZ" sz="1200" dirty="0">
                <a:solidFill>
                  <a:schemeClr val="bg1"/>
                </a:solidFill>
                <a:latin typeface="+mj-lt"/>
              </a:rPr>
              <a:t>a projektový ekvivalent VVP</a:t>
            </a:r>
            <a:r>
              <a:rPr lang="cs-CZ" sz="1200" baseline="30000" dirty="0">
                <a:solidFill>
                  <a:schemeClr val="bg1"/>
                </a:solidFill>
                <a:latin typeface="+mj-lt"/>
              </a:rPr>
              <a:t>4</a:t>
            </a:r>
            <a:r>
              <a:rPr lang="cs-CZ" sz="1200" dirty="0">
                <a:solidFill>
                  <a:schemeClr val="bg1"/>
                </a:solidFill>
                <a:latin typeface="+mj-lt"/>
              </a:rPr>
              <a:t>. </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DPH se liší podle jednotlivých nákladů během projektu a způsob jejího uplatnění se liší pro varianty PPP a PSC. U varianty PSC se DPH vypočítává standardně, jako by město vystupovalo jako developer a odvádělo DPH podle platných předpisů. </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Pro variantu PPP, Model pracuje s předpokladem, že DPH bude odváděna postupně na základě plateb za dostupnost počínaje od konce druhého roku projektu (tj. jedná se o jedinou komplexní službu podléhající základní sazbě DPH), případný časový nesoulad v důsledku dřívějšího přijetí úplat je zanedbán;</a:t>
            </a:r>
          </a:p>
          <a:p>
            <a:pPr marL="171450" indent="-171450" algn="just">
              <a:spcBef>
                <a:spcPts val="300"/>
              </a:spcBef>
              <a:spcAft>
                <a:spcPts val="200"/>
              </a:spcAft>
              <a:buClr>
                <a:schemeClr val="tx2"/>
              </a:buClr>
              <a:buSzPct val="70000"/>
              <a:buFont typeface="Arial" panose="020B0604020202020204" pitchFamily="34" charset="0"/>
              <a:buChar char="►"/>
            </a:pPr>
            <a:r>
              <a:rPr lang="cs-CZ" sz="1200" dirty="0">
                <a:solidFill>
                  <a:schemeClr val="bg1"/>
                </a:solidFill>
                <a:latin typeface="+mj-lt"/>
              </a:rPr>
              <a:t>Model je v mnoha daňových aspektech významně zjednodušený a ilustrativní (například předpokládá, že jednotlivé nákladové kategorie developera představují  </a:t>
            </a:r>
            <a:r>
              <a:rPr lang="cs-CZ" sz="1200" dirty="0" err="1">
                <a:solidFill>
                  <a:schemeClr val="bg1"/>
                </a:solidFill>
                <a:latin typeface="+mj-lt"/>
              </a:rPr>
              <a:t>homogení</a:t>
            </a:r>
            <a:r>
              <a:rPr lang="cs-CZ" sz="1200" dirty="0">
                <a:solidFill>
                  <a:schemeClr val="bg1"/>
                </a:solidFill>
                <a:latin typeface="+mj-lt"/>
              </a:rPr>
              <a:t> služby podléhající stejnému režimu DPH, zejména sazbě a (ne)přenesení daňové povinnosti - viz sekce 7.4 Tax </a:t>
            </a:r>
            <a:r>
              <a:rPr lang="cs-CZ" sz="1200" dirty="0" err="1">
                <a:solidFill>
                  <a:schemeClr val="bg1"/>
                </a:solidFill>
                <a:latin typeface="+mj-lt"/>
              </a:rPr>
              <a:t>prerequisites</a:t>
            </a:r>
            <a:r>
              <a:rPr lang="cs-CZ" sz="1200" dirty="0">
                <a:solidFill>
                  <a:schemeClr val="bg1"/>
                </a:solidFill>
                <a:latin typeface="+mj-lt"/>
              </a:rPr>
              <a:t> / Daňové předpoklady na listu </a:t>
            </a:r>
            <a:r>
              <a:rPr lang="cs-CZ" sz="1200" dirty="0" err="1">
                <a:solidFill>
                  <a:schemeClr val="bg1"/>
                </a:solidFill>
                <a:latin typeface="+mj-lt"/>
              </a:rPr>
              <a:t>Other</a:t>
            </a:r>
            <a:r>
              <a:rPr lang="cs-CZ" sz="1200" dirty="0">
                <a:solidFill>
                  <a:schemeClr val="bg1"/>
                </a:solidFill>
                <a:latin typeface="+mj-lt"/>
              </a:rPr>
              <a:t> </a:t>
            </a:r>
            <a:r>
              <a:rPr lang="cs-CZ" sz="1200" dirty="0" err="1">
                <a:solidFill>
                  <a:schemeClr val="bg1"/>
                </a:solidFill>
                <a:latin typeface="+mj-lt"/>
              </a:rPr>
              <a:t>inputs</a:t>
            </a:r>
            <a:r>
              <a:rPr lang="cs-CZ" sz="1200" dirty="0">
                <a:solidFill>
                  <a:schemeClr val="bg1"/>
                </a:solidFill>
                <a:latin typeface="+mj-lt"/>
              </a:rPr>
              <a:t>).</a:t>
            </a:r>
          </a:p>
        </p:txBody>
      </p:sp>
      <p:sp>
        <p:nvSpPr>
          <p:cNvPr id="42" name="TextBox 41">
            <a:extLst>
              <a:ext uri="{FF2B5EF4-FFF2-40B4-BE49-F238E27FC236}">
                <a16:creationId xmlns:a16="http://schemas.microsoft.com/office/drawing/2014/main" id="{0CE9C634-EA36-4E14-BD7D-0E314CA23818}"/>
              </a:ext>
            </a:extLst>
          </p:cNvPr>
          <p:cNvSpPr txBox="1"/>
          <p:nvPr/>
        </p:nvSpPr>
        <p:spPr>
          <a:xfrm>
            <a:off x="609918" y="5826078"/>
            <a:ext cx="4162530" cy="590931"/>
          </a:xfrm>
          <a:prstGeom prst="rect">
            <a:avLst/>
          </a:prstGeom>
          <a:noFill/>
        </p:spPr>
        <p:txBody>
          <a:bodyPr wrap="square" lIns="0" tIns="36576" rIns="0" bIns="0" rtlCol="0">
            <a:spAutoFit/>
          </a:bodyPr>
          <a:lstStyle/>
          <a:p>
            <a:pPr algn="l">
              <a:buClr>
                <a:schemeClr val="tx2"/>
              </a:buClr>
              <a:buSzPct val="80000"/>
            </a:pPr>
            <a:r>
              <a:rPr lang="cs-CZ" sz="900" i="1" baseline="30000" dirty="0">
                <a:solidFill>
                  <a:schemeClr val="bg1">
                    <a:lumMod val="60000"/>
                    <a:lumOff val="40000"/>
                  </a:schemeClr>
                </a:solidFill>
                <a:latin typeface="Arial" panose="020B0604020202020204" pitchFamily="34" charset="0"/>
                <a:cs typeface="Arial" panose="020B0604020202020204" pitchFamily="34" charset="0"/>
              </a:rPr>
              <a:t>1</a:t>
            </a:r>
            <a:r>
              <a:rPr lang="cs-CZ" sz="900" i="1" dirty="0">
                <a:solidFill>
                  <a:schemeClr val="bg1">
                    <a:lumMod val="60000"/>
                    <a:lumOff val="40000"/>
                  </a:schemeClr>
                </a:solidFill>
                <a:latin typeface="Arial" panose="020B0604020202020204" pitchFamily="34" charset="0"/>
                <a:cs typeface="Arial" panose="020B0604020202020204" pitchFamily="34" charset="0"/>
              </a:rPr>
              <a:t>PSC – </a:t>
            </a:r>
            <a:r>
              <a:rPr lang="en-US" sz="900" i="1" dirty="0">
                <a:solidFill>
                  <a:schemeClr val="bg1">
                    <a:lumMod val="60000"/>
                    <a:lumOff val="40000"/>
                  </a:schemeClr>
                </a:solidFill>
                <a:latin typeface="Arial" panose="020B0604020202020204" pitchFamily="34" charset="0"/>
                <a:cs typeface="Arial" panose="020B0604020202020204" pitchFamily="34" charset="0"/>
              </a:rPr>
              <a:t>public sector comparator,</a:t>
            </a:r>
          </a:p>
          <a:p>
            <a:pPr algn="l">
              <a:buClr>
                <a:schemeClr val="tx2"/>
              </a:buClr>
              <a:buSzPct val="80000"/>
            </a:pPr>
            <a:r>
              <a:rPr lang="en-US" sz="900" i="1" baseline="30000" dirty="0">
                <a:solidFill>
                  <a:schemeClr val="bg1">
                    <a:lumMod val="60000"/>
                    <a:lumOff val="40000"/>
                  </a:schemeClr>
                </a:solidFill>
                <a:latin typeface="Arial" panose="020B0604020202020204" pitchFamily="34" charset="0"/>
                <a:cs typeface="Arial" panose="020B0604020202020204" pitchFamily="34" charset="0"/>
              </a:rPr>
              <a:t>2</a:t>
            </a:r>
            <a:r>
              <a:rPr lang="en-US" sz="900" i="1" dirty="0">
                <a:solidFill>
                  <a:schemeClr val="bg1">
                    <a:lumMod val="60000"/>
                    <a:lumOff val="40000"/>
                  </a:schemeClr>
                </a:solidFill>
                <a:latin typeface="Arial" panose="020B0604020202020204" pitchFamily="34" charset="0"/>
                <a:cs typeface="Arial" panose="020B0604020202020204" pitchFamily="34" charset="0"/>
              </a:rPr>
              <a:t>PPP – public </a:t>
            </a:r>
            <a:r>
              <a:rPr lang="en-US" sz="900" i="1" dirty="0" err="1">
                <a:solidFill>
                  <a:schemeClr val="bg1">
                    <a:lumMod val="60000"/>
                    <a:lumOff val="40000"/>
                  </a:schemeClr>
                </a:solidFill>
                <a:latin typeface="Arial" panose="020B0604020202020204" pitchFamily="34" charset="0"/>
                <a:cs typeface="Arial" panose="020B0604020202020204" pitchFamily="34" charset="0"/>
              </a:rPr>
              <a:t>priv</a:t>
            </a:r>
            <a:r>
              <a:rPr lang="cs-CZ" sz="900" i="1" dirty="0">
                <a:solidFill>
                  <a:schemeClr val="bg1">
                    <a:lumMod val="60000"/>
                    <a:lumOff val="40000"/>
                  </a:schemeClr>
                </a:solidFill>
                <a:latin typeface="Arial" panose="020B0604020202020204" pitchFamily="34" charset="0"/>
                <a:cs typeface="Arial" panose="020B0604020202020204" pitchFamily="34" charset="0"/>
              </a:rPr>
              <a:t>a</a:t>
            </a:r>
            <a:r>
              <a:rPr lang="en-US" sz="900" i="1" dirty="0">
                <a:solidFill>
                  <a:schemeClr val="bg1">
                    <a:lumMod val="60000"/>
                    <a:lumOff val="40000"/>
                  </a:schemeClr>
                </a:solidFill>
                <a:latin typeface="Arial" panose="020B0604020202020204" pitchFamily="34" charset="0"/>
                <a:cs typeface="Arial" panose="020B0604020202020204" pitchFamily="34" charset="0"/>
              </a:rPr>
              <a:t>t</a:t>
            </a:r>
            <a:r>
              <a:rPr lang="cs-CZ" sz="900" i="1" dirty="0">
                <a:solidFill>
                  <a:schemeClr val="bg1">
                    <a:lumMod val="60000"/>
                    <a:lumOff val="40000"/>
                  </a:schemeClr>
                </a:solidFill>
                <a:latin typeface="Arial" panose="020B0604020202020204" pitchFamily="34" charset="0"/>
                <a:cs typeface="Arial" panose="020B0604020202020204" pitchFamily="34" charset="0"/>
              </a:rPr>
              <a:t>e</a:t>
            </a:r>
            <a:r>
              <a:rPr lang="en-US" sz="900" i="1" dirty="0">
                <a:solidFill>
                  <a:schemeClr val="bg1">
                    <a:lumMod val="60000"/>
                    <a:lumOff val="40000"/>
                  </a:schemeClr>
                </a:solidFill>
                <a:latin typeface="Arial" panose="020B0604020202020204" pitchFamily="34" charset="0"/>
                <a:cs typeface="Arial" panose="020B0604020202020204" pitchFamily="34" charset="0"/>
              </a:rPr>
              <a:t> partnership</a:t>
            </a:r>
          </a:p>
          <a:p>
            <a:pPr algn="l">
              <a:buClr>
                <a:schemeClr val="tx2"/>
              </a:buClr>
              <a:buSzPct val="80000"/>
            </a:pPr>
            <a:r>
              <a:rPr lang="cs-CZ" sz="900" i="1" baseline="30000" dirty="0">
                <a:solidFill>
                  <a:schemeClr val="bg1">
                    <a:lumMod val="60000"/>
                    <a:lumOff val="40000"/>
                  </a:schemeClr>
                </a:solidFill>
                <a:latin typeface="Arial" panose="020B0604020202020204" pitchFamily="34" charset="0"/>
                <a:cs typeface="Arial" panose="020B0604020202020204" pitchFamily="34" charset="0"/>
              </a:rPr>
              <a:t>3</a:t>
            </a:r>
            <a:r>
              <a:rPr lang="cs-CZ" sz="900" i="1" dirty="0">
                <a:solidFill>
                  <a:schemeClr val="bg1">
                    <a:lumMod val="60000"/>
                    <a:lumOff val="40000"/>
                  </a:schemeClr>
                </a:solidFill>
                <a:latin typeface="Arial" panose="020B0604020202020204" pitchFamily="34" charset="0"/>
                <a:cs typeface="Arial" panose="020B0604020202020204" pitchFamily="34" charset="0"/>
              </a:rPr>
              <a:t>ČSH – čistá současná hodnota</a:t>
            </a:r>
          </a:p>
          <a:p>
            <a:pPr algn="l">
              <a:buClr>
                <a:schemeClr val="tx2"/>
              </a:buClr>
              <a:buSzPct val="80000"/>
            </a:pPr>
            <a:r>
              <a:rPr lang="cs-CZ" sz="900" i="1" baseline="30000" dirty="0">
                <a:solidFill>
                  <a:schemeClr val="bg1">
                    <a:lumMod val="60000"/>
                    <a:lumOff val="40000"/>
                  </a:schemeClr>
                </a:solidFill>
                <a:latin typeface="Arial" panose="020B0604020202020204" pitchFamily="34" charset="0"/>
                <a:cs typeface="Arial" panose="020B0604020202020204" pitchFamily="34" charset="0"/>
              </a:rPr>
              <a:t>4</a:t>
            </a:r>
            <a:r>
              <a:rPr lang="cs-CZ" sz="900" i="1" dirty="0">
                <a:solidFill>
                  <a:schemeClr val="bg1">
                    <a:lumMod val="60000"/>
                    <a:lumOff val="40000"/>
                  </a:schemeClr>
                </a:solidFill>
                <a:latin typeface="Arial" panose="020B0604020202020204" pitchFamily="34" charset="0"/>
                <a:cs typeface="Arial" panose="020B0604020202020204" pitchFamily="34" charset="0"/>
              </a:rPr>
              <a:t>VVP – vnitřní výnosové procento</a:t>
            </a:r>
          </a:p>
        </p:txBody>
      </p:sp>
    </p:spTree>
    <p:extLst>
      <p:ext uri="{BB962C8B-B14F-4D97-AF65-F5344CB8AC3E}">
        <p14:creationId xmlns:p14="http://schemas.microsoft.com/office/powerpoint/2010/main" val="2101375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INLINETEXTSHAPEGUID" val="fab47112-9c52-4b8b-a103-24536869140f"/>
</p:tagLst>
</file>

<file path=ppt/tags/tag11.xml><?xml version="1.0" encoding="utf-8"?>
<p:tagLst xmlns:a="http://schemas.openxmlformats.org/drawingml/2006/main" xmlns:r="http://schemas.openxmlformats.org/officeDocument/2006/relationships" xmlns:p="http://schemas.openxmlformats.org/presentationml/2006/main">
  <p:tag name="INLINETEXTSHAPEGUID" val="fab47112-9c52-4b8b-a103-24536869140f"/>
</p:tagLst>
</file>

<file path=ppt/tags/tag12.xml><?xml version="1.0" encoding="utf-8"?>
<p:tagLst xmlns:a="http://schemas.openxmlformats.org/drawingml/2006/main" xmlns:r="http://schemas.openxmlformats.org/officeDocument/2006/relationships" xmlns:p="http://schemas.openxmlformats.org/presentationml/2006/main">
  <p:tag name="INLINETEXTSHAPEGUID" val="fab47112-9c52-4b8b-a103-24536869140f"/>
</p:tagLst>
</file>

<file path=ppt/tags/tag13.xml><?xml version="1.0" encoding="utf-8"?>
<p:tagLst xmlns:a="http://schemas.openxmlformats.org/drawingml/2006/main" xmlns:r="http://schemas.openxmlformats.org/officeDocument/2006/relationships" xmlns:p="http://schemas.openxmlformats.org/presentationml/2006/main">
  <p:tag name="UPSLIDESHAPELIBITEMID" val="2d941b75-83de-48b1-8498-9ebd9a4ee867"/>
  <p:tag name="UPSLIDESHAPELIBITEMEDITIONDATE" val="638142727795298872"/>
  <p:tag name="UPSLIDESHAPELIBITEMLASTCREATOR" val="JJ147LV"/>
  <p:tag name="UPSLIDESHAPELIBITEMNAME" val="Production Process with Icons"/>
  <p:tag name="UPSLIDESTOREDSHAPELOCATION" val="https://eyus.sharepoint.com/sites/UpSlidePilotTeam/Shapes Library/Process diagrams/Business processes.lib"/>
</p:tagLst>
</file>

<file path=ppt/tags/tag14.xml><?xml version="1.0" encoding="utf-8"?>
<p:tagLst xmlns:a="http://schemas.openxmlformats.org/drawingml/2006/main" xmlns:r="http://schemas.openxmlformats.org/officeDocument/2006/relationships" xmlns:p="http://schemas.openxmlformats.org/presentationml/2006/main">
  <p:tag name="INLINETEXTSHAPEGUID" val="fab47112-9c52-4b8b-a103-24536869140f"/>
</p:tagLst>
</file>

<file path=ppt/tags/tag15.xml><?xml version="1.0" encoding="utf-8"?>
<p:tagLst xmlns:a="http://schemas.openxmlformats.org/drawingml/2006/main" xmlns:r="http://schemas.openxmlformats.org/officeDocument/2006/relationships" xmlns:p="http://schemas.openxmlformats.org/presentationml/2006/main">
  <p:tag name="INLINETEXTSHAPEGUID" val="fab47112-9c52-4b8b-a103-24536869140f"/>
</p:tagLst>
</file>

<file path=ppt/tags/tag16.xml><?xml version="1.0" encoding="utf-8"?>
<p:tagLst xmlns:a="http://schemas.openxmlformats.org/drawingml/2006/main" xmlns:r="http://schemas.openxmlformats.org/officeDocument/2006/relationships" xmlns:p="http://schemas.openxmlformats.org/presentationml/2006/main">
  <p:tag name="INLINETEXTSHAPEGUID" val="fab47112-9c52-4b8b-a103-24536869140f"/>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INLINETEXTSHAPEGUID" val="bfab64e4-bcdd-43e3-911b-de8ceaae86ac"/>
</p:tagLst>
</file>

<file path=ppt/tags/tag8.xml><?xml version="1.0" encoding="utf-8"?>
<p:tagLst xmlns:a="http://schemas.openxmlformats.org/drawingml/2006/main" xmlns:r="http://schemas.openxmlformats.org/officeDocument/2006/relationships" xmlns:p="http://schemas.openxmlformats.org/presentationml/2006/main">
  <p:tag name="INLINETEXTSHAPEGUID" val="c0642546-ac7f-4d00-ad72-d99255481ed8"/>
</p:tagLst>
</file>

<file path=ppt/tags/tag9.xml><?xml version="1.0" encoding="utf-8"?>
<p:tagLst xmlns:a="http://schemas.openxmlformats.org/drawingml/2006/main" xmlns:r="http://schemas.openxmlformats.org/officeDocument/2006/relationships" xmlns:p="http://schemas.openxmlformats.org/presentationml/2006/main">
  <p:tag name="INLINETEXTSHAPEGUID" val="fab47112-9c52-4b8b-a103-24536869140f"/>
</p:tagLst>
</file>

<file path=ppt/theme/theme1.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2"/>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356616" indent="-356616" algn="l">
          <a:spcAft>
            <a:spcPts val="600"/>
          </a:spcAft>
          <a:buClr>
            <a:schemeClr val="tx2"/>
          </a:buClr>
          <a:buSzPct val="80000"/>
          <a:buFont typeface="Arial" panose="020B0604020202020204" pitchFamily="34" charset="0"/>
          <a:buChar char="►"/>
          <a:defRPr sz="1600" dirty="0" err="1"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EY presentation 16-9 Arial Dark+Light Theme 2020.pptx" id="{2B7F112D-6CC7-4466-BDA4-E6D093F1E780}" vid="{79195E49-20B0-46F3-B241-79D1FAD6EED3}"/>
    </a:ext>
  </a:ext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60000"/>
              <a:lumOff val="40000"/>
            </a:schemeClr>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lumMod val="60000"/>
              <a:lumOff val="4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356616" indent="-356616" algn="l">
          <a:spcAft>
            <a:spcPts val="600"/>
          </a:spcAft>
          <a:buClr>
            <a:schemeClr val="tx2"/>
          </a:buClr>
          <a:buSzPct val="80000"/>
          <a:buFont typeface="Arial" panose="020B0604020202020204" pitchFamily="34" charset="0"/>
          <a:buChar char="►"/>
          <a:defRPr sz="160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EY presentation 16-9 Arial Dark+Light Theme 2020.pptx" id="{2B7F112D-6CC7-4466-BDA4-E6D093F1E780}" vid="{A566F402-C42F-4BA6-8904-FB5247C42EB8}"/>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60000"/>
              <a:lumOff val="40000"/>
            </a:schemeClr>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lumMod val="60000"/>
              <a:lumOff val="4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356616" indent="-356616" algn="l">
          <a:spcAft>
            <a:spcPts val="600"/>
          </a:spcAft>
          <a:buClr>
            <a:schemeClr val="tx2"/>
          </a:buClr>
          <a:buSzPct val="80000"/>
          <a:buFont typeface="Arial" panose="020B0604020202020204" pitchFamily="34" charset="0"/>
          <a:buChar char="►"/>
          <a:defRPr sz="160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EY presentation 16-9 Arial Dark+Light Theme 2020.pptx" id="{2B7F112D-6CC7-4466-BDA4-E6D093F1E780}" vid="{A566F402-C42F-4BA6-8904-FB5247C42EB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39C42D81DBCD44E87A7A719360F3988" ma:contentTypeVersion="15" ma:contentTypeDescription="Vytvoří nový dokument" ma:contentTypeScope="" ma:versionID="6377faa69e37df79415571c51a2bc328">
  <xsd:schema xmlns:xsd="http://www.w3.org/2001/XMLSchema" xmlns:xs="http://www.w3.org/2001/XMLSchema" xmlns:p="http://schemas.microsoft.com/office/2006/metadata/properties" xmlns:ns2="e6925bd9-e604-4f6f-b5d1-6370160db972" xmlns:ns3="424dd7df-1326-419c-b00c-162c0439b756" targetNamespace="http://schemas.microsoft.com/office/2006/metadata/properties" ma:root="true" ma:fieldsID="b1ac5043d891be797f1242d1a16e2205" ns2:_="" ns3:_="">
    <xsd:import namespace="e6925bd9-e604-4f6f-b5d1-6370160db972"/>
    <xsd:import namespace="424dd7df-1326-419c-b00c-162c0439b75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25bd9-e604-4f6f-b5d1-6370160db9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Značky obrázků" ma:readOnly="false" ma:fieldId="{5cf76f15-5ced-4ddc-b409-7134ff3c332f}" ma:taxonomyMulti="true" ma:sspId="de97acfe-e349-49a2-9112-0b04129138d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4dd7df-1326-419c-b00c-162c0439b75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7b5cd0d-e43e-4690-a6a5-0fecdd34f8e8}" ma:internalName="TaxCatchAll" ma:showField="CatchAllData" ma:web="424dd7df-1326-419c-b00c-162c0439b756">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925bd9-e604-4f6f-b5d1-6370160db972">
      <Terms xmlns="http://schemas.microsoft.com/office/infopath/2007/PartnerControls"/>
    </lcf76f155ced4ddcb4097134ff3c332f>
    <TaxCatchAll xmlns="424dd7df-1326-419c-b00c-162c0439b75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F776BC-9F58-43F1-87C9-D8B67F388B7A}"/>
</file>

<file path=customXml/itemProps2.xml><?xml version="1.0" encoding="utf-8"?>
<ds:datastoreItem xmlns:ds="http://schemas.openxmlformats.org/officeDocument/2006/customXml" ds:itemID="{0A7779F3-21B7-480D-BB0F-A59CCD9969F9}">
  <ds:schemaRefs>
    <ds:schemaRef ds:uri="http://schemas.microsoft.com/office/2006/metadata/properties"/>
    <ds:schemaRef ds:uri="http://schemas.microsoft.com/office/2006/documentManagement/types"/>
    <ds:schemaRef ds:uri="12bd8781-5276-440c-9be5-e2590aedd4d0"/>
    <ds:schemaRef ds:uri="http://www.w3.org/XML/1998/namespace"/>
    <ds:schemaRef ds:uri="6d3cdccd-76b0-48a8-9a4d-f7a99842582b"/>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B12DEAB8-A396-4E97-9406-87D51E2367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EY presentation 16-9 Arial Dark+Light Theme 2020</Template>
  <TotalTime>0</TotalTime>
  <Words>8482</Words>
  <Application>Microsoft Office PowerPoint</Application>
  <PresentationFormat>Custom</PresentationFormat>
  <Paragraphs>886</Paragraphs>
  <Slides>39</Slides>
  <Notes>11</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50" baseType="lpstr">
      <vt:lpstr>Aptos</vt:lpstr>
      <vt:lpstr>Arial</vt:lpstr>
      <vt:lpstr>Calibri</vt:lpstr>
      <vt:lpstr>Calibri Light</vt:lpstr>
      <vt:lpstr>EYInterstate Light</vt:lpstr>
      <vt:lpstr>Georgia</vt:lpstr>
      <vt:lpstr>EY dark background</vt:lpstr>
      <vt:lpstr>EY light background</vt:lpstr>
      <vt:lpstr>Custom Design</vt:lpstr>
      <vt:lpstr>1_EY light background</vt:lpstr>
      <vt:lpstr>think-cell Slide</vt:lpstr>
      <vt:lpstr>PowerPoint Presentation</vt:lpstr>
      <vt:lpstr>Prohlášení</vt:lpstr>
      <vt:lpstr>Obsah</vt:lpstr>
      <vt:lpstr>PowerPoint Presentation</vt:lpstr>
      <vt:lpstr>Účel průvodce</vt:lpstr>
      <vt:lpstr>PPP projekty s platbou za dostupnost</vt:lpstr>
      <vt:lpstr>Hodnota za peníze (VfM)</vt:lpstr>
      <vt:lpstr>PowerPoint Presentation</vt:lpstr>
      <vt:lpstr>Přístup k vývoji finančního modelu</vt:lpstr>
      <vt:lpstr>Struktura finančního modelu</vt:lpstr>
      <vt:lpstr>Vstupy do finančního modelu</vt:lpstr>
      <vt:lpstr>Vstupy do finančního modelu</vt:lpstr>
      <vt:lpstr>Vstupy do finančního modelu</vt:lpstr>
      <vt:lpstr>Vstupy do finančního modelu</vt:lpstr>
      <vt:lpstr>Struktura výstupních dat finančního modelu</vt:lpstr>
      <vt:lpstr>PowerPoint Presentation</vt:lpstr>
      <vt:lpstr>Struktura stran</vt:lpstr>
      <vt:lpstr>Časové vstupy</vt:lpstr>
      <vt:lpstr>Bytový fond</vt:lpstr>
      <vt:lpstr>Bytový fond</vt:lpstr>
      <vt:lpstr>Bytový fond</vt:lpstr>
      <vt:lpstr>Bytový fond</vt:lpstr>
      <vt:lpstr>Tržby z nájemného bytů</vt:lpstr>
      <vt:lpstr>Tržby z nájemného komerčních prostor</vt:lpstr>
      <vt:lpstr>Tržby z nájemného parkovacích míst</vt:lpstr>
      <vt:lpstr>PowerPoint Presentation</vt:lpstr>
      <vt:lpstr>Makroekonomické vstupy</vt:lpstr>
      <vt:lpstr>Makroekonomické výstupy</vt:lpstr>
      <vt:lpstr>Stavební náklady a náklady na vybavení bytů</vt:lpstr>
      <vt:lpstr>Náklady na údržbu</vt:lpstr>
      <vt:lpstr>Provozní náklady</vt:lpstr>
      <vt:lpstr>Provozní náklady</vt:lpstr>
      <vt:lpstr>Provozní náklady</vt:lpstr>
      <vt:lpstr>Zohlednění rizik PSC</vt:lpstr>
      <vt:lpstr>Financování </vt:lpstr>
      <vt:lpstr>Dotace</vt:lpstr>
      <vt:lpstr>Ostatní vstupy </vt:lpstr>
      <vt:lpstr>Příjmy a výdaje domácností</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Feasibility Study for integrated Social Innovation Initiative in Lithuania</dc:title>
  <dc:creator/>
  <cp:keywords/>
  <cp:lastModifiedBy/>
  <cp:revision>35</cp:revision>
  <dcterms:created xsi:type="dcterms:W3CDTF">2020-11-18T08:11:57Z</dcterms:created>
  <dcterms:modified xsi:type="dcterms:W3CDTF">2024-10-10T08:06:47Z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Date">
    <vt:lpwstr/>
  </property>
  <property fmtid="{D5CDD505-2E9C-101B-9397-08002B2CF9AE}" pid="3" name="WppReportVersion">
    <vt:lpwstr>Version 1.0</vt:lpwstr>
  </property>
  <property fmtid="{D5CDD505-2E9C-101B-9397-08002B2CF9AE}" pid="4" name="WppReportDraft">
    <vt:lpwstr>(Draft)</vt:lpwstr>
  </property>
  <property fmtid="{D5CDD505-2E9C-101B-9397-08002B2CF9AE}" pid="5" name="WppReportCurrencySymbol">
    <vt:lpwstr>Kč</vt:lpwstr>
  </property>
  <property fmtid="{D5CDD505-2E9C-101B-9397-08002B2CF9AE}" pid="6" name="WppReportDashboardTitleText">
    <vt:lpwstr>Dashboard</vt:lpwstr>
  </property>
  <property fmtid="{D5CDD505-2E9C-101B-9397-08002B2CF9AE}" pid="7" name="WppReportShortPageNumberFormat">
    <vt:lpwstr>Page &lt;#&gt;</vt:lpwstr>
  </property>
  <property fmtid="{D5CDD505-2E9C-101B-9397-08002B2CF9AE}" pid="8" name="WppReportLongPageNumberFormat">
    <vt:lpwstr>Page &lt;#&gt; of &lt;PageCount&gt;</vt:lpwstr>
  </property>
  <property fmtid="{D5CDD505-2E9C-101B-9397-08002B2CF9AE}" pid="9" name="WppReportTocTitleText">
    <vt:lpwstr>Table of contents</vt:lpwstr>
  </property>
  <property fmtid="{D5CDD505-2E9C-101B-9397-08002B2CF9AE}" pid="10" name="WppReportIsTocUpdateRecommended">
    <vt:bool>true</vt:bool>
  </property>
  <property fmtid="{D5CDD505-2E9C-101B-9397-08002B2CF9AE}" pid="11" name="ContentTypeId">
    <vt:lpwstr>0x010100E39C42D81DBCD44E87A7A719360F3988</vt:lpwstr>
  </property>
  <property fmtid="{D5CDD505-2E9C-101B-9397-08002B2CF9AE}" pid="12" name="WppReportPropertiesLastWrittenToDocument">
    <vt:filetime>2023-05-15T06:50:24Z</vt:filetime>
  </property>
  <property fmtid="{D5CDD505-2E9C-101B-9397-08002B2CF9AE}" pid="13" name="MediaServiceImageTags">
    <vt:lpwstr/>
  </property>
</Properties>
</file>