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7" r:id="rId4"/>
    <p:sldId id="258" r:id="rId5"/>
    <p:sldId id="306" r:id="rId6"/>
    <p:sldId id="307" r:id="rId7"/>
    <p:sldId id="308" r:id="rId8"/>
    <p:sldId id="305" r:id="rId9"/>
    <p:sldId id="261" r:id="rId10"/>
    <p:sldId id="263" r:id="rId11"/>
    <p:sldId id="293" r:id="rId12"/>
    <p:sldId id="311" r:id="rId13"/>
    <p:sldId id="303" r:id="rId14"/>
    <p:sldId id="316" r:id="rId15"/>
    <p:sldId id="304" r:id="rId16"/>
    <p:sldId id="317" r:id="rId17"/>
    <p:sldId id="319" r:id="rId18"/>
    <p:sldId id="321" r:id="rId19"/>
    <p:sldId id="326" r:id="rId20"/>
    <p:sldId id="323" r:id="rId21"/>
    <p:sldId id="324" r:id="rId22"/>
    <p:sldId id="318" r:id="rId23"/>
    <p:sldId id="328" r:id="rId24"/>
    <p:sldId id="327" r:id="rId25"/>
  </p:sldIdLst>
  <p:sldSz cx="12192000" cy="6858000"/>
  <p:notesSz cx="6805613" cy="9944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FB15A-A14D-483D-AD30-5119302A4309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5E9B4-606C-4778-AEC2-49F908243B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26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5E9B4-606C-4778-AEC2-49F908243BB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94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6A61D-3441-4052-B4EB-B878CEE4643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27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6A61D-3441-4052-B4EB-B878CEE4643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78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6A61D-3441-4052-B4EB-B878CEE4643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002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6A61D-3441-4052-B4EB-B878CEE4643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98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5E9B4-606C-4778-AEC2-49F908243BB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43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6A61D-3441-4052-B4EB-B878CEE4643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264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6E5E7C-A605-4284-9AF4-33E07BED3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D02FF22-E759-44BA-85EE-49E1785EF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4A2B1D-31D2-4912-B4E2-8DD97AF9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B32B-4C85-42D0-BBCF-9DBBA73C0A5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3E3355-60FC-48DF-92B5-18D1C7DB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0D3B84-8833-42CA-BE79-F68465FD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FB-86A0-445F-BCC8-1CBC38144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19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E39C2-8251-46A0-9580-F519F59F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78A13B-7BD9-4674-B9E7-13A5710E0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66037A-E748-4685-93B8-DA4DDE68E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B32B-4C85-42D0-BBCF-9DBBA73C0A5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48B693-1EA7-4AD7-A50B-292531F3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B45722-A76D-48BA-9280-E2D5D3BB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FB-86A0-445F-BCC8-1CBC38144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16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C2D32E0-4487-49F3-B828-461523F2E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71373A-C26C-41B9-91D0-843C53486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1EEC10-EE9B-44A7-AC46-7C8E3BFD1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B32B-4C85-42D0-BBCF-9DBBA73C0A5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6BD5F9-41A9-441F-8390-EC2F19B6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8E3A00-36EF-4010-B119-98AD097A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FB-86A0-445F-BCC8-1CBC38144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426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6B0EF8-7A23-4D6B-90AA-93DC10B4B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54F820-49BF-400E-A4E1-3BC8298E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C73045-EAD9-4552-9CDE-D3CF6136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B32B-4C85-42D0-BBCF-9DBBA73C0A5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C08044-A6A6-4CC1-B831-CEB18A5C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E4FA1A-7DC3-4499-8054-D4EA5977B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FB-86A0-445F-BCC8-1CBC38144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72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DBE8C-85CB-48E1-A967-2BE4F609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91A1D73-D15F-43D9-A105-53EA86B22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B644A0-BB79-4D32-AB30-49E28547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B32B-4C85-42D0-BBCF-9DBBA73C0A5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719B6B-D5CD-491C-8069-3B797900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66C8B0-2DBB-4E05-BEAA-B97A4E21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FB-86A0-445F-BCC8-1CBC38144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22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80ECB8-D0FE-4C50-8C7B-D357E8BB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9EBA2D7-70DB-4FFB-83AF-CCF56819C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80C34F-A31D-49E6-B57D-50E3B60E4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992434-C275-45BE-ABA1-77F48B8D4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B32B-4C85-42D0-BBCF-9DBBA73C0A5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618D3B-2AA1-4AC5-A255-70EA3ECE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41B608-9107-4B18-AFE5-7FE19E5B8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FB-86A0-445F-BCC8-1CBC38144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22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A9390-F910-45A6-B2D4-920D7797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6C9C355-69C6-41B9-8EB7-A887E0B8D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33ED7D5-B9D3-4CAF-B7D4-1748BC9DC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55F679C-2ED6-4241-B13F-E646D8B5A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4BCFE5C-695E-4819-AF43-9CC18668A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1E1A35B-7FD2-4C4E-9DF3-960A1DFF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B32B-4C85-42D0-BBCF-9DBBA73C0A5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C18CCE-3971-4692-A18E-4767F8BB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1E9FBD4-BB45-4507-8036-E8E40876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FB-86A0-445F-BCC8-1CBC38144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43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167C0-2DE8-420D-AC51-1F31A4766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29D7A3A-761A-4058-A497-8EA1D934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B32B-4C85-42D0-BBCF-9DBBA73C0A5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177BA0D-9B6D-4617-857C-9944661C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EA0C7F-62DA-4455-B8A5-EF4CFF95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FB-86A0-445F-BCC8-1CBC38144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9EDFD5-19A9-442E-BCDF-61C8407D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B32B-4C85-42D0-BBCF-9DBBA73C0A5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78B970B-701D-490A-AA20-E88334FA9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A74185-3B6B-489F-B43E-B3AA871C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FB-86A0-445F-BCC8-1CBC38144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12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49963-88EE-4D04-A041-B36A1B624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DBDD24-0252-495A-B7A0-B833AD2EC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5FE95EE-0610-42F7-B6BE-48C2903AA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F0CB80-29E8-4820-8191-FA0FCC7F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B32B-4C85-42D0-BBCF-9DBBA73C0A5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B6DC69-8912-4DFC-AACE-A0AD4DFDD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B85C04-06FA-4994-BDF4-D0270A9A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FB-86A0-445F-BCC8-1CBC38144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2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65216D-806D-4C44-BA9E-623D31BE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356F64A-2F30-4665-A00F-D24C66C1E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BAA660-118F-4313-B6F6-9BA6C7A4E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8A1602-A213-4DAD-8587-9FBA4CE16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EB32B-4C85-42D0-BBCF-9DBBA73C0A5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AE94FF-0CB9-4E82-B4BF-EE24A60B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675ABE-BCCF-4D90-9C38-6D3EA986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FB-86A0-445F-BCC8-1CBC38144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88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72A6540-7700-449A-AAA7-D9858034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DC16579-79A6-4E8A-A4B0-0D693B604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C61124-4186-48CE-AF67-BAB84FF0B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B32B-4C85-42D0-BBCF-9DBBA73C0A55}" type="datetimeFigureOut">
              <a:rPr lang="cs-CZ" smtClean="0"/>
              <a:t>01.11.2018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B5607A-FADE-4616-92B5-4EBB0615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2F063C-3945-4B1D-94A4-F96511C2A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827FB-86A0-445F-BCC8-1CBC38144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83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7A7F5-D97F-4149-8CB6-981174030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267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Územní studie krajiny ORP Hradec Králové</a:t>
            </a:r>
            <a:br>
              <a:rPr lang="cs-CZ" dirty="0"/>
            </a:br>
            <a:r>
              <a:rPr lang="cs-CZ" dirty="0"/>
              <a:t>z pohledu orgánu ochrany ŽP</a:t>
            </a:r>
          </a:p>
        </p:txBody>
      </p:sp>
    </p:spTree>
    <p:extLst>
      <p:ext uri="{BB962C8B-B14F-4D97-AF65-F5344CB8AC3E}">
        <p14:creationId xmlns:p14="http://schemas.microsoft.com/office/powerpoint/2010/main" val="17378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981C3-46BC-4B7D-8A7F-8570AA541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Problémy  území   ORP HK očima OŽP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5BBE13-9782-461E-91DA-A45621665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Rozsáhlé </a:t>
            </a:r>
            <a:r>
              <a:rPr lang="cs-CZ" b="1" dirty="0"/>
              <a:t>půdní bloky</a:t>
            </a:r>
          </a:p>
          <a:p>
            <a:r>
              <a:rPr lang="cs-CZ" dirty="0"/>
              <a:t>Půdní </a:t>
            </a:r>
            <a:r>
              <a:rPr lang="cs-CZ" b="1" dirty="0"/>
              <a:t>eroze,</a:t>
            </a:r>
            <a:r>
              <a:rPr lang="cs-CZ" dirty="0"/>
              <a:t> špatné hospodaření na půdě</a:t>
            </a:r>
          </a:p>
          <a:p>
            <a:r>
              <a:rPr lang="cs-CZ" b="1" dirty="0"/>
              <a:t>Nízký podíl </a:t>
            </a:r>
            <a:r>
              <a:rPr lang="cs-CZ" dirty="0"/>
              <a:t>drobné krajinné </a:t>
            </a:r>
            <a:r>
              <a:rPr lang="cs-CZ" b="1" dirty="0"/>
              <a:t>zeleně </a:t>
            </a:r>
            <a:r>
              <a:rPr lang="cs-CZ" dirty="0"/>
              <a:t>(stromořadí, remízů, břehových porostů)</a:t>
            </a:r>
          </a:p>
          <a:p>
            <a:r>
              <a:rPr lang="cs-CZ" b="1" dirty="0"/>
              <a:t>Sucho</a:t>
            </a:r>
            <a:r>
              <a:rPr lang="cs-CZ" dirty="0"/>
              <a:t> v krajině </a:t>
            </a:r>
            <a:r>
              <a:rPr lang="cs-CZ" b="1" dirty="0"/>
              <a:t>půdní i hydrologické </a:t>
            </a:r>
            <a:r>
              <a:rPr lang="cs-CZ" dirty="0"/>
              <a:t>(r.2018 60% srážek normálu)</a:t>
            </a:r>
          </a:p>
          <a:p>
            <a:r>
              <a:rPr lang="cs-CZ" b="1" dirty="0"/>
              <a:t>Snížená retenční schopnost </a:t>
            </a:r>
            <a:r>
              <a:rPr lang="cs-CZ" dirty="0"/>
              <a:t>krajiny</a:t>
            </a:r>
          </a:p>
          <a:p>
            <a:r>
              <a:rPr lang="cs-CZ" b="1" dirty="0"/>
              <a:t>Snižování hladiny podzemní vody</a:t>
            </a:r>
          </a:p>
          <a:p>
            <a:r>
              <a:rPr lang="cs-CZ" b="1" dirty="0"/>
              <a:t>Nedostatečný objem zadržované vody v retenčních nádržích </a:t>
            </a:r>
            <a:r>
              <a:rPr lang="cs-CZ" dirty="0"/>
              <a:t>mimo ORP, vylepšující průtok v Labi (Rozkoš, Les Království, Labská, Pastviny)</a:t>
            </a:r>
          </a:p>
        </p:txBody>
      </p:sp>
    </p:spTree>
    <p:extLst>
      <p:ext uri="{BB962C8B-B14F-4D97-AF65-F5344CB8AC3E}">
        <p14:creationId xmlns:p14="http://schemas.microsoft.com/office/powerpoint/2010/main" val="420361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077CD-926C-4318-909F-480E35E0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964"/>
            <a:ext cx="10515600" cy="931582"/>
          </a:xfrm>
        </p:spPr>
        <p:txBody>
          <a:bodyPr/>
          <a:lstStyle/>
          <a:p>
            <a:r>
              <a:rPr lang="cs-CZ" b="1" dirty="0"/>
              <a:t>Zemědělská půda - půdní bloky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4A2A5866-EA50-40BB-A3ED-18D0131FE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34" y="1105757"/>
            <a:ext cx="6045805" cy="4269286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5103AB3-4D33-43F2-B7D9-BB021FD8A1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r="18574"/>
          <a:stretch/>
        </p:blipFill>
        <p:spPr>
          <a:xfrm>
            <a:off x="5252961" y="3572327"/>
            <a:ext cx="3055153" cy="261550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949F811-20AB-4545-9045-50933D8746C4}"/>
              </a:ext>
            </a:extLst>
          </p:cNvPr>
          <p:cNvSpPr/>
          <p:nvPr/>
        </p:nvSpPr>
        <p:spPr>
          <a:xfrm>
            <a:off x="4605195" y="6187836"/>
            <a:ext cx="4178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Velikost půdních bloků – 50 ha a více v příkladu vybraných krajinných okrsků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D6CADCC-7148-47A0-9114-17D380ECB7FC}"/>
              </a:ext>
            </a:extLst>
          </p:cNvPr>
          <p:cNvSpPr/>
          <p:nvPr/>
        </p:nvSpPr>
        <p:spPr>
          <a:xfrm>
            <a:off x="4292161" y="1758537"/>
            <a:ext cx="626068" cy="4887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78E9460-D4C5-4638-A676-8A25EB9FE275}"/>
              </a:ext>
            </a:extLst>
          </p:cNvPr>
          <p:cNvCxnSpPr>
            <a:cxnSpLocks/>
          </p:cNvCxnSpPr>
          <p:nvPr/>
        </p:nvCxnSpPr>
        <p:spPr>
          <a:xfrm>
            <a:off x="4927902" y="1917577"/>
            <a:ext cx="2191989" cy="15114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7F8B2DCA-9CD9-44E8-B1F6-46D59DBBACD1}"/>
              </a:ext>
            </a:extLst>
          </p:cNvPr>
          <p:cNvSpPr txBox="1">
            <a:spLocks/>
          </p:cNvSpPr>
          <p:nvPr/>
        </p:nvSpPr>
        <p:spPr>
          <a:xfrm>
            <a:off x="8434364" y="994298"/>
            <a:ext cx="3481359" cy="568170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spcBef>
                <a:spcPts val="1200"/>
              </a:spcBef>
            </a:pPr>
            <a:r>
              <a:rPr lang="cs-CZ" sz="3600" dirty="0"/>
              <a:t>rozsáhlé půdních bloky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3600" b="1" dirty="0"/>
              <a:t>Způsobují:</a:t>
            </a:r>
          </a:p>
          <a:p>
            <a:pPr marL="228600" lvl="1">
              <a:spcBef>
                <a:spcPts val="1200"/>
              </a:spcBef>
              <a:buFontTx/>
              <a:buChar char="-"/>
            </a:pPr>
            <a:r>
              <a:rPr lang="cs-CZ" sz="3600" dirty="0"/>
              <a:t>erozi půdy</a:t>
            </a:r>
          </a:p>
          <a:p>
            <a:pPr marL="228600" lvl="1">
              <a:spcBef>
                <a:spcPts val="1200"/>
              </a:spcBef>
              <a:buFontTx/>
              <a:buChar char="-"/>
            </a:pPr>
            <a:r>
              <a:rPr lang="cs-CZ" sz="3600" dirty="0"/>
              <a:t>zvyšování teplot v krajině a zhoršení mikroklimatických podmínek</a:t>
            </a:r>
          </a:p>
          <a:p>
            <a:pPr marL="228600" lvl="1">
              <a:spcBef>
                <a:spcPts val="1200"/>
              </a:spcBef>
              <a:buFontTx/>
              <a:buChar char="-"/>
            </a:pPr>
            <a:r>
              <a:rPr lang="cs-CZ" sz="3600" dirty="0"/>
              <a:t>nízkou retenční schopnost krajiny</a:t>
            </a:r>
          </a:p>
          <a:p>
            <a:pPr marL="228600" lvl="1">
              <a:spcBef>
                <a:spcPts val="1200"/>
              </a:spcBef>
              <a:buFontTx/>
              <a:buChar char="-"/>
            </a:pPr>
            <a:r>
              <a:rPr lang="cs-CZ" sz="3600" dirty="0"/>
              <a:t>neprostupnost krajiny pro živočichy i člověka</a:t>
            </a:r>
          </a:p>
          <a:p>
            <a:pPr marL="0" indent="0">
              <a:spcBef>
                <a:spcPts val="1200"/>
              </a:spcBef>
              <a:buNone/>
            </a:pPr>
            <a:endParaRPr lang="cs-CZ" sz="3600" dirty="0"/>
          </a:p>
          <a:p>
            <a:pPr marL="0" indent="0">
              <a:spcBef>
                <a:spcPts val="1200"/>
              </a:spcBef>
              <a:buNone/>
            </a:pPr>
            <a:r>
              <a:rPr lang="cs-CZ" sz="3600" b="1" dirty="0"/>
              <a:t>Doporučení ke zlepšení stavu: 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cs-CZ" sz="3600" dirty="0"/>
              <a:t>zmenšování půdních bloků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cs-CZ" sz="3600" dirty="0"/>
              <a:t> obnovování zaniklých polních cest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cs-CZ" sz="3600" dirty="0"/>
              <a:t>doplňování vegetačních prvků - zakládání stromořadí a alejí, větrolamů, remízů</a:t>
            </a:r>
          </a:p>
          <a:p>
            <a:pPr>
              <a:spcBef>
                <a:spcPts val="1200"/>
              </a:spcBef>
              <a:buFontTx/>
              <a:buChar char="-"/>
            </a:pP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9E788D2-1311-40DB-9C45-13E4A0E2B6FF}"/>
              </a:ext>
            </a:extLst>
          </p:cNvPr>
          <p:cNvSpPr txBox="1"/>
          <p:nvPr/>
        </p:nvSpPr>
        <p:spPr>
          <a:xfrm>
            <a:off x="734734" y="5375043"/>
            <a:ext cx="191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Zdroj: </a:t>
            </a:r>
            <a:r>
              <a:rPr lang="pl-PL" dirty="0"/>
              <a:t>ÚSK ORP HK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797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55F9FB-B150-4C48-A163-70D1B568B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Retence vody v krajině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6B8E7A1-F6DD-4FF1-9726-3362FCBC0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7034" y="1296140"/>
            <a:ext cx="7744623" cy="547308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1481F2AC-7CAE-4C38-ADD2-57FB985F49C5}"/>
              </a:ext>
            </a:extLst>
          </p:cNvPr>
          <p:cNvSpPr/>
          <p:nvPr/>
        </p:nvSpPr>
        <p:spPr>
          <a:xfrm>
            <a:off x="838200" y="1611367"/>
            <a:ext cx="3063525" cy="420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retenční kapacita na základě plošné retence v půdě (CN křivky), nádrží a mokřadů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zohledňuje data pokryvu a funkčního využití území, sklonitosti a vlastností půd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cs-CZ" sz="2000" b="1" dirty="0"/>
              <a:t>Doporučení ke zlepšení stavu: </a:t>
            </a:r>
          </a:p>
          <a:p>
            <a:pPr marL="457200" lvl="2">
              <a:lnSpc>
                <a:spcPct val="90000"/>
              </a:lnSpc>
              <a:spcBef>
                <a:spcPts val="1000"/>
              </a:spcBef>
            </a:pPr>
            <a:r>
              <a:rPr lang="cs-CZ" sz="2000" dirty="0"/>
              <a:t>- opatření na zadržení vody v krajině </a:t>
            </a:r>
          </a:p>
          <a:p>
            <a:pPr marL="457200" lvl="2">
              <a:lnSpc>
                <a:spcPct val="90000"/>
              </a:lnSpc>
              <a:spcBef>
                <a:spcPts val="1000"/>
              </a:spcBef>
            </a:pPr>
            <a:r>
              <a:rPr lang="cs-CZ" sz="2000" dirty="0"/>
              <a:t>- protierozní opatření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A0782AA-8227-46A1-882F-143162CA19C7}"/>
              </a:ext>
            </a:extLst>
          </p:cNvPr>
          <p:cNvSpPr txBox="1"/>
          <p:nvPr/>
        </p:nvSpPr>
        <p:spPr>
          <a:xfrm>
            <a:off x="4097034" y="6584557"/>
            <a:ext cx="191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Zdroj: </a:t>
            </a:r>
            <a:r>
              <a:rPr lang="pl-PL" dirty="0"/>
              <a:t>ÚSK ORP HK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338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5B7A9-8C09-40AF-89EF-3BCC71A0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Sucho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090C649-FE46-4364-8129-3309E9838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05" y="852257"/>
            <a:ext cx="8762304" cy="5708016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FC75AA6-EC13-418F-A447-8CFEF4083CD4}"/>
              </a:ext>
            </a:extLst>
          </p:cNvPr>
          <p:cNvSpPr txBox="1"/>
          <p:nvPr/>
        </p:nvSpPr>
        <p:spPr>
          <a:xfrm>
            <a:off x="10518589" y="6308209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Zdroj</a:t>
            </a:r>
            <a:r>
              <a:rPr lang="cs-CZ" dirty="0"/>
              <a:t>: ČHMÚ</a:t>
            </a:r>
          </a:p>
        </p:txBody>
      </p:sp>
    </p:spTree>
    <p:extLst>
      <p:ext uri="{BB962C8B-B14F-4D97-AF65-F5344CB8AC3E}">
        <p14:creationId xmlns:p14="http://schemas.microsoft.com/office/powerpoint/2010/main" val="251764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2" descr="HK_vodní_bilance_potencial">
            <a:extLst>
              <a:ext uri="{FF2B5EF4-FFF2-40B4-BE49-F238E27FC236}">
                <a16:creationId xmlns:a16="http://schemas.microsoft.com/office/drawing/2014/main" id="{FCAF308D-FC8B-4812-8BEB-E32C551BE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3" y="0"/>
            <a:ext cx="6360367" cy="447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564B34E-D5E1-410F-91CC-04B3A0692AA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5260" y="2796466"/>
            <a:ext cx="5057133" cy="3220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FF077CD-926C-4318-909F-480E35E0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582"/>
          </a:xfrm>
        </p:spPr>
        <p:txBody>
          <a:bodyPr/>
          <a:lstStyle/>
          <a:p>
            <a:r>
              <a:rPr lang="cs-CZ" b="1" dirty="0"/>
              <a:t>Sucho </a:t>
            </a:r>
            <a:r>
              <a:rPr lang="cs-CZ" sz="2800" b="1" dirty="0"/>
              <a:t>(data rok 1961-2010)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BC4AA2-830A-4BCE-B3CC-24CFF23BF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7" y="1529126"/>
            <a:ext cx="4392612" cy="4963747"/>
          </a:xfrm>
        </p:spPr>
        <p:txBody>
          <a:bodyPr>
            <a:normAutofit/>
          </a:bodyPr>
          <a:lstStyle/>
          <a:p>
            <a:pPr marL="268288" indent="-268288">
              <a:spcBef>
                <a:spcPts val="1200"/>
              </a:spcBef>
            </a:pPr>
            <a:r>
              <a:rPr lang="cs-CZ" sz="2000" b="1" dirty="0"/>
              <a:t>Sucho meteorologické – </a:t>
            </a:r>
            <a:r>
              <a:rPr lang="cs-CZ" sz="2000" dirty="0"/>
              <a:t>hodnocené z pohledu bilance srážek a výparu</a:t>
            </a:r>
          </a:p>
          <a:p>
            <a:pPr marL="268288" indent="-268288">
              <a:spcBef>
                <a:spcPts val="1200"/>
              </a:spcBef>
            </a:pPr>
            <a:r>
              <a:rPr lang="cs-CZ" sz="2000" b="1" dirty="0"/>
              <a:t>Sucho zemědělské – půdní vlhkost – </a:t>
            </a:r>
            <a:r>
              <a:rPr lang="cs-CZ" sz="2000" dirty="0"/>
              <a:t>vlhkost v půdě je ovlivněna množstvím srážek, jejich rozložením v čase, výparem, půdním typem, hloubkou půdního profilu a úrovní hladiny podzemní vody</a:t>
            </a:r>
            <a:endParaRPr lang="cs-CZ" sz="2000" b="1" dirty="0"/>
          </a:p>
          <a:p>
            <a:pPr marL="0" indent="0">
              <a:spcBef>
                <a:spcPts val="1200"/>
              </a:spcBef>
              <a:buNone/>
            </a:pPr>
            <a:r>
              <a:rPr lang="cs-CZ" sz="2000" b="1" dirty="0"/>
              <a:t>Doporučení ke zlepšení stavu: </a:t>
            </a:r>
          </a:p>
          <a:p>
            <a:pPr marL="725488" lvl="1" indent="-268288">
              <a:spcBef>
                <a:spcPts val="1200"/>
              </a:spcBef>
            </a:pPr>
            <a:r>
              <a:rPr lang="cs-CZ" sz="2000" dirty="0"/>
              <a:t>Udržení a přiblížení přírodnímu charakteru území. </a:t>
            </a:r>
          </a:p>
          <a:p>
            <a:pPr marL="725488" lvl="1" indent="-268288">
              <a:spcBef>
                <a:spcPts val="1200"/>
              </a:spcBef>
            </a:pPr>
            <a:r>
              <a:rPr lang="cs-CZ" sz="2000" b="1" dirty="0"/>
              <a:t>Opatření (přírodě blízká i retenční nádrže) </a:t>
            </a:r>
            <a:r>
              <a:rPr lang="cs-CZ" sz="2000" dirty="0"/>
              <a:t>na středních částech toku.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5E2FEE9-0353-4519-BAD5-15D01A72296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5259" y="5433962"/>
            <a:ext cx="5057133" cy="1424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17B6EEF-4272-4D53-B4D4-7B6A6B159D13}"/>
              </a:ext>
            </a:extLst>
          </p:cNvPr>
          <p:cNvSpPr txBox="1"/>
          <p:nvPr/>
        </p:nvSpPr>
        <p:spPr>
          <a:xfrm>
            <a:off x="9003498" y="6492873"/>
            <a:ext cx="318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Zdroj: </a:t>
            </a:r>
            <a:r>
              <a:rPr lang="pl-PL" dirty="0"/>
              <a:t>http://www.intersucho.cz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F54297B-C3F4-4BD5-90CB-8FBB605126BE}"/>
              </a:ext>
            </a:extLst>
          </p:cNvPr>
          <p:cNvSpPr txBox="1"/>
          <p:nvPr/>
        </p:nvSpPr>
        <p:spPr>
          <a:xfrm>
            <a:off x="10276604" y="4402252"/>
            <a:ext cx="191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Zdroj: </a:t>
            </a:r>
            <a:r>
              <a:rPr lang="pl-PL" dirty="0"/>
              <a:t>ÚSK ORP HK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62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5B7A9-8C09-40AF-89EF-3BCC71A0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Sucho  </a:t>
            </a:r>
            <a:r>
              <a:rPr lang="cs-CZ" sz="2800" b="1" dirty="0"/>
              <a:t>(aktuální data půdní sucho)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FC75AA6-EC13-418F-A447-8CFEF4083CD4}"/>
              </a:ext>
            </a:extLst>
          </p:cNvPr>
          <p:cNvSpPr txBox="1"/>
          <p:nvPr/>
        </p:nvSpPr>
        <p:spPr>
          <a:xfrm>
            <a:off x="8490857" y="5934269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Zdroj: ČHMÚ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35C1E89-B4C2-4424-8AE0-7E81B8D83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8BD91C1-9C6C-40F0-BC51-A84DD12AC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35" y="1367847"/>
            <a:ext cx="9029091" cy="493575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A4CEDDB-0AEC-41BC-AE3F-F889A7A92EFD}"/>
              </a:ext>
            </a:extLst>
          </p:cNvPr>
          <p:cNvSpPr txBox="1"/>
          <p:nvPr/>
        </p:nvSpPr>
        <p:spPr>
          <a:xfrm>
            <a:off x="838200" y="6303601"/>
            <a:ext cx="778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Zdroj: </a:t>
            </a:r>
            <a:r>
              <a:rPr lang="pl-PL" dirty="0"/>
              <a:t>http://www.intersucho.cz/userfiles/image/AW_2015/181021AWP_CR.png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707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9C6550-70E0-4EDA-A792-C105D2A0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Spolupráce s ČHMÚ Brno a s Českou bioklimatologickou společností  (</a:t>
            </a:r>
            <a:r>
              <a:rPr lang="cs-CZ" b="1" dirty="0" err="1"/>
              <a:t>Enki</a:t>
            </a:r>
            <a:r>
              <a:rPr lang="cs-CZ" b="1" dirty="0"/>
              <a:t> Třeboň)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68E956-B622-4246-8D0C-AD97AE3C7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Probíhá od roku 2011</a:t>
            </a:r>
          </a:p>
          <a:p>
            <a:r>
              <a:rPr lang="cs-CZ" dirty="0"/>
              <a:t>6(8)čidel – neustálé sledování teploty, vlhkosti vzduchu  -interval </a:t>
            </a:r>
          </a:p>
          <a:p>
            <a:pPr marL="0" indent="0">
              <a:buNone/>
            </a:pPr>
            <a:r>
              <a:rPr lang="cs-CZ" dirty="0"/>
              <a:t>                      10min, umístění v místech s rozdílnou charakteristikou</a:t>
            </a:r>
          </a:p>
          <a:p>
            <a:pPr marL="0" indent="0">
              <a:buNone/>
            </a:pPr>
            <a:r>
              <a:rPr lang="cs-CZ" dirty="0"/>
              <a:t>Získávání informací o rozdílech teplot během roku, další zpracování – např. vliv zeleně , vliv na pocitové kategorie lidí</a:t>
            </a:r>
          </a:p>
          <a:p>
            <a:pPr marL="0" indent="0">
              <a:buNone/>
            </a:pPr>
            <a:r>
              <a:rPr lang="cs-CZ" dirty="0"/>
              <a:t>r.2017-2018- studie- Vliv rostlinného pokryvu na klima v HK </a:t>
            </a:r>
          </a:p>
          <a:p>
            <a:pPr marL="0" indent="0">
              <a:buNone/>
            </a:pPr>
            <a:r>
              <a:rPr lang="cs-CZ" dirty="0"/>
              <a:t>při doplnění snímání  části města termovizí  leteckým snímáním a doplněním termovizních snímků vybraných lokalit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32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ED9455-6F9E-4C4D-A7C7-5CE3FA93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Vliv rostlinného pokryvu na klima v Hradci Králové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13BDC2-CF2F-4E4D-8452-D31126A0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22072" cy="4351338"/>
          </a:xfrm>
        </p:spPr>
        <p:txBody>
          <a:bodyPr/>
          <a:lstStyle/>
          <a:p>
            <a:r>
              <a:rPr lang="cs-CZ" dirty="0"/>
              <a:t>Posouzení s využitím DPZ a termovize (31.7.2017)</a:t>
            </a:r>
          </a:p>
          <a:p>
            <a:r>
              <a:rPr lang="cs-CZ" dirty="0"/>
              <a:t>Městské prostředí s převážně nepropustnými povrchy – změna v hydrologii a místním klimatu – </a:t>
            </a:r>
            <a:r>
              <a:rPr lang="cs-CZ" b="1" dirty="0"/>
              <a:t>tepelné ostrovy měst</a:t>
            </a:r>
          </a:p>
          <a:p>
            <a:r>
              <a:rPr lang="cs-CZ" dirty="0"/>
              <a:t>vytvořeny </a:t>
            </a:r>
            <a:r>
              <a:rPr lang="cs-CZ" dirty="0" err="1"/>
              <a:t>ortofotomapy</a:t>
            </a:r>
            <a:r>
              <a:rPr lang="cs-CZ" dirty="0"/>
              <a:t> v teplotních škálách</a:t>
            </a:r>
          </a:p>
        </p:txBody>
      </p:sp>
      <p:pic>
        <p:nvPicPr>
          <p:cNvPr id="4" name="Obrázek 3" descr="C:\Termovize 2017\Hradec Kralove\Ortophoto mapa I\17234_mosaic_iron.tif">
            <a:extLst>
              <a:ext uri="{FF2B5EF4-FFF2-40B4-BE49-F238E27FC236}">
                <a16:creationId xmlns:a16="http://schemas.microsoft.com/office/drawing/2014/main" id="{36940459-4ACF-413D-A2E9-FCB544C639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2705" y="1730154"/>
            <a:ext cx="630265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6C3C502-6416-4002-B255-BC9346D31B8F}"/>
              </a:ext>
            </a:extLst>
          </p:cNvPr>
          <p:cNvSpPr txBox="1"/>
          <p:nvPr/>
        </p:nvSpPr>
        <p:spPr>
          <a:xfrm>
            <a:off x="838200" y="6436311"/>
            <a:ext cx="922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Zdroj</a:t>
            </a:r>
            <a:r>
              <a:rPr lang="cs-CZ" dirty="0"/>
              <a:t>: ENKI, o.p.s. – doc. RNDr. Jan Pokorný, CSc., ČHMÚ Brno - Ing. RNDr. Jaroslav Rožnovský, CSc.</a:t>
            </a:r>
          </a:p>
        </p:txBody>
      </p:sp>
    </p:spTree>
    <p:extLst>
      <p:ext uri="{BB962C8B-B14F-4D97-AF65-F5344CB8AC3E}">
        <p14:creationId xmlns:p14="http://schemas.microsoft.com/office/powerpoint/2010/main" val="2548078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D9472-64E8-48B6-ABCC-B36B91CBB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Ortofotomapy</a:t>
            </a:r>
            <a:r>
              <a:rPr lang="cs-CZ" b="1" dirty="0"/>
              <a:t> tepelného ostrova města HK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A9E376-1A35-4E1C-98C4-3FDC7D8B3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67470" cy="4351338"/>
          </a:xfrm>
        </p:spPr>
        <p:txBody>
          <a:bodyPr>
            <a:normAutofit/>
          </a:bodyPr>
          <a:lstStyle/>
          <a:p>
            <a:r>
              <a:rPr lang="cs-CZ" sz="2000" dirty="0"/>
              <a:t>snímky a teploty povrchu (připojeny k souřadnicovému systému S-JTSK</a:t>
            </a:r>
          </a:p>
          <a:p>
            <a:r>
              <a:rPr lang="cs-CZ" sz="2000" dirty="0"/>
              <a:t>rastrová vrstva v prostředí GIS pro tvorbu mapových podkladů</a:t>
            </a:r>
          </a:p>
        </p:txBody>
      </p:sp>
      <p:pic>
        <p:nvPicPr>
          <p:cNvPr id="5" name="Obrázek 4" descr="C:\Termovize 2017\Hradec Kralove\Ortophoto mapa I\HK_obr_spectral.jpg">
            <a:extLst>
              <a:ext uri="{FF2B5EF4-FFF2-40B4-BE49-F238E27FC236}">
                <a16:creationId xmlns:a16="http://schemas.microsoft.com/office/drawing/2014/main" id="{DEBCF124-8BAC-4D35-B6D3-28E8F52A0D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224" y="1384917"/>
            <a:ext cx="7592573" cy="49838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9EC3224-DD97-44E9-9ADF-C93A2E7E1CD3}"/>
              </a:ext>
            </a:extLst>
          </p:cNvPr>
          <p:cNvSpPr txBox="1"/>
          <p:nvPr/>
        </p:nvSpPr>
        <p:spPr>
          <a:xfrm>
            <a:off x="838200" y="6436311"/>
            <a:ext cx="931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Zdroj</a:t>
            </a:r>
            <a:r>
              <a:rPr lang="cs-CZ" dirty="0"/>
              <a:t>: ENKI, o.p.s. – doc. RNDr. Jan Pokorný, CSc., ČHMÚ Brno - Ing. RNDr. Jaroslav Rožnovský, CSc.</a:t>
            </a:r>
          </a:p>
        </p:txBody>
      </p:sp>
    </p:spTree>
    <p:extLst>
      <p:ext uri="{BB962C8B-B14F-4D97-AF65-F5344CB8AC3E}">
        <p14:creationId xmlns:p14="http://schemas.microsoft.com/office/powerpoint/2010/main" val="3064657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0F9C830-7B32-4C6E-8FD3-9CF875EB1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307" t="20437" r="17422" b="17387"/>
          <a:stretch/>
        </p:blipFill>
        <p:spPr>
          <a:xfrm>
            <a:off x="6747943" y="65684"/>
            <a:ext cx="5299055" cy="6555293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A2E0DD4A-40D9-4637-9122-3EA3D2F5428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6780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Lokalita v centru města – bloková zástavba činžovními domy, zpevněné komunikace, náměstí, park</a:t>
            </a:r>
          </a:p>
          <a:p>
            <a:r>
              <a:rPr lang="cs-CZ" dirty="0"/>
              <a:t>termovizní snímek budov, zpevněných ploch a parku s vegetací</a:t>
            </a:r>
          </a:p>
          <a:p>
            <a:endParaRPr lang="cs-CZ" dirty="0"/>
          </a:p>
          <a:p>
            <a:r>
              <a:rPr lang="cs-CZ" dirty="0"/>
              <a:t>zeleň jako klimatizační jednotka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8C6F09A-8CD9-4C82-B8BB-4D1F69B06F74}"/>
              </a:ext>
            </a:extLst>
          </p:cNvPr>
          <p:cNvSpPr txBox="1"/>
          <p:nvPr/>
        </p:nvSpPr>
        <p:spPr>
          <a:xfrm>
            <a:off x="838200" y="6436311"/>
            <a:ext cx="931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Zdroj</a:t>
            </a:r>
            <a:r>
              <a:rPr lang="cs-CZ" dirty="0"/>
              <a:t>: ENKI, o.p.s. – doc. RNDr. Jan Pokorný, CSc., ČHMÚ Brno - Ing. RNDr. Jaroslav Rožnovský, CSc.</a:t>
            </a:r>
          </a:p>
        </p:txBody>
      </p:sp>
    </p:spTree>
    <p:extLst>
      <p:ext uri="{BB962C8B-B14F-4D97-AF65-F5344CB8AC3E}">
        <p14:creationId xmlns:p14="http://schemas.microsoft.com/office/powerpoint/2010/main" val="422240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D9660-9477-4DCE-B272-7C274C8DC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ORP Hradec Králové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313881-6478-4162-A749-5D130BE75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81 správních území obcí</a:t>
            </a:r>
          </a:p>
          <a:p>
            <a:r>
              <a:rPr lang="cs-CZ" dirty="0"/>
              <a:t>rozloha 67,744 km2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10DCFB-9981-41D1-8753-81CE08E1C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76" y="1825625"/>
            <a:ext cx="4572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342674A-617B-49DC-A4ED-621007DE1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64" t="25640" r="22817" b="9931"/>
          <a:stretch/>
        </p:blipFill>
        <p:spPr>
          <a:xfrm>
            <a:off x="7861589" y="52357"/>
            <a:ext cx="4044099" cy="6508596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E2B47A2-BBCB-42E8-8BA6-4D3C96079AF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6780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Lokalita v centru města – bloková zástavba činžovními domy uvnitř se zelení ve vnitroblocích</a:t>
            </a:r>
          </a:p>
          <a:p>
            <a:r>
              <a:rPr lang="cs-CZ" dirty="0"/>
              <a:t>termovizní snímek fasád, střech a vnitrobloku se zelení</a:t>
            </a:r>
          </a:p>
          <a:p>
            <a:endParaRPr lang="cs-CZ" dirty="0"/>
          </a:p>
          <a:p>
            <a:r>
              <a:rPr lang="cs-CZ" dirty="0"/>
              <a:t>zeleň jako klimatizační jednotka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726330B-5BF1-42F1-BAD4-509147400A6A}"/>
              </a:ext>
            </a:extLst>
          </p:cNvPr>
          <p:cNvSpPr txBox="1"/>
          <p:nvPr/>
        </p:nvSpPr>
        <p:spPr>
          <a:xfrm>
            <a:off x="838200" y="6436311"/>
            <a:ext cx="931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Zdroj</a:t>
            </a:r>
            <a:r>
              <a:rPr lang="cs-CZ" dirty="0"/>
              <a:t>: ENKI, o.p.s. – doc. RNDr. Jan Pokorný, CSc., ČHMÚ Brno - Ing. RNDr. Jaroslav Rožnovský, CSc.</a:t>
            </a:r>
          </a:p>
        </p:txBody>
      </p:sp>
    </p:spTree>
    <p:extLst>
      <p:ext uri="{BB962C8B-B14F-4D97-AF65-F5344CB8AC3E}">
        <p14:creationId xmlns:p14="http://schemas.microsoft.com/office/powerpoint/2010/main" val="1331471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C062A1B-886E-448E-AF8A-E188FE660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08" t="27371" r="53840" b="16952"/>
          <a:stretch/>
        </p:blipFill>
        <p:spPr>
          <a:xfrm>
            <a:off x="4998128" y="314529"/>
            <a:ext cx="6776408" cy="6306448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0063103-A63F-4F1F-9082-63F0C7AEB3C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2220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Lokalita okraje města – přechod urbanizovaného území do krajiny</a:t>
            </a:r>
          </a:p>
          <a:p>
            <a:r>
              <a:rPr lang="cs-CZ" dirty="0"/>
              <a:t>teplotní snímky zástavby, orné půdy, TTP</a:t>
            </a:r>
          </a:p>
          <a:p>
            <a:endParaRPr lang="cs-CZ" dirty="0"/>
          </a:p>
          <a:p>
            <a:r>
              <a:rPr lang="cs-CZ" dirty="0"/>
              <a:t>výrazné navýšení teplot na orné půdě (pole)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3AB944A-E072-4BAC-914F-55FE6D97F544}"/>
              </a:ext>
            </a:extLst>
          </p:cNvPr>
          <p:cNvSpPr txBox="1"/>
          <p:nvPr/>
        </p:nvSpPr>
        <p:spPr>
          <a:xfrm>
            <a:off x="838200" y="6436311"/>
            <a:ext cx="931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Zdroj</a:t>
            </a:r>
            <a:r>
              <a:rPr lang="cs-CZ" dirty="0"/>
              <a:t>: ENKI, o.p.s. – doc. RNDr. Jan Pokorný, CSc., ČHMÚ Brno - Ing. RNDr. Jaroslav Rožnovský, CSc.</a:t>
            </a:r>
          </a:p>
        </p:txBody>
      </p:sp>
    </p:spTree>
    <p:extLst>
      <p:ext uri="{BB962C8B-B14F-4D97-AF65-F5344CB8AC3E}">
        <p14:creationId xmlns:p14="http://schemas.microsoft.com/office/powerpoint/2010/main" val="2580368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F624D-6F65-4218-A457-2FF2A8695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942"/>
            <a:ext cx="10515600" cy="1325563"/>
          </a:xfrm>
        </p:spPr>
        <p:txBody>
          <a:bodyPr/>
          <a:lstStyle/>
          <a:p>
            <a:r>
              <a:rPr lang="cs-CZ" b="1" dirty="0"/>
              <a:t>Závěry  studie  Vlivu rostlinného pokryvu pro HK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4DB5AA-E662-4F80-965F-131F16C3A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Důkaz tepelného ostrova centra města</a:t>
            </a:r>
          </a:p>
          <a:p>
            <a:r>
              <a:rPr lang="cs-CZ" dirty="0"/>
              <a:t>Období horka v létě – rozdíl 5°C centrum proti okraji města-les</a:t>
            </a:r>
          </a:p>
          <a:p>
            <a:r>
              <a:rPr lang="cs-CZ" dirty="0"/>
              <a:t>Období horka v létě – rozdíl 3°C centrum bez zeleně, se zelení </a:t>
            </a:r>
          </a:p>
          <a:p>
            <a:r>
              <a:rPr lang="cs-CZ" dirty="0" err="1"/>
              <a:t>Humidex</a:t>
            </a:r>
            <a:r>
              <a:rPr lang="cs-CZ" dirty="0"/>
              <a:t> indexy- max. diskomfort  centrum červenec</a:t>
            </a:r>
          </a:p>
          <a:p>
            <a:r>
              <a:rPr lang="cs-CZ" dirty="0"/>
              <a:t>Letecké termovizní snímky – povrchy- parkoviště- 60°C, tráva- 38°C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                   sluncem ozářené stěny 45°C </a:t>
            </a:r>
          </a:p>
          <a:p>
            <a:r>
              <a:rPr lang="cs-CZ" dirty="0"/>
              <a:t>Obecně zastavěné plochy výrazně teplejší než plochy se zelení</a:t>
            </a:r>
          </a:p>
          <a:p>
            <a:r>
              <a:rPr lang="cs-CZ" dirty="0"/>
              <a:t>Totéž platí pro pole (rozdíl o něco nižší, záleží na momentálním stavu)</a:t>
            </a:r>
          </a:p>
        </p:txBody>
      </p:sp>
    </p:spTree>
    <p:extLst>
      <p:ext uri="{BB962C8B-B14F-4D97-AF65-F5344CB8AC3E}">
        <p14:creationId xmlns:p14="http://schemas.microsoft.com/office/powerpoint/2010/main" val="1074626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077CD-926C-4318-909F-480E35E0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582"/>
          </a:xfrm>
        </p:spPr>
        <p:txBody>
          <a:bodyPr/>
          <a:lstStyle/>
          <a:p>
            <a:r>
              <a:rPr lang="cs-CZ" b="1" dirty="0"/>
              <a:t>ÚSK – obecná opatření pro jednotlivé okrsky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BC4AA2-830A-4BCE-B3CC-24CFF23BF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17" y="1296708"/>
            <a:ext cx="4881122" cy="496374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cs-CZ" sz="20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A) Návrh úkolů územního plánování pro ÚP obcí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tabLst>
                <a:tab pos="457200" algn="l"/>
                <a:tab pos="540385" algn="l"/>
              </a:tabLst>
            </a:pPr>
            <a:endParaRPr lang="cs-CZ" sz="2000" b="1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tabLst>
                <a:tab pos="457200" algn="l"/>
                <a:tab pos="540385" algn="l"/>
              </a:tabLst>
            </a:pPr>
            <a:endParaRPr lang="cs-CZ" sz="2000" b="1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457200" algn="l"/>
                <a:tab pos="540385" algn="l"/>
              </a:tabLst>
            </a:pP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Zachovávat funkční nivy , udržovat trvalé travní porosty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457200" algn="l"/>
                <a:tab pos="540385" algn="l"/>
              </a:tabLst>
            </a:pP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Udržovat funkční ÚSES, doplňovat nové prvky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457200" algn="l"/>
                <a:tab pos="540385" algn="l"/>
              </a:tabLst>
            </a:pP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Podporovat zasakování atmosférických srážek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457200" algn="l"/>
                <a:tab pos="540385" algn="l"/>
              </a:tabLst>
            </a:pP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Při vymezování zastavitelných ploch a přestaveb zachovat volný pás území podél vodních toků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457200" algn="l"/>
                <a:tab pos="540385" algn="l"/>
              </a:tabLst>
            </a:pPr>
            <a:r>
              <a:rPr lang="cs-CZ" sz="2000" dirty="0">
                <a:latin typeface="Arial" panose="020B0604020202020204" pitchFamily="34" charset="0"/>
                <a:ea typeface="Times New Roman" panose="02020603050405020304" pitchFamily="18" charset="0"/>
              </a:rPr>
              <a:t>Obnovit  zaniklou rybniční síť ,  revitalizovat technicky významně upravené vodní toky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AC8AD59-2F53-4932-8C62-E43E2A728C84}"/>
              </a:ext>
            </a:extLst>
          </p:cNvPr>
          <p:cNvSpPr/>
          <p:nvPr/>
        </p:nvSpPr>
        <p:spPr>
          <a:xfrm>
            <a:off x="5369668" y="1228699"/>
            <a:ext cx="658640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cs-CZ" sz="14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cs-CZ" sz="20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Rámcová doporučení  (správci, hospodáři, vlastnící pozemků)</a:t>
            </a:r>
          </a:p>
          <a:p>
            <a:endParaRPr lang="cs-CZ" sz="2000" dirty="0"/>
          </a:p>
          <a:p>
            <a:pPr marL="342900" indent="-342900">
              <a:buAutoNum type="arabicParenR"/>
            </a:pPr>
            <a:r>
              <a:rPr lang="cs-CZ" sz="2000" dirty="0"/>
              <a:t>Zakládat  nové liniové prvky krajinné zeleně, protierozních opatření nebo polní cesty, podporovat </a:t>
            </a:r>
            <a:r>
              <a:rPr lang="cs-CZ" sz="2000"/>
              <a:t>členění velkých </a:t>
            </a:r>
            <a:r>
              <a:rPr lang="cs-CZ" sz="2000" dirty="0"/>
              <a:t>půdních bloků</a:t>
            </a:r>
          </a:p>
          <a:p>
            <a:pPr marL="342900" indent="-342900">
              <a:buAutoNum type="arabicParenR"/>
            </a:pPr>
            <a:r>
              <a:rPr lang="cs-CZ" sz="2000" dirty="0"/>
              <a:t>Zachování a nová výsadba liniové zeleně podél vodních toků nebo pozemních komunikací</a:t>
            </a:r>
          </a:p>
          <a:p>
            <a:pPr marL="342900" indent="-342900">
              <a:buAutoNum type="arabicParenR"/>
            </a:pPr>
            <a:r>
              <a:rPr lang="cs-CZ" sz="2000" dirty="0"/>
              <a:t>Zakládání skladebných částí ÚSES, využití dotačních podpor pro ÚSES</a:t>
            </a:r>
          </a:p>
          <a:p>
            <a:pPr marL="342900" indent="-342900">
              <a:buAutoNum type="arabicParenR"/>
            </a:pPr>
            <a:r>
              <a:rPr lang="cs-CZ" sz="2000" dirty="0"/>
              <a:t>Realizace  protierozních opatření, mj. z plánů společných zařízení komplexních pozemkových úprav, aplikace protierozních osevních postupů</a:t>
            </a:r>
          </a:p>
          <a:p>
            <a:pPr marL="342900" indent="-342900">
              <a:buAutoNum type="arabicParenR"/>
            </a:pPr>
            <a:r>
              <a:rPr lang="cs-CZ" sz="2000" dirty="0"/>
              <a:t>Podporovat větší zastoupení propustných nebo polopropustných ploch, snižovat rozlohu nepropustných ploch</a:t>
            </a:r>
          </a:p>
          <a:p>
            <a:pPr marL="342900" indent="-342900">
              <a:buAutoNum type="arabicParenR"/>
            </a:pPr>
            <a:r>
              <a:rPr lang="cs-CZ" sz="2000" dirty="0"/>
              <a:t>Na zemědělské půdě preference plodin odolných  k suchu</a:t>
            </a:r>
            <a:r>
              <a:rPr lang="cs-CZ" sz="1400" dirty="0"/>
              <a:t>	</a:t>
            </a:r>
          </a:p>
          <a:p>
            <a:pPr marL="342900" indent="-342900">
              <a:buAutoNum type="arabicParenR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389144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185F6-7470-4A28-8606-18F2BA27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SHRNUTÍ- problémy dalšího postupu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A4EFA5-8588-4B06-9084-28569114C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návrh opatření - nutnost vycházet z aktuálních dat – časové zpoždění ,nákup</a:t>
            </a:r>
          </a:p>
          <a:p>
            <a:r>
              <a:rPr lang="cs-CZ" dirty="0" err="1"/>
              <a:t>Prognoza</a:t>
            </a:r>
            <a:r>
              <a:rPr lang="cs-CZ" dirty="0"/>
              <a:t> dalšího vývoje – omezené možnosti  firmy </a:t>
            </a:r>
          </a:p>
          <a:p>
            <a:r>
              <a:rPr lang="cs-CZ" dirty="0"/>
              <a:t>Problémy změny klimatu – sucha- potřeba propojit návrhy řešení na mnohem širším území</a:t>
            </a:r>
          </a:p>
          <a:p>
            <a:r>
              <a:rPr lang="cs-CZ" dirty="0"/>
              <a:t>Nutná pevná opora v zákonech, dotačním nastavení  pro vymahatelnost opatření –řešení</a:t>
            </a:r>
          </a:p>
          <a:p>
            <a:r>
              <a:rPr lang="cs-CZ" dirty="0"/>
              <a:t>Nutné urychlení realizace opatření</a:t>
            </a:r>
          </a:p>
          <a:p>
            <a:r>
              <a:rPr lang="cs-CZ" dirty="0"/>
              <a:t>Uvědomění si naléhavosti problémů a dopadů</a:t>
            </a:r>
          </a:p>
        </p:txBody>
      </p:sp>
    </p:spTree>
    <p:extLst>
      <p:ext uri="{BB962C8B-B14F-4D97-AF65-F5344CB8AC3E}">
        <p14:creationId xmlns:p14="http://schemas.microsoft.com/office/powerpoint/2010/main" val="3545804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96312-A4E5-4865-AF23-5B8BF7819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Zadávací řízení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09A260-9081-44B5-93F6-4C458B23E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zjednodušené podlimitní řízení </a:t>
            </a:r>
          </a:p>
          <a:p>
            <a:r>
              <a:rPr lang="cs-CZ" dirty="0"/>
              <a:t>zadavatel: Statutární město Hradec Králové, odbor hlavního architekta</a:t>
            </a:r>
          </a:p>
          <a:p>
            <a:r>
              <a:rPr lang="cs-CZ" dirty="0"/>
              <a:t>lhůta pro podání nabídek 28.11.2016 14:30</a:t>
            </a:r>
          </a:p>
          <a:p>
            <a:r>
              <a:rPr lang="cs-CZ" dirty="0"/>
              <a:t>vybraný uchazeč: Atelier T - </a:t>
            </a:r>
            <a:r>
              <a:rPr lang="cs-CZ" dirty="0" err="1"/>
              <a:t>plan</a:t>
            </a:r>
            <a:r>
              <a:rPr lang="cs-CZ" dirty="0"/>
              <a:t>, s.r.o., IČ</a:t>
            </a:r>
            <a:r>
              <a:rPr lang="cs-CZ" dirty="0">
                <a:effectLst/>
              </a:rPr>
              <a:t>26483734 ve spolupráci        s VRV Praha a.s.</a:t>
            </a:r>
            <a:endParaRPr lang="cs-CZ" dirty="0"/>
          </a:p>
          <a:p>
            <a:r>
              <a:rPr lang="pl-PL" dirty="0"/>
              <a:t>c</a:t>
            </a:r>
            <a:r>
              <a:rPr lang="pl-PL" dirty="0">
                <a:effectLst/>
              </a:rPr>
              <a:t>ena: 1 800 000 Kč bez DPH</a:t>
            </a:r>
            <a:endParaRPr lang="cs-CZ" dirty="0"/>
          </a:p>
          <a:p>
            <a:r>
              <a:rPr lang="cs-CZ" dirty="0"/>
              <a:t>datum uzavření smlouvy 06.02.2017</a:t>
            </a:r>
          </a:p>
        </p:txBody>
      </p:sp>
    </p:spTree>
    <p:extLst>
      <p:ext uri="{BB962C8B-B14F-4D97-AF65-F5344CB8AC3E}">
        <p14:creationId xmlns:p14="http://schemas.microsoft.com/office/powerpoint/2010/main" val="273834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FF89E-A78D-4CDC-881D-54DE8FA0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Harmonogram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BAA824-4EEB-4AA5-B091-904CFDDD7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u="sng" dirty="0"/>
              <a:t>TERMÍNY ETAP POŘÍZENÍ ÚSK ORP HK</a:t>
            </a:r>
            <a:endParaRPr lang="cs-CZ" dirty="0"/>
          </a:p>
          <a:p>
            <a:r>
              <a:rPr lang="cs-CZ" b="1" dirty="0"/>
              <a:t>22. 6. 2017</a:t>
            </a:r>
            <a:r>
              <a:rPr lang="cs-CZ" dirty="0"/>
              <a:t>  - ZAČÁTEK POŘÍZENÍ ÚSK  </a:t>
            </a:r>
          </a:p>
          <a:p>
            <a:r>
              <a:rPr lang="cs-CZ" b="1" dirty="0"/>
              <a:t>22. 6. 2017 → 22. 4. 2018 </a:t>
            </a:r>
            <a:r>
              <a:rPr lang="cs-CZ" dirty="0"/>
              <a:t>  1. ETAPA – PRŮZKUMY A ROZBORY</a:t>
            </a:r>
          </a:p>
          <a:p>
            <a:r>
              <a:rPr lang="cs-CZ" b="1" dirty="0"/>
              <a:t>23. 4. 2018 → 25. 6. 2018</a:t>
            </a:r>
            <a:r>
              <a:rPr lang="cs-CZ" dirty="0"/>
              <a:t>   KONTROLA,  PROJEDNÁVÁNÍ A PŘEVZETÍ DÍLA    </a:t>
            </a:r>
          </a:p>
          <a:p>
            <a:pPr marL="0" indent="0">
              <a:buNone/>
            </a:pPr>
            <a:r>
              <a:rPr lang="cs-CZ" dirty="0"/>
              <a:t>                                                    1.ETAPY </a:t>
            </a:r>
          </a:p>
          <a:p>
            <a:r>
              <a:rPr lang="cs-CZ" b="1" dirty="0"/>
              <a:t>26. 6. 2018 → 26. 6. 2019</a:t>
            </a:r>
            <a:r>
              <a:rPr lang="cs-CZ" dirty="0"/>
              <a:t>   2. ETAPA – NÁVRH ÚSK</a:t>
            </a:r>
          </a:p>
          <a:p>
            <a:r>
              <a:rPr lang="cs-CZ" b="1" dirty="0"/>
              <a:t>27. 6. 2019 → 27. 8. 2019  </a:t>
            </a:r>
            <a:r>
              <a:rPr lang="cs-CZ" dirty="0"/>
              <a:t> KONTROLA, PROJEDNÁNÍ A PŘEVZETÍ DÍLA (možný posun termínu v závislosti na lhůtě pro případné úpravy díla) </a:t>
            </a:r>
          </a:p>
          <a:p>
            <a:r>
              <a:rPr lang="cs-CZ" b="1" dirty="0"/>
              <a:t>30. 10. 2019</a:t>
            </a:r>
            <a:r>
              <a:rPr lang="cs-CZ" dirty="0"/>
              <a:t>  - KONEC POŘÍZENÍ ÚSK I SE ZAEVIDOVÁNÍM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18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5F509-B687-4DA3-B530-0B95E476A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Požadavky zadání - Doplňující průzkumy a rozbory se zaměří především na následující témata: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278834A7-E4F8-49A6-9512-39852DC38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921404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cs-CZ" sz="4800" b="1" dirty="0"/>
              <a:t>Rozbor struktur, vazeb a hodnot v území</a:t>
            </a:r>
            <a:endParaRPr lang="cs-CZ" sz="4000" dirty="0"/>
          </a:p>
          <a:p>
            <a:r>
              <a:rPr lang="cs-CZ" sz="4800" b="1" dirty="0"/>
              <a:t>Rozbor a rámcové vymezení krajinných potenciálů (definovaných v metodickém pokynu „Zadání územní studie krajiny pro správní obvod obce s rozšířenou působností“, společný metodický pokyn MMR a MŽP, únor 2016) v území a vyhodnocení míry jejich využitelnosti</a:t>
            </a:r>
          </a:p>
          <a:p>
            <a:pPr lvl="0"/>
            <a:r>
              <a:rPr lang="cs-CZ" sz="4800" b="1" dirty="0"/>
              <a:t>Rozbor využívání volné krajiny člověkem a vyhodnocení jeho požadavků a potřeb, např.: </a:t>
            </a:r>
          </a:p>
          <a:p>
            <a:r>
              <a:rPr lang="cs-CZ" sz="4800" b="1" dirty="0"/>
              <a:t>Rozbor požadavků na změny v území </a:t>
            </a:r>
            <a:endParaRPr lang="cs-CZ" sz="4000" dirty="0"/>
          </a:p>
          <a:p>
            <a:pPr lvl="0"/>
            <a:r>
              <a:rPr lang="cs-CZ" sz="4800" b="1" dirty="0"/>
              <a:t>Rozbor ohrožení, rizik a problémů v území (stávajících i předpokládaných), např.:</a:t>
            </a:r>
            <a:endParaRPr lang="cs-CZ" sz="4800" dirty="0"/>
          </a:p>
          <a:p>
            <a:pPr lvl="2"/>
            <a:r>
              <a:rPr lang="cs-CZ" sz="4000" dirty="0"/>
              <a:t>Narušení vodního režimu, ohrožení povodněmi</a:t>
            </a:r>
          </a:p>
          <a:p>
            <a:pPr lvl="2"/>
            <a:r>
              <a:rPr lang="cs-CZ" sz="4000" dirty="0"/>
              <a:t>Eroze půd, sesuvy</a:t>
            </a:r>
          </a:p>
          <a:p>
            <a:pPr lvl="2"/>
            <a:r>
              <a:rPr lang="cs-CZ" sz="4000" dirty="0"/>
              <a:t>Znečištění a kontaminace složek prostředí </a:t>
            </a:r>
          </a:p>
          <a:p>
            <a:pPr lvl="2"/>
            <a:r>
              <a:rPr lang="cs-CZ" sz="4000" dirty="0"/>
              <a:t>Snižování a ztráta biodiverzity, snižování prostupnosti krajiny a fragmentace krajiny, střety dálkových migračních koridorů, střety a nenávaznosti ÚSES</a:t>
            </a:r>
          </a:p>
          <a:p>
            <a:pPr lvl="2"/>
            <a:r>
              <a:rPr lang="cs-CZ" sz="4000" dirty="0"/>
              <a:t>Opuštěné nebo nevyužívané areály a plochy ve volné krajině a v kontaktu s ní </a:t>
            </a:r>
          </a:p>
          <a:p>
            <a:pPr lvl="2"/>
            <a:r>
              <a:rPr lang="cs-CZ" sz="4000" dirty="0"/>
              <a:t>Zátěže ze stávajícího urbanizovaného území, ploch rekreace a z provozu dopravní a technické infrastruktury a předpokládané zátěže z území navržených k urbanizaci, navržených ploch rekreace a z navržené dopravní a technické infrastruktury</a:t>
            </a:r>
          </a:p>
          <a:p>
            <a:pPr lvl="2"/>
            <a:r>
              <a:rPr lang="cs-CZ" sz="4000" dirty="0"/>
              <a:t>Zátěže ze stávající těžby a předpokládané zátěže z navržené těžby nerostných surovin</a:t>
            </a:r>
          </a:p>
          <a:p>
            <a:pPr lvl="2"/>
            <a:r>
              <a:rPr lang="cs-CZ" sz="4000" dirty="0"/>
              <a:t>Stávající narušení a potenciální ohrožení přírodních, historických, kulturních a estetických hodnot</a:t>
            </a:r>
          </a:p>
          <a:p>
            <a:pPr lvl="2"/>
            <a:r>
              <a:rPr lang="cs-CZ" sz="4000" dirty="0"/>
              <a:t>Absence krajinné zeleně ve volné krajině a zeleně v sídlech </a:t>
            </a:r>
          </a:p>
          <a:p>
            <a:pPr lvl="2"/>
            <a:r>
              <a:rPr lang="cs-CZ" sz="4000" dirty="0"/>
              <a:t>Podíl ploch lesa, struktura lesních porostů</a:t>
            </a:r>
          </a:p>
          <a:p>
            <a:pPr lvl="2"/>
            <a:r>
              <a:rPr lang="cs-CZ" sz="4000" dirty="0"/>
              <a:t>Říční niva a přijatelné/nepřijatelné druhy činností – míra zornění půdy, nebezpečí narušení přírodních hodnot </a:t>
            </a:r>
          </a:p>
          <a:p>
            <a:pPr lvl="2"/>
            <a:r>
              <a:rPr lang="cs-CZ" sz="4000" dirty="0"/>
              <a:t>Péče o kulturní krajinu</a:t>
            </a:r>
          </a:p>
          <a:p>
            <a:pPr lvl="2"/>
            <a:r>
              <a:rPr lang="cs-CZ" sz="4000" dirty="0"/>
              <a:t>Efektivnost komplexních pozemkových úprav </a:t>
            </a:r>
          </a:p>
          <a:p>
            <a:pPr lvl="2"/>
            <a:r>
              <a:rPr lang="cs-CZ" sz="4000" dirty="0"/>
              <a:t>Důsledky soudobého trendu zemědělského hospodaření za přispění druhotného vlivu dotační politiky státu</a:t>
            </a:r>
          </a:p>
          <a:p>
            <a:pPr lvl="2"/>
            <a:r>
              <a:rPr lang="cs-CZ" sz="4000" dirty="0"/>
              <a:t>Výskyt extrémů počasí a jejich dopady</a:t>
            </a:r>
          </a:p>
        </p:txBody>
      </p:sp>
    </p:spTree>
    <p:extLst>
      <p:ext uri="{BB962C8B-B14F-4D97-AF65-F5344CB8AC3E}">
        <p14:creationId xmlns:p14="http://schemas.microsoft.com/office/powerpoint/2010/main" val="80025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8E22F0-FB5F-4F16-AD4A-576A8F31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Požadavky zadání - Při zpracování návrhu, pro stanovení cílové vize krajiny bude územní studie krajiny řešit zejména tyto okruhy témat:</a:t>
            </a:r>
            <a:r>
              <a:rPr lang="cs-CZ" u="sng" dirty="0"/>
              <a:t> </a:t>
            </a:r>
            <a:r>
              <a:rPr lang="cs-CZ" dirty="0"/>
              <a:t>                                 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B68659-F491-4812-B3A7-ABF65FF49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b="1" dirty="0"/>
              <a:t>Návrh opatření na ochranu a rozvoj zjištěných hodnot a potenciálů</a:t>
            </a:r>
            <a:endParaRPr lang="cs-CZ" sz="8000" dirty="0"/>
          </a:p>
          <a:p>
            <a:pPr lvl="0"/>
            <a:r>
              <a:rPr lang="cs-CZ" b="1" dirty="0"/>
              <a:t>Řešení požadavků a potřeb člověka v krajině </a:t>
            </a:r>
            <a:endParaRPr lang="cs-CZ" dirty="0"/>
          </a:p>
          <a:p>
            <a:pPr lvl="0"/>
            <a:r>
              <a:rPr lang="cs-CZ" b="1" dirty="0"/>
              <a:t>Řešení problémů, snižování ohrožení a předcházení rizikům v krajině </a:t>
            </a:r>
            <a:endParaRPr lang="cs-CZ" sz="8000" dirty="0"/>
          </a:p>
          <a:p>
            <a:pPr lvl="2"/>
            <a:r>
              <a:rPr lang="cs-CZ" dirty="0"/>
              <a:t>Doporučení opatření ke </a:t>
            </a:r>
            <a:r>
              <a:rPr lang="cs-CZ" b="1" dirty="0"/>
              <a:t>zlepšení vodního režimu krajiny, ke zvýšení retence </a:t>
            </a:r>
            <a:r>
              <a:rPr lang="cs-CZ" dirty="0"/>
              <a:t>vody v území s cílem minimalizace dopadů sucha, ke zlepšení protipovodňové ochrany území</a:t>
            </a:r>
          </a:p>
          <a:p>
            <a:pPr lvl="2"/>
            <a:r>
              <a:rPr lang="cs-CZ" dirty="0"/>
              <a:t>Doporučení pro řešení </a:t>
            </a:r>
            <a:r>
              <a:rPr lang="cs-CZ" b="1" dirty="0"/>
              <a:t>ochrany množství a jakosti půdního fondu, včetně protierozní ochrany půdy, </a:t>
            </a:r>
            <a:r>
              <a:rPr lang="cs-CZ" dirty="0"/>
              <a:t>racionálního obhospodařování a velikosti ploch </a:t>
            </a:r>
          </a:p>
          <a:p>
            <a:pPr lvl="2"/>
            <a:r>
              <a:rPr lang="cs-CZ" dirty="0"/>
              <a:t>Ochrana zdrojů podzemních vod a oblastí přirozené akumulace vod</a:t>
            </a:r>
          </a:p>
          <a:p>
            <a:pPr lvl="2"/>
            <a:r>
              <a:rPr lang="cs-CZ" dirty="0"/>
              <a:t>Návrh opatření ke stabilizaci a udržitelnosti režimu vodních toků, </a:t>
            </a:r>
            <a:r>
              <a:rPr lang="cs-CZ" b="1" dirty="0"/>
              <a:t>obnova krajinných prvků </a:t>
            </a:r>
            <a:r>
              <a:rPr lang="cs-CZ" dirty="0"/>
              <a:t>(např. plochy zeleně, krajinná zeleň, vodní plochy, mokřady). </a:t>
            </a:r>
          </a:p>
          <a:p>
            <a:pPr lvl="2"/>
            <a:r>
              <a:rPr lang="cs-CZ" dirty="0"/>
              <a:t>Návrh opatření k zachování nebo </a:t>
            </a:r>
            <a:r>
              <a:rPr lang="cs-CZ" b="1" dirty="0"/>
              <a:t>zvýšení infiltrační a retenční schopnosti půd</a:t>
            </a:r>
          </a:p>
          <a:p>
            <a:pPr lvl="2"/>
            <a:r>
              <a:rPr lang="cs-CZ" dirty="0"/>
              <a:t>Rámcové vymezení niv vodotečí, definování podmínek pro vhodné/nevhodné činnosti na území nivy (nastavení limitu ochrany přírodních hodnot nivy)</a:t>
            </a:r>
          </a:p>
          <a:p>
            <a:pPr lvl="2"/>
            <a:r>
              <a:rPr lang="cs-CZ" dirty="0"/>
              <a:t>Doporučení dalších opatření k ochraně a zvýšení biodiverzity a k předcházení fragmentace krajiny </a:t>
            </a:r>
          </a:p>
          <a:p>
            <a:pPr lvl="2"/>
            <a:r>
              <a:rPr lang="cs-CZ" dirty="0"/>
              <a:t>Omezení vlivu suburbanizace na krajinu </a:t>
            </a:r>
          </a:p>
          <a:p>
            <a:pPr lvl="2"/>
            <a:r>
              <a:rPr lang="cs-CZ" dirty="0"/>
              <a:t>Vymezení významných ploch vyžadujících revitalizaci nebo </a:t>
            </a:r>
            <a:r>
              <a:rPr lang="cs-CZ" dirty="0" err="1"/>
              <a:t>renaturalizaci</a:t>
            </a:r>
            <a:r>
              <a:rPr lang="cs-CZ" dirty="0"/>
              <a:t> krajiny (včetně opuštěných areálů) </a:t>
            </a:r>
          </a:p>
          <a:p>
            <a:pPr lvl="2"/>
            <a:r>
              <a:rPr lang="cs-CZ" dirty="0"/>
              <a:t>Návrh snižování nepřiměřených zátěží v území</a:t>
            </a:r>
          </a:p>
          <a:p>
            <a:pPr lvl="2"/>
            <a:r>
              <a:rPr lang="cs-CZ" dirty="0"/>
              <a:t>Doporučení opatření v souvislosti s </a:t>
            </a:r>
            <a:r>
              <a:rPr lang="cs-CZ" b="1" dirty="0"/>
              <a:t>adaptací na změny klimatu </a:t>
            </a:r>
            <a:r>
              <a:rPr lang="cs-CZ" dirty="0"/>
              <a:t>(změny zadržování vody v krajině, zvyšování koeficientu ekologické stability, změny využití území, změny vláhové bilance, zvýšená frekvence výskytů období sucha atd.)</a:t>
            </a:r>
          </a:p>
          <a:p>
            <a:pPr lvl="2"/>
            <a:r>
              <a:rPr lang="cs-CZ" dirty="0"/>
              <a:t>Návrh zpřesnění migračně významných území, návrh řešení střetů v místech omezení dálkových migračních koridorů, řešení místních migračních tras ve vztahu k rozvoji urbanizace území – řešit v závislosti na možnostech a dostupnosti podkladů k této problematice</a:t>
            </a:r>
          </a:p>
          <a:p>
            <a:pPr lvl="2"/>
            <a:r>
              <a:rPr lang="cs-CZ" dirty="0"/>
              <a:t>Doporučení na zpřesnění návrhu ÚSES </a:t>
            </a:r>
          </a:p>
          <a:p>
            <a:pPr lvl="2"/>
            <a:r>
              <a:rPr lang="cs-CZ" dirty="0"/>
              <a:t>Stanovení úkolů pro územní plánování dle jednotlivých okrsků</a:t>
            </a:r>
          </a:p>
          <a:p>
            <a:r>
              <a:rPr lang="cs-CZ" dirty="0"/>
              <a:t>Výstupy z  jednotlivých (uvedených a zpracovatelem doporučených) témat budou podkladem pro stanovení cílové vize a pro formulaci rámcových podmínek využití krajinných okrsků a rámcových doporučení pro opatření.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05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A10CB-C53B-45D6-8EDA-AF75E609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Požadavky zadání - Návrh územní studie krajiny bude obsahovat:</a:t>
            </a:r>
            <a:br>
              <a:rPr lang="cs-CZ" sz="6600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FBF3DD-0F5B-4108-9C19-6A7DC8A0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b="1" dirty="0"/>
              <a:t>Stanovení cílové vize krajiny </a:t>
            </a:r>
            <a:r>
              <a:rPr lang="cs-CZ" dirty="0"/>
              <a:t>ve vazbě na Zásady územního rozvoje Královéhradeckého kraje a s ohledem na stav území včetně typů krajiny, hodnot, rizik a limitů v území a požadavky obyvatel, při nastavení vhodné formy spolupráce s veřejností</a:t>
            </a:r>
          </a:p>
          <a:p>
            <a:pPr lvl="0"/>
            <a:r>
              <a:rPr lang="cs-CZ" b="1" dirty="0"/>
              <a:t>Členění území na krajinné okrsky</a:t>
            </a:r>
            <a:r>
              <a:rPr lang="cs-CZ" dirty="0"/>
              <a:t> bude navrženo dle výsledků z průzkumů a rozborů; pro každý okrsek bude stanovena: základní charakteristika krajinného okrsku, návrh rámcových podmínek využití a návrh rámcových doporučení pro opatření. Rámcové podmínky využití a rámcová doporučení pro opatření budou v územní studii krajiny formulovány vždy, a to zvlášť pro jednotlivé krajinné okrsky. </a:t>
            </a:r>
          </a:p>
          <a:p>
            <a:pPr lvl="0"/>
            <a:r>
              <a:rPr lang="cs-CZ" b="1" dirty="0"/>
              <a:t>Rámcové podmínky využití</a:t>
            </a:r>
            <a:r>
              <a:rPr lang="cs-CZ" dirty="0"/>
              <a:t> – Podmínky budou podkladem pro podrobnější zpracování řešení krajiny zejména v územních plánech. Zahrnou požadavky na řešení plošného i prostorového uspořádání území a na stanovení podmínek pro využití jednotlivých ploch v územních plánech (včetně základních podmínek ochrany krajinného rázu) </a:t>
            </a:r>
          </a:p>
          <a:p>
            <a:pPr lvl="0"/>
            <a:r>
              <a:rPr lang="cs-CZ" b="1" dirty="0"/>
              <a:t>Rámcová doporučení pro opatření</a:t>
            </a:r>
            <a:r>
              <a:rPr lang="cs-CZ" dirty="0"/>
              <a:t> - Budou podkladem pro činnost jiných orgánů veřejné správy a dalších subjektů (např. správci, hospodáři), kteří mohou uložit a realizovat opatření ke zlepšení stavu krajiny</a:t>
            </a:r>
            <a:endParaRPr lang="cs-CZ" sz="4400" dirty="0"/>
          </a:p>
          <a:p>
            <a:pPr lvl="0"/>
            <a:r>
              <a:rPr lang="cs-CZ" b="1" dirty="0"/>
              <a:t>Doporučení požadavků na obsah zadání navazujících studií a projektů - </a:t>
            </a:r>
            <a:r>
              <a:rPr lang="cs-CZ" b="1" i="1" dirty="0"/>
              <a:t>Na základě směru vývoje a definovaných problémů v území, </a:t>
            </a:r>
            <a:r>
              <a:rPr lang="cs-CZ" i="1" dirty="0"/>
              <a:t>který navrhne územní studie krajiny, budou vybrána </a:t>
            </a:r>
            <a:r>
              <a:rPr lang="cs-CZ" b="1" i="1" dirty="0"/>
              <a:t>stěžejní témata, </a:t>
            </a:r>
            <a:r>
              <a:rPr lang="cs-CZ" i="1" dirty="0"/>
              <a:t>jejichž řešení je </a:t>
            </a:r>
            <a:r>
              <a:rPr lang="cs-CZ" b="1" i="1" dirty="0"/>
              <a:t>zásadní pro další vývoj území a vyžadují podrobnější odborné řešení. Územní studie krajiny navrhne rozsah otázek a cílů</a:t>
            </a:r>
            <a:r>
              <a:rPr lang="cs-CZ" i="1" dirty="0"/>
              <a:t>, které by měly být </a:t>
            </a:r>
            <a:r>
              <a:rPr lang="cs-CZ" b="1" i="1" dirty="0"/>
              <a:t>v dalších navazujících projektech </a:t>
            </a:r>
            <a:r>
              <a:rPr lang="cs-CZ" i="1" dirty="0"/>
              <a:t>řešeny.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15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A0113-174D-45CA-BEA3-6B02498A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Krajinné okrsky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68A1E4-49E7-45D1-9BAB-7774741C2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142173" cy="485038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35 navržených okrsků – předběžný návrh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Stejnou barvou vlastní krajiny dle ÚSK KHK </a:t>
            </a:r>
          </a:p>
          <a:p>
            <a:pPr marL="0" indent="0">
              <a:buNone/>
            </a:pPr>
            <a:r>
              <a:rPr lang="cs-CZ" dirty="0"/>
              <a:t>   dle T-plánu r.2018</a:t>
            </a:r>
          </a:p>
          <a:p>
            <a:endParaRPr lang="cs-CZ" dirty="0"/>
          </a:p>
          <a:p>
            <a:endParaRPr lang="cs-CZ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ORP Hradec králové – krajinné okrsky (ATELIER T-PLAN, VRV, ATELIER V, 2018)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227EF7-B80B-41CB-9B64-2ADB1C537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27" y="1534885"/>
            <a:ext cx="5879223" cy="37882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B1B8BC6-DE31-411F-AA28-CB5BD05F6C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1268"/>
          <a:stretch/>
        </p:blipFill>
        <p:spPr>
          <a:xfrm>
            <a:off x="4456591" y="1327211"/>
            <a:ext cx="7602244" cy="53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9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7AF43-283E-44D9-8060-CB9083130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Požadavky na doplnění rozborů a analýz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2AF9716-4C5A-4300-B1DA-EE1D12E8B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nivy ostatních drobných toků (původně zaměřeno převážně na nivu Labe)   -   prostorové určení, využívání, zhodnocení stavu</a:t>
            </a:r>
          </a:p>
          <a:p>
            <a:r>
              <a:rPr lang="cs-CZ" dirty="0"/>
              <a:t>doplnění prostupnosti krajiny</a:t>
            </a:r>
          </a:p>
          <a:p>
            <a:r>
              <a:rPr lang="cs-CZ" dirty="0"/>
              <a:t>doplnění mapování stromořadí</a:t>
            </a:r>
          </a:p>
          <a:p>
            <a:endParaRPr lang="cs-CZ" dirty="0"/>
          </a:p>
          <a:p>
            <a:r>
              <a:rPr lang="cs-CZ" b="1" dirty="0"/>
              <a:t>doplnění bioklimatologických podmínek </a:t>
            </a:r>
            <a:r>
              <a:rPr lang="cs-CZ" dirty="0"/>
              <a:t>– porovnání dat minulosti a současnosti –  doplnit vývoj ,  </a:t>
            </a:r>
            <a:r>
              <a:rPr lang="cs-CZ" dirty="0" err="1"/>
              <a:t>event.prognózu</a:t>
            </a:r>
            <a:r>
              <a:rPr lang="cs-CZ" dirty="0"/>
              <a:t> pro dané  území !!!</a:t>
            </a:r>
          </a:p>
        </p:txBody>
      </p:sp>
    </p:spTree>
    <p:extLst>
      <p:ext uri="{BB962C8B-B14F-4D97-AF65-F5344CB8AC3E}">
        <p14:creationId xmlns:p14="http://schemas.microsoft.com/office/powerpoint/2010/main" val="14206727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1271</Words>
  <Application>Microsoft Office PowerPoint</Application>
  <PresentationFormat>Širokoúhlá obrazovka</PresentationFormat>
  <Paragraphs>205</Paragraphs>
  <Slides>24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Motiv Office</vt:lpstr>
      <vt:lpstr>Územní studie krajiny ORP Hradec Králové z pohledu orgánu ochrany ŽP</vt:lpstr>
      <vt:lpstr>ORP Hradec Králové</vt:lpstr>
      <vt:lpstr>Zadávací řízení</vt:lpstr>
      <vt:lpstr>Harmonogram</vt:lpstr>
      <vt:lpstr>Požadavky zadání - Doplňující průzkumy a rozbory se zaměří především na následující témata:</vt:lpstr>
      <vt:lpstr>Požadavky zadání - Při zpracování návrhu, pro stanovení cílové vize krajiny bude územní studie krajiny řešit zejména tyto okruhy témat:                                    </vt:lpstr>
      <vt:lpstr>Požadavky zadání - Návrh územní studie krajiny bude obsahovat: </vt:lpstr>
      <vt:lpstr>Krajinné okrsky</vt:lpstr>
      <vt:lpstr>Požadavky na doplnění rozborů a analýz</vt:lpstr>
      <vt:lpstr>Problémy  území   ORP HK očima OŽP</vt:lpstr>
      <vt:lpstr>Zemědělská půda - půdní bloky</vt:lpstr>
      <vt:lpstr>Retence vody v krajině</vt:lpstr>
      <vt:lpstr>Sucho</vt:lpstr>
      <vt:lpstr>Sucho (data rok 1961-2010)</vt:lpstr>
      <vt:lpstr>Sucho  (aktuální data půdní sucho)</vt:lpstr>
      <vt:lpstr>Spolupráce s ČHMÚ Brno a s Českou bioklimatologickou společností  (Enki Třeboň)</vt:lpstr>
      <vt:lpstr>Vliv rostlinného pokryvu na klima v Hradci Králové</vt:lpstr>
      <vt:lpstr>Ortofotomapy tepelného ostrova města HK</vt:lpstr>
      <vt:lpstr>Prezentace aplikace PowerPoint</vt:lpstr>
      <vt:lpstr>Prezentace aplikace PowerPoint</vt:lpstr>
      <vt:lpstr>Prezentace aplikace PowerPoint</vt:lpstr>
      <vt:lpstr>Závěry  studie  Vlivu rostlinného pokryvu pro HK</vt:lpstr>
      <vt:lpstr>ÚSK – obecná opatření pro jednotlivé okrsky</vt:lpstr>
      <vt:lpstr>SHRNUTÍ- problémy dalšího postupu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Územní studie krajiny ORP Hradec Králové</dc:title>
  <dc:creator>Netopilová Jiřina Ing.</dc:creator>
  <cp:lastModifiedBy>Netopilová Jiřina Ing.</cp:lastModifiedBy>
  <cp:revision>56</cp:revision>
  <cp:lastPrinted>2018-11-01T11:51:58Z</cp:lastPrinted>
  <dcterms:created xsi:type="dcterms:W3CDTF">2018-10-30T09:18:44Z</dcterms:created>
  <dcterms:modified xsi:type="dcterms:W3CDTF">2018-11-01T12:39:32Z</dcterms:modified>
</cp:coreProperties>
</file>