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672C-E57D-48DB-815C-A9616676001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F621-A22C-497D-8B19-6AACCFCF0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17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672C-E57D-48DB-815C-A9616676001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F621-A22C-497D-8B19-6AACCFCF0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67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672C-E57D-48DB-815C-A9616676001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F621-A22C-497D-8B19-6AACCFCF0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83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672C-E57D-48DB-815C-A9616676001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F621-A22C-497D-8B19-6AACCFCF0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28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672C-E57D-48DB-815C-A9616676001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F621-A22C-497D-8B19-6AACCFCF0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97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672C-E57D-48DB-815C-A9616676001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F621-A22C-497D-8B19-6AACCFCF0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23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672C-E57D-48DB-815C-A9616676001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F621-A22C-497D-8B19-6AACCFCF0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92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672C-E57D-48DB-815C-A9616676001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F621-A22C-497D-8B19-6AACCFCF0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672C-E57D-48DB-815C-A9616676001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F621-A22C-497D-8B19-6AACCFCF0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5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672C-E57D-48DB-815C-A9616676001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F621-A22C-497D-8B19-6AACCFCF0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1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672C-E57D-48DB-815C-A9616676001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F621-A22C-497D-8B19-6AACCFCF0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65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672C-E57D-48DB-815C-A96166760017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CF621-A22C-497D-8B19-6AACCFCF0B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4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Word_97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48497" y="1122363"/>
            <a:ext cx="10865708" cy="23876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Územní studie krajiny SO ORP Hořice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48497" y="4524677"/>
            <a:ext cx="9144000" cy="1892599"/>
          </a:xfrm>
        </p:spPr>
        <p:txBody>
          <a:bodyPr>
            <a:normAutofit/>
          </a:bodyPr>
          <a:lstStyle/>
          <a:p>
            <a:pPr algn="l"/>
            <a:r>
              <a:rPr lang="cs-CZ" sz="1600" dirty="0"/>
              <a:t>Zadavatel: Město Hořice</a:t>
            </a:r>
          </a:p>
          <a:p>
            <a:pPr algn="l"/>
            <a:r>
              <a:rPr lang="cs-CZ" sz="1600" dirty="0"/>
              <a:t>Zpracovatel: EKOTOXA s.r.o. a externí řešitelé</a:t>
            </a:r>
          </a:p>
          <a:p>
            <a:pPr algn="l"/>
            <a:r>
              <a:rPr lang="cs-CZ" sz="1600" dirty="0"/>
              <a:t>Termín zpracování: IX. 2017 – VIII. 82018</a:t>
            </a:r>
          </a:p>
          <a:p>
            <a:pPr algn="l"/>
            <a:r>
              <a:rPr lang="cs-CZ" sz="1600" dirty="0"/>
              <a:t>Rozsah zadání: – ÚÚP a odbor životního prostředí </a:t>
            </a:r>
            <a:r>
              <a:rPr lang="cs-CZ" sz="1600" dirty="0" smtClean="0"/>
              <a:t>Hořice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869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4747" y="644020"/>
            <a:ext cx="191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 obce BOREK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64747" y="1558554"/>
            <a:ext cx="10727037" cy="317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Vodní režim krajiny, retence vody v území, ohrožení </a:t>
            </a:r>
            <a:r>
              <a:rPr lang="cs-CZ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povodněmi 1/2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informace a problémy k řešení: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Západní administrativní hranice obce je po celé délce lemována tokem Bystřice. U Bystřice je vymezeno záplavové území, nikoliv vyhlášeno. Východní hranici obce kopíruje vodní tok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Lukaveček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se v obci Miletín, níže po toku, vlévá do toku Bystřice. Ostatní vodní toky mají charakter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údolnicových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svodnic podhorského typu a problémy inundačního charakteru nebyly zaznamenány. Mírné problémy jsou způsobeny malou kapacitou objektů. Území obce trpí nedostatkem vody, potoky v letních měsících téměř vysychají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k.ú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Bezník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 nad zastavěnou částí obce identifikován kritický bod (KB 28 - dle POVIS 10407010). KB se nachází v údolí pramenícího bezejmenného vodní toku (IDVT 10177282). Přestože se KB nachází nad zástavbou a odtok z plochy povodí do zastavěného území obce tak průtok neohrožuje žádný z domů. Pro zmírnění povrchového odtoku z přilehlého povodí byla část pozemků nad zástavbou zatravněna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34312" y="347457"/>
            <a:ext cx="1913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 obce BOREK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59024" y="716789"/>
            <a:ext cx="10915135" cy="5977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Vodní režim krajiny, retence vody v území, ohrožení povodněmi </a:t>
            </a:r>
            <a:r>
              <a:rPr lang="cs-CZ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2/2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Návrhy </a:t>
            </a: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doporučení</a:t>
            </a:r>
            <a:r>
              <a:rPr lang="cs-CZ" sz="1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400" dirty="0"/>
              <a:t>V územním plánu obce Borek nejsou vymezeny plochy pro návrh nových vodohospodářských děl. V posledních letech se obec potýká s nedostatkem vody ve vodních tocích. Proto doporučujeme revitalizaci toků s opatřením pro zadržení vody.</a:t>
            </a:r>
          </a:p>
          <a:p>
            <a:r>
              <a:rPr lang="cs-CZ" sz="1400" dirty="0" smtClean="0"/>
              <a:t>1. Doporučení </a:t>
            </a:r>
            <a:r>
              <a:rPr lang="cs-CZ" sz="1400" dirty="0"/>
              <a:t>k rozvoji výstavby</a:t>
            </a:r>
          </a:p>
          <a:p>
            <a:r>
              <a:rPr lang="cs-CZ" sz="1400" dirty="0"/>
              <a:t>Z hlediska povodňové ochrany nemá rozvoj zastavitelných ploch dle územního plánu obce Borek výrazný negativní vliv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cs-CZ" sz="1400" dirty="0"/>
              <a:t>2. </a:t>
            </a:r>
            <a:r>
              <a:rPr lang="cs-CZ" sz="1400" dirty="0" smtClean="0"/>
              <a:t>Protipovodňová </a:t>
            </a:r>
            <a:r>
              <a:rPr lang="cs-CZ" sz="1400" dirty="0"/>
              <a:t>ochrana na tocích</a:t>
            </a:r>
          </a:p>
          <a:p>
            <a:r>
              <a:rPr lang="cs-CZ" sz="1400" dirty="0"/>
              <a:t>K ohrožení zástavby </a:t>
            </a:r>
            <a:r>
              <a:rPr lang="cs-CZ" sz="1400" dirty="0" err="1"/>
              <a:t>vybřežením</a:t>
            </a:r>
            <a:r>
              <a:rPr lang="cs-CZ" sz="1400" dirty="0"/>
              <a:t> vodních toků v obci nedochází. 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/>
              <a:t>3. </a:t>
            </a:r>
            <a:r>
              <a:rPr lang="cs-CZ" sz="1400" dirty="0" smtClean="0"/>
              <a:t>Opatření </a:t>
            </a:r>
            <a:r>
              <a:rPr lang="cs-CZ" sz="1400" dirty="0"/>
              <a:t>pro zmírnění povrchového odtoku z plochy povodí</a:t>
            </a:r>
          </a:p>
          <a:p>
            <a:r>
              <a:rPr lang="cs-CZ" sz="1400" dirty="0"/>
              <a:t>Z dostupných informací nejsou zastavěné části obce ohrožovány při přívalových deštích splachem z polí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cs-CZ" sz="1400" dirty="0"/>
              <a:t>4. </a:t>
            </a:r>
            <a:r>
              <a:rPr lang="cs-CZ" sz="1400" dirty="0" smtClean="0"/>
              <a:t>Vymezení </a:t>
            </a:r>
            <a:r>
              <a:rPr lang="cs-CZ" sz="1400" dirty="0"/>
              <a:t>potenciálních lokalit pro umístění vodních ploch</a:t>
            </a:r>
          </a:p>
          <a:p>
            <a:r>
              <a:rPr lang="cs-CZ" sz="1400" dirty="0"/>
              <a:t>V obci byly vymezeny nivy vodních toků, ve kterých lze navrhnout vodní plochy – viz text níže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cs-CZ" sz="1400" dirty="0"/>
              <a:t>5. </a:t>
            </a:r>
            <a:r>
              <a:rPr lang="cs-CZ" sz="1400" dirty="0" smtClean="0"/>
              <a:t>Revitalizace </a:t>
            </a:r>
            <a:r>
              <a:rPr lang="cs-CZ" sz="1400" dirty="0"/>
              <a:t>vodních toků a niv, úprava hlavních odvodňovacích zařízení</a:t>
            </a:r>
          </a:p>
          <a:p>
            <a:r>
              <a:rPr lang="cs-CZ" sz="1400" dirty="0"/>
              <a:t>Vymezujeme plochy niv, na kterých navrhujeme vybudování přírodě blízkých prvků (tůně, mokřady, obnova říčních ramen, výsadba vhodných doprovodných dřevin, apod.) pro podpoření retenční a akumulační schopnosti území. 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/>
              <a:t>NIV 003, NIV 004, NIV 033  - Na vodním toku Bystřice a na bezejmenném vodním toku (IDVT 10177282) jsou vymezeny plochy niv, na kterých lze vybudovat výše zmíněná opatření. Část těchto ploch spadá i na území obce Vřesník - jedná se o nivy při vodním toku Bystřice. Doporučujeme zkoordinovat možné návrhy.</a:t>
            </a:r>
          </a:p>
          <a:p>
            <a:r>
              <a:rPr lang="cs-CZ" sz="1400" dirty="0"/>
              <a:t>Navrhujeme podrobnější posouzení stavu vodních toků a niv v zájmovém území. Z tohoto posouzení vyplyne, které úseky vodních toků a niv lze zachovat a které je třeba revitalizovat.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4747" y="1262849"/>
            <a:ext cx="10717427" cy="506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Ohrožení erozí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Problémy k řešení: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Velké bloky orné půdy: Nevyskytují 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Erozní ohrožení: Území je členité, obec patří v rámci ORP k výrazněji erozně ohroženým, přestože zhruba třetina ZPF je zatravněna. Prakticky všechny nezatravněné pozemky vykazují nějakou míru erozního ohrožení, silně až extrémně erozně ohroženy především DPB 0413/13, 0413/15, 0413/7, 050/3 severně a východně od Borku a jižní část DPB 9602/3 na jihu. Zástavba Borku,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Bezníku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ani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Želejova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není erozí přímo ohrožena. V jižní části na DPB 0605/1 byla identifikována jedna nevýrazná DSO. Podle půdně-klimatických vlastností nejsou půdy v obci ohroženy větrnou erozí. Území je dobře kryté proti větru lesními porosty, rozptýlenou zelení a morfologií terénu.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Návrhy a doporučení: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Přísnější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PPOv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vyloučením širokořádkových plodin je navrženo preventivně na jediném bloku mezi travními porosty nad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Bezníkem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DPB 0413/20, na silně erozně ohroženém DPB 0413/7 východněji a na silně ohrožené části DPB 0608/1 nad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Želejovem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Nejohroženější části pozemků – střední část DPB 0413/15, západní část DPB 0413/13 nad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Kalenskovou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roklí, DPB 0508/3 nad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Lukavečkem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východní část DPB 9602/3 pod Malým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Dehetníkem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jsou navrženy k zatravnění (TP-22 až TP-25). Až na několik málo výjimek jsou na ostatních blocích orné půdy navržena mírnější opatření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PPOm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 území se nachází několik menších bloků trvalých a speciálních kultur – na čtyřech plochách zalesněných a jedné ploše trvalé kultury (sadu) je doporučeno zachovat (resp. zajistit) stabilizaci v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meziřadí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zatravněním (SM-11 až SM-16), neboť tyto plochy by v případě nestabilizovaného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meziřadí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vykazovaly vysoké erozní smyvy. Identifikovaná nevýrazná DSO (SUp-47) je stabilizovaná návrhem opatření na pozemku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PPOm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Opatření proti větrné erozi nejsou navrhována.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Specifikace jednotlivých typů protierozních opatření, stejně jako obecné zásady hospodaření šetrného k půdě a znečišťování vodních toků a nádrží, se nacházejí v hlavní zprávě.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64747" y="644020"/>
            <a:ext cx="1913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 obce BOREK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9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4747" y="660496"/>
            <a:ext cx="1913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 obce BOREK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64747" y="1608331"/>
            <a:ext cx="10422237" cy="404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Ochrana přírody a biodiverzity, krajinný </a:t>
            </a:r>
            <a:r>
              <a:rPr lang="cs-CZ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ráz 1/2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Problémy k řešení, vč. návrhů a doporučení: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400" dirty="0"/>
              <a:t>Ekologická stabilita:</a:t>
            </a:r>
          </a:p>
          <a:p>
            <a:r>
              <a:rPr lang="cs-CZ" sz="1400" dirty="0"/>
              <a:t>Obec s středním koeficientem ekologické stability - 1,03 (mírně stabilní území</a:t>
            </a:r>
            <a:r>
              <a:rPr lang="cs-CZ" sz="1400" dirty="0" smtClean="0"/>
              <a:t>).</a:t>
            </a:r>
          </a:p>
          <a:p>
            <a:endParaRPr lang="cs-CZ" sz="1400" dirty="0"/>
          </a:p>
          <a:p>
            <a:r>
              <a:rPr lang="cs-CZ" sz="1400" dirty="0"/>
              <a:t>Lesy:</a:t>
            </a:r>
          </a:p>
          <a:p>
            <a:r>
              <a:rPr lang="cs-CZ" sz="1400" dirty="0"/>
              <a:t>V lesních porostech hospodařit do obnovy dle LHP. Při obnově respektovat cílovou skladbu dřevin s cílem dosažení vzniku porostů obhospodařovaných maloplošným podrostním hospodářským způsobem s dřevinnou skladbou blížící se přirozené druhové skladbě dle vymezených souborů lesních typů (SLT). Cílovými ekosystémy, zejména ve vymezených skladebných částech ÚSES, jsou acidofilní bučiny s dubem, nivní potoční olšiny olše lepkavé, květnaté a kalcifilní bučiny s dubem. V jižních části RBC to jsou acidofilní doubravy </a:t>
            </a:r>
            <a:r>
              <a:rPr lang="cs-CZ" sz="1400" dirty="0" err="1"/>
              <a:t>xerické</a:t>
            </a:r>
            <a:r>
              <a:rPr lang="cs-CZ" sz="1400" dirty="0"/>
              <a:t>, acidofilní bory na skalách a hadcích s dubem. Vymezit a realizovat navržené skladebné části ÚSES v lesních porostech (viz níže). 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/>
              <a:t>Vodní toky, mokřady:</a:t>
            </a:r>
          </a:p>
          <a:p>
            <a:r>
              <a:rPr lang="cs-CZ" sz="1400" dirty="0"/>
              <a:t>Vyloučit jakékoliv znečištění vodních toků. Stávající porosty dřevin neodstraňovat, provádět v nich pravidelnou zdravotní údržbu a obnovu zaměřit na dlouhověké dřeviny přirozeného druhového složení. U hustých náletů dřevin je možná mírná probírka, která podpoří další vývoj ponechaných perspektivních dřevin.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4747" y="644020"/>
            <a:ext cx="1913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 obce BOREK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64747" y="1449964"/>
            <a:ext cx="10562280" cy="370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Ochrana přírody a biodiverzity, krajinný </a:t>
            </a:r>
            <a:r>
              <a:rPr lang="cs-CZ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ráz 2/2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cs-CZ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Trvalé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travní porosty: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Louky a pastviny obhospodařovat s cílem vzniku přirozeně extenzivních druhově pestrých luk. Jde tedy o extenzivní obhospodařování se sečením alespoň jednou za rok s možností nahradit sečení extenzivní pastvou skotu nebo ovcí s posečením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nedopasků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vyloučením hnojení a vápnění. U poháňkových pastvin je vhodná rotační pastva skotu nebo ovcí, nebo sečení s následným odvozem sena. Možno kombinovat s pastvou, která je prováděna v druhé polovině vegetační sezóny. Odstraňovat náletové dřeviny, vysekat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nedopasky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Nové biotopy: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OP_12: Vymezit ESP za účelem ochrany MZCHÚ před eutrofizací a splachy z okolí.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OP_13: Vytvoření ESP s funkcí nárazníkového pásma, kde extenzivní formy hospodaření podpoří v maximální míře vznik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přirozenýh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přírodě blízkých biotopů.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OP_14: Vznik ESL - linie dřevin podél komunikace s krajinotvorným účinkem.</a:t>
            </a:r>
          </a:p>
          <a:p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OP_15: Vznik ESL - linie dřevin podél komunikace s krajinotvorným účinkem.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539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01135" y="542323"/>
            <a:ext cx="191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 obce BOREK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26994" y="1215295"/>
            <a:ext cx="11138930" cy="393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Územní systém ekologické stability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Problémy k řešení: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ÚAP a lokálního ÚSES v ÚP: ÚSES v ÚAP neodpovídá ÚSES v ÚPD - ID 16 - jsou zakresleny pouze skladebné části na hranicích SÚ; ID 17, 18, 19 - skladebné části nepropojeny se sítí ÚSES.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Nenavazující ÚSES na hranicích mezi obcemi: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Návrhy a doporučení: doplnit síť ÚSES dle směrné části generelu ÚSES, dle ÚP, dle aktuálního stavu krajiny.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NAV_24: Navrhnout LBC - zpracovat a realizovat projekt ÚSES s cílem vzniku porostů s dřevinnou skladbou blížící se přirozené druhové skladbě dle vymezených SLT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aciofilní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bučiny s dubem).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NAV_25: Úprava trasy LBK.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NAV_26: Úprava trasy LBK.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NAV_189: Navrhnout LBK - zpracovat a realizovat projekt ÚSES s cílem vzniku porostů s dřevinnou skladbou blížící se přirozené druhové skladbě (acidofilní bučiny s dubem).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NAV_190: Navrhnout LBC - zpracovat a realizovat projekt ÚSES s cílem vzniku porostů s dřevinnou skladbou blížící se přirozené druhové skladbě (acidofilní bučiny s dubem).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57656" y="451707"/>
            <a:ext cx="191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 obce BOREK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57656" y="1251686"/>
            <a:ext cx="10438712" cy="4000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Lesnictví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Problémy k řešení: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hlediska plochy a rozložení nejsou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Návrhy </a:t>
            </a: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doporučení: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 část ochrana přírody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Prostupnost 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krajiny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Problémy k řešení: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území obce se nachází bloky orné půdy, vodní tok, travní a lesní porosty, které omezují prostupnost krajiny po komunikacích vhodných pro pěší a cyklisty do některých okolních sídel.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Návrhy a doporučení: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zlepšení prostupnosti mezi sídly navrženo propojení komunikacemi v rámci obce (PRO-064, PRO-066), ve směru Miletín (PRO-069), Tetín (PRO-076), Úhlejov (PRO-067), Vřesník (PRO-063, PRO-065, PRO-068). V rámci realizace propojení je doporučeno vycházet přednostně z umístění existujících parcel původních cest ve vlastnictví obce, případně jiných vlastníků.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50563" y="459945"/>
            <a:ext cx="191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 obce BOREK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50563" y="1152746"/>
            <a:ext cx="11064788" cy="441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Rekreace a turistický ruch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Problémy k řešení: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Nižší prostupnost krajiny – existence slepě zakončených účelových komunikací v krajině, absence účelové komunikace k vyhlídce Raisova kniha, nedostatečné možnosti ubytování a stravování na území obce.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Návrhy a doporučení: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Navrhujeme novou účelovou komunikaci vyhlídce Raisova kniha. Doporučujeme zvýšit počet na sebe provázaných účelový komunikací v krajině. Doporučujeme podporovat vznik ubytovacích a stravovacích zařízení na území obce.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Těžba nerostných surovin, sesuvná a poddolovaná území	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Problémy k řešení: x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Návrhy a doporučení: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Brownfields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extravilánu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znečištění a kontaminace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Problémy k řešení: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Nejsou.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Návrhy a doporučení: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Nejsou.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776152" y="2228162"/>
            <a:ext cx="6096000" cy="1388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48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Děkuji za pozornost.</a:t>
            </a:r>
            <a:endParaRPr lang="cs-CZ" sz="4800" b="1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9156" y="5344010"/>
            <a:ext cx="6096000" cy="8161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Ing. Helena Vanická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helena.vanicka@horice.org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4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77880" y="1942431"/>
            <a:ext cx="10948085" cy="230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ORP </a:t>
            </a:r>
            <a:r>
              <a:rPr lang="cs-CZ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Hořice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Královéhradecký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 – okres Jičín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rozloha: 192,87 km</a:t>
            </a:r>
            <a:r>
              <a:rPr lang="cs-CZ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cs-CZ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obyvatel : 18 375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celkem:  29 obci      (nad 5000 – 1 ; do 2000 – 1; do 1000 – 6, do 500 – 21)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7881" y="1757004"/>
            <a:ext cx="10585622" cy="339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dokument, který se zaměřuje na krajinu mimo sídla a na vztah sídla a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krajiny.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Řeší hodnoty a problémy v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krajině.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Pořizovatelem ÚSK pro všechny obce správního obvodu je odbor výstavby a územního plánování SO ORP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Hořice.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Primárně se ÚSK zpracovává pro účely územního plánování – pro aktualizace územně analytických podkladů, podklad pro řešení krajiny ve změnách ÚP a v nových ÚP, podklady pro projekty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obcí.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4573" y="2413687"/>
            <a:ext cx="8411762" cy="262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Protierozní </a:t>
            </a:r>
            <a:endParaRPr lang="cs-CZ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Protipovodňová</a:t>
            </a:r>
            <a:endParaRPr lang="cs-CZ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Retence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vody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Prostupnost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krajiny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Podmínky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rekreace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Ochrana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krajinného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rázu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Ochrana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přechodových oblastí sídel a volné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krajiny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Ekologické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zátěže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74573" y="1617180"/>
            <a:ext cx="10866638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Vybraná problematika:</a:t>
            </a:r>
          </a:p>
        </p:txBody>
      </p:sp>
    </p:spTree>
    <p:extLst>
      <p:ext uri="{BB962C8B-B14F-4D97-AF65-F5344CB8AC3E}">
        <p14:creationId xmlns:p14="http://schemas.microsoft.com/office/powerpoint/2010/main" val="7655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7882" y="132507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/>
              <a:t>Cíl:</a:t>
            </a:r>
            <a:r>
              <a:rPr lang="cs-CZ" sz="2400" dirty="0"/>
              <a:t> </a:t>
            </a:r>
          </a:p>
          <a:p>
            <a:r>
              <a:rPr lang="cs-CZ" dirty="0"/>
              <a:t>komplexní řešení volné krajiny</a:t>
            </a:r>
          </a:p>
          <a:p>
            <a:endParaRPr lang="cs-CZ" sz="2400" b="1" dirty="0" smtClean="0"/>
          </a:p>
          <a:p>
            <a:endParaRPr lang="cs-CZ" sz="2400" b="1" dirty="0"/>
          </a:p>
          <a:p>
            <a:r>
              <a:rPr lang="cs-CZ" sz="2400" b="1" dirty="0" smtClean="0"/>
              <a:t>Postup</a:t>
            </a:r>
            <a:r>
              <a:rPr lang="cs-CZ" sz="2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zastupitelstvo Města Hořice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zastupitelstva obcí ORP Hořice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stanovení obsahu studie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výběrové řízení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smlouvy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práce na studii - konzultace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ukončení projektu – veřejná prezentace</a:t>
            </a:r>
          </a:p>
        </p:txBody>
      </p:sp>
    </p:spTree>
    <p:extLst>
      <p:ext uri="{BB962C8B-B14F-4D97-AF65-F5344CB8AC3E}">
        <p14:creationId xmlns:p14="http://schemas.microsoft.com/office/powerpoint/2010/main" val="11730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04930" y="456223"/>
            <a:ext cx="1004192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ORP Hořice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Geomorfologické členění území ORP Hořice.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451248"/>
              </p:ext>
            </p:extLst>
          </p:nvPr>
        </p:nvGraphicFramePr>
        <p:xfrm>
          <a:off x="5882588" y="1133331"/>
          <a:ext cx="5267325" cy="482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5268561" imgH="5645328" progId="Word.Document.8">
                  <p:embed/>
                </p:oleObj>
              </mc:Choice>
              <mc:Fallback>
                <p:oleObj name="Document" r:id="rId3" imgW="5268561" imgH="5645328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588" y="1133331"/>
                        <a:ext cx="5267325" cy="4828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05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927571" y="5928537"/>
            <a:ext cx="1838566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www.geoportal.gov.cz</a:t>
            </a:r>
            <a:endParaRPr lang="cs-CZ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04930" y="2247559"/>
            <a:ext cx="4085968" cy="222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Dělení na 3 geomorfologické celky: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Krkonošské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podhůří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Zvičinsko-kocléřovský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hřbet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Miletínský úval - Jičínská pahorkatina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Hřeben Hořického Chlumu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Cidlinská tabule –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Východolabská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tabule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TextovéPole 7"/>
          <p:cNvSpPr txBox="1"/>
          <p:nvPr/>
        </p:nvSpPr>
        <p:spPr>
          <a:xfrm>
            <a:off x="5882588" y="1649691"/>
            <a:ext cx="80101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8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1364" y="1397323"/>
            <a:ext cx="10545960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 obce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doplňujících průzkumů a rozborů zpracovány návrhy opatření a doporučení pro obce v následujících tematických </a:t>
            </a: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oblastech: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Urbanizace, sídla, krajina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Vodní </a:t>
            </a: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režim krajiny, retence vody v území, ohrožení povodněmi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Ohrožení </a:t>
            </a: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erozí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Ochrana </a:t>
            </a: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přírody a </a:t>
            </a: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biodiverzity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ÚSES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Lesnictví</a:t>
            </a: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Prostupnost </a:t>
            </a: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krajiny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Rekreace </a:t>
            </a: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turistický ruch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Brownfields</a:t>
            </a:r>
            <a:r>
              <a:rPr lang="cs-CZ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znečištění a kontaminace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1412" r="11904"/>
          <a:stretch/>
        </p:blipFill>
        <p:spPr bwMode="auto">
          <a:xfrm>
            <a:off x="8257880" y="540505"/>
            <a:ext cx="2941163" cy="578615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37742" y="540505"/>
            <a:ext cx="191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 obce BOREK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374660" y="6326659"/>
            <a:ext cx="19030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zdroj: Studie krajiny ORP Hořice</a:t>
            </a:r>
            <a:endParaRPr lang="cs-CZ" sz="1000" dirty="0"/>
          </a:p>
        </p:txBody>
      </p:sp>
      <p:sp>
        <p:nvSpPr>
          <p:cNvPr id="5" name="Obdélník 4"/>
          <p:cNvSpPr/>
          <p:nvPr/>
        </p:nvSpPr>
        <p:spPr>
          <a:xfrm>
            <a:off x="937742" y="1474981"/>
            <a:ext cx="6096000" cy="2551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Katastrální území: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Bezník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Borek u Miletína, </a:t>
            </a:r>
            <a:r>
              <a:rPr lang="cs-CZ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Želejov</a:t>
            </a: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Krajinný okrsek: Ok01 - Úhlejov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Želejov</a:t>
            </a: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Územní plán: Územní plán Borek, datum platnosti 2006, změna-1, návrh-Územní plán Borek, schválení pořízení ÚP - 11.12.2012, , návrh zadání červen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Pozemkové úpravy: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Bezník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-není PÚ, Borek u Miletína-není PÚ,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Želejov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-není PÚ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4747" y="1812421"/>
            <a:ext cx="10339858" cy="2021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Urbanizace 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sídla, vztah ke krajině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Problémy k řešení: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Rozsah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zastavitelných ploch pro bydlení převyšuje sídelní potenciál obce.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Návrhy </a:t>
            </a: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doporučení: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nově realizovaných obytných rozvojových ploch situovaných vně zastavěného území orientovat do krajiny zahrady rodinných domů.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64747" y="644020"/>
            <a:ext cx="191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 obce BOREK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9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1215</Words>
  <Application>Microsoft Office PowerPoint</Application>
  <PresentationFormat>Širokoúhlá obrazovka</PresentationFormat>
  <Paragraphs>175</Paragraphs>
  <Slides>18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Times New Roman</vt:lpstr>
      <vt:lpstr>Wingdings</vt:lpstr>
      <vt:lpstr>Motiv Office</vt:lpstr>
      <vt:lpstr>Document</vt:lpstr>
      <vt:lpstr>Územní studie krajiny SO ORP Hořice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Krajský úřad Královéhradeckého kraje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studie krajiny SO ORP Hořice</dc:title>
  <dc:creator>Vanický Luděk Ing.</dc:creator>
  <cp:lastModifiedBy>Vanický Luděk Ing.</cp:lastModifiedBy>
  <cp:revision>15</cp:revision>
  <dcterms:created xsi:type="dcterms:W3CDTF">2018-10-30T12:49:27Z</dcterms:created>
  <dcterms:modified xsi:type="dcterms:W3CDTF">2018-10-31T09:38:28Z</dcterms:modified>
</cp:coreProperties>
</file>