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76" r:id="rId3"/>
    <p:sldId id="285" r:id="rId4"/>
    <p:sldId id="283" r:id="rId5"/>
    <p:sldId id="284" r:id="rId6"/>
    <p:sldId id="286" r:id="rId7"/>
    <p:sldId id="288" r:id="rId8"/>
    <p:sldId id="289" r:id="rId9"/>
    <p:sldId id="258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70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7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1D0AC-43AB-41D4-86E8-17FEADBDF08C}" type="datetimeFigureOut">
              <a:rPr lang="cs-CZ" smtClean="0"/>
              <a:t>02.11.2018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8AEC34-F7C9-4DC8-A740-BE07CA3057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312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02.11.2018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1959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02.11.2018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8782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02.11.2018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0388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02.11.2018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5544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02.11.2018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1153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02.11.2018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3400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02.11.2018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3343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02.11.2018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679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02.11.2018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2576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02.11.2018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7467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02.11.2018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7265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9803C-109F-484A-83D6-FFACFBED6390}" type="datetimeFigureOut">
              <a:rPr lang="cs-CZ" smtClean="0"/>
              <a:t>02.11.2018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9781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r.cz/cs/kontakty/kontakty-irop/jihocesky-kraj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EEB3DD6F-1990-4F9C-AFEC-09F142246C4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073" y="953006"/>
            <a:ext cx="1899745" cy="1814273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A43E6383-5D61-495C-A034-7F3FD91FB32D}"/>
              </a:ext>
            </a:extLst>
          </p:cNvPr>
          <p:cNvSpPr txBox="1"/>
          <p:nvPr/>
        </p:nvSpPr>
        <p:spPr>
          <a:xfrm>
            <a:off x="0" y="3044867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2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Aktuality k územním studiím krajiny z hlediska IROP</a:t>
            </a:r>
            <a:endParaRPr lang="cs-CZ" sz="42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2115800-D8FF-4C42-AF18-23745C15C9E7}"/>
              </a:ext>
            </a:extLst>
          </p:cNvPr>
          <p:cNvSpPr txBox="1"/>
          <p:nvPr/>
        </p:nvSpPr>
        <p:spPr>
          <a:xfrm>
            <a:off x="3226266" y="4707451"/>
            <a:ext cx="26914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Datum: 2</a:t>
            </a:r>
            <a:r>
              <a:rPr lang="cs-CZ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11. 2018</a:t>
            </a:r>
          </a:p>
          <a:p>
            <a:pPr algn="ctr"/>
            <a:r>
              <a:rPr lang="cs-CZ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PhDr. Aleš Pekárek</a:t>
            </a:r>
            <a:endParaRPr lang="cs-CZ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372" y="153920"/>
            <a:ext cx="1204306" cy="1367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107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814890" y="1247888"/>
            <a:ext cx="77040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Výzva č. 9 IROP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– Územní studie (29. 10. 2015 – 4. 7. 2017), alokace EFRR 150 mil. Kč</a:t>
            </a:r>
          </a:p>
          <a:p>
            <a:pPr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(celkem zaregistrováno 53 žádostí)</a:t>
            </a:r>
          </a:p>
          <a:p>
            <a:pPr algn="just"/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Prozatím dokončena ÚSK – projekty Znojmo, Kladno a Šternberk, dalších 45 ÚSK v realizaci (celková částka dotace cca 81mil. Kč).</a:t>
            </a:r>
          </a:p>
          <a:p>
            <a:pPr algn="just"/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Díky IROP bude územními studiemi krajiny pokryto cca 23% rozlohy ČR (viz mapa)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372" y="153920"/>
            <a:ext cx="1204306" cy="1367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403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11885" y="503149"/>
            <a:ext cx="4823244" cy="704549"/>
          </a:xfrm>
        </p:spPr>
        <p:txBody>
          <a:bodyPr>
            <a:normAutofit fontScale="90000"/>
          </a:bodyPr>
          <a:lstStyle/>
          <a:p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ORP se zpracovanou ÚSK z IROP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8255" y="1104180"/>
            <a:ext cx="6855117" cy="484960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372" y="145294"/>
            <a:ext cx="1204306" cy="1367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68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814890" y="1247888"/>
            <a:ext cx="77040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Výzva č. 45 IROP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– Podpora pořizování a uplatňování dokumentů územního rozvoje – </a:t>
            </a:r>
            <a:r>
              <a:rPr lang="cs-CZ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proj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CLLD (26.8.2016 – 31.10.2022), alokace EFRR 20,982 </a:t>
            </a:r>
            <a:r>
              <a:rPr lang="cs-CZ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mil.Kč</a:t>
            </a: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Revize 23.10. 2018</a:t>
            </a:r>
          </a:p>
          <a:p>
            <a:pPr marL="342900" indent="-342900">
              <a:buFontTx/>
              <a:buChar char="-"/>
            </a:pP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změna částky alokace, změna data ukončení příjmu žádostí</a:t>
            </a:r>
          </a:p>
          <a:p>
            <a:pPr marL="342900" indent="-342900">
              <a:buFontTx/>
              <a:buChar char="-"/>
            </a:pP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změna oprávněného žadatele z ORP na „Obce“ </a:t>
            </a:r>
          </a:p>
          <a:p>
            <a:pPr marL="342900" indent="-342900">
              <a:buFontTx/>
              <a:buChar char="-"/>
            </a:pPr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(dále úprava platnosti výzvy, upřesnění požadavků na některé povinné přílohy, upřesnění data výchozí hodnoty indikátoru, aktualizace Kritérií pro závěrečné ověření způsobilosti v SC 4.1, promítnutí změn </a:t>
            </a:r>
            <a:r>
              <a:rPr lang="cs-CZ" sz="1200" smtClean="0"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cs-CZ" sz="1200" smtClean="0">
                <a:latin typeface="Arial" panose="020B0604020202020204" pitchFamily="34" charset="0"/>
                <a:cs typeface="Arial" panose="020B0604020202020204" pitchFamily="34" charset="0"/>
              </a:rPr>
              <a:t>příloh </a:t>
            </a:r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Specifických pravidel apod.)</a:t>
            </a:r>
          </a:p>
          <a:p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cs-CZ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372" y="153920"/>
            <a:ext cx="1204306" cy="1367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845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372" y="153920"/>
            <a:ext cx="1204306" cy="1367641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828136" y="1521561"/>
            <a:ext cx="728069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Pouze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17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ístních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akčních skupin (MAS)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má ve svých Strategiích aktivity územního rozvoje.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Prozatím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pouze 4 podané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projekty,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ani jeden týkající se ÚSK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. (Celková alokace EFRR těchto projektů cca 2 mil. Kč)</a:t>
            </a:r>
          </a:p>
          <a:p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7316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372" y="153920"/>
            <a:ext cx="1204306" cy="1367641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658619" y="1066800"/>
            <a:ext cx="8009467" cy="5455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cs-CZ" sz="2200" u="sng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Územní odbor IROP pro Jihočeský kraj</a:t>
            </a:r>
          </a:p>
          <a:p>
            <a:pPr algn="just">
              <a:spcBef>
                <a:spcPts val="0"/>
              </a:spcBef>
              <a:spcAft>
                <a:spcPts val="300"/>
              </a:spcAft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Administruje všechny projekty ve SC 3.3 Podpora pořizování a uplatňování dokumentů územního rozvoje  - 2. výzva – územní plány, změny ÚP </a:t>
            </a:r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  <a:spcAft>
                <a:spcPts val="300"/>
              </a:spcAft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					      -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3. výzva – regulační plány </a:t>
            </a:r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  <a:spcAft>
                <a:spcPts val="300"/>
              </a:spcAft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					      -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9. výzva – územní studie (</a:t>
            </a: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včetně ÚS krajiny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>
              <a:spcBef>
                <a:spcPts val="0"/>
              </a:spcBef>
              <a:spcAft>
                <a:spcPts val="300"/>
              </a:spcAft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						      - 45.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výzva –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integrované projekty CLLD</a:t>
            </a:r>
          </a:p>
          <a:p>
            <a:pPr algn="just">
              <a:spcBef>
                <a:spcPts val="0"/>
              </a:spcBef>
              <a:spcAft>
                <a:spcPts val="300"/>
              </a:spcAft>
            </a:pP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029200" indent="-457200"/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České Budějovice</a:t>
            </a:r>
          </a:p>
          <a:p>
            <a:pPr marL="5029200" indent="-457200"/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L. B. Schneidera 362/22</a:t>
            </a:r>
          </a:p>
          <a:p>
            <a:pPr marL="5029200" indent="-457200">
              <a:spcBef>
                <a:spcPts val="0"/>
              </a:spcBef>
              <a:spcAft>
                <a:spcPts val="0"/>
              </a:spcAft>
            </a:pP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budova Zdravotního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ústavu</a:t>
            </a:r>
          </a:p>
          <a:p>
            <a:pPr marL="5029200" indent="-457200">
              <a:spcBef>
                <a:spcPts val="0"/>
              </a:spcBef>
              <a:spcAft>
                <a:spcPts val="0"/>
              </a:spcAft>
            </a:pP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1.patro</a:t>
            </a: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56138"/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cs-CZ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</a:p>
          <a:p>
            <a:pPr marL="4572000"/>
            <a:r>
              <a:rPr lang="cs-CZ" sz="1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Každý </a:t>
            </a:r>
            <a:r>
              <a:rPr lang="cs-CZ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 má přiřazeného </a:t>
            </a:r>
            <a:r>
              <a:rPr lang="cs-CZ" sz="1600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manažera projektu – kontakt zaslán depeší</a:t>
            </a:r>
            <a:r>
              <a:rPr lang="cs-CZ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přes monitorovací systém</a:t>
            </a:r>
            <a:r>
              <a:rPr lang="cs-CZ" sz="1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0" lvl="1">
              <a:spcBef>
                <a:spcPts val="0"/>
              </a:spcBef>
              <a:buNone/>
            </a:pPr>
            <a:endParaRPr lang="cs-CZ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0" lvl="1">
              <a:spcBef>
                <a:spcPts val="0"/>
              </a:spcBef>
              <a:buNone/>
            </a:pP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Kontakty také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webu 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CRR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0" lvl="1">
              <a:spcBef>
                <a:spcPts val="0"/>
              </a:spcBef>
              <a:buNone/>
            </a:pPr>
            <a:r>
              <a:rPr lang="cs-CZ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http://www.crr.cz/cs/kontakty/</a:t>
            </a:r>
          </a:p>
          <a:p>
            <a:pPr marL="4572000" lvl="1">
              <a:spcBef>
                <a:spcPts val="0"/>
              </a:spcBef>
              <a:buNone/>
            </a:pPr>
            <a:r>
              <a:rPr lang="cs-CZ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kontakty-</a:t>
            </a:r>
            <a:r>
              <a:rPr lang="cs-CZ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irop</a:t>
            </a:r>
            <a:r>
              <a:rPr lang="cs-CZ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/</a:t>
            </a:r>
            <a:r>
              <a:rPr lang="cs-CZ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jihocesky</a:t>
            </a:r>
            <a:r>
              <a:rPr lang="cs-CZ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-kraj/</a:t>
            </a:r>
            <a:endParaRPr lang="cs-CZ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6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58619" y="476828"/>
            <a:ext cx="6891867" cy="589972"/>
          </a:xfrm>
        </p:spPr>
        <p:txBody>
          <a:bodyPr>
            <a:normAutofit/>
          </a:bodyPr>
          <a:lstStyle/>
          <a:p>
            <a:pPr algn="ctr">
              <a:spcAft>
                <a:spcPts val="2400"/>
              </a:spcAft>
            </a:pPr>
            <a:r>
              <a:rPr lang="cs-CZ" sz="28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CRR ČR - zprostředkující subjekt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9" t="17107" r="35349" b="10188"/>
          <a:stretch/>
        </p:blipFill>
        <p:spPr bwMode="auto">
          <a:xfrm>
            <a:off x="711200" y="3216154"/>
            <a:ext cx="4267200" cy="288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999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372" y="153920"/>
            <a:ext cx="1204306" cy="1367641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491067" y="1066800"/>
            <a:ext cx="8177019" cy="5647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cs-CZ" sz="2200" u="sng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Monitorovací indikátory</a:t>
            </a:r>
            <a:endParaRPr lang="cs-CZ" sz="2200" u="sng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cs-CZ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cs-CZ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 10 Plocha území pokrytá </a:t>
            </a:r>
            <a:r>
              <a:rPr lang="cs-CZ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územním plánem, regulačním plánem a</a:t>
            </a:r>
            <a:r>
              <a:rPr lang="cs-CZ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územní studií </a:t>
            </a:r>
          </a:p>
          <a:p>
            <a:pPr algn="just"/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Cílovou hodnotou je plocha pokrytá územními studiemi při realizaci daného projektu. </a:t>
            </a:r>
          </a:p>
          <a:p>
            <a:pPr marL="179388" algn="just">
              <a:buFont typeface="Calibri" panose="020F0502020204030204" pitchFamily="34" charset="0"/>
              <a:buChar char="₋"/>
            </a:pP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  V případě </a:t>
            </a:r>
            <a:r>
              <a:rPr lang="cs-CZ" sz="1700" u="sng" dirty="0">
                <a:latin typeface="Arial" panose="020B0604020202020204" pitchFamily="34" charset="0"/>
                <a:cs typeface="Arial" panose="020B0604020202020204" pitchFamily="34" charset="0"/>
              </a:rPr>
              <a:t>územní studie krajiny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, zpracovávané pro celý správní obvod ORP, žadatel použije </a:t>
            </a:r>
            <a:r>
              <a:rPr lang="cs-CZ" sz="1700" u="sng" dirty="0">
                <a:latin typeface="Arial" panose="020B0604020202020204" pitchFamily="34" charset="0"/>
                <a:cs typeface="Arial" panose="020B0604020202020204" pitchFamily="34" charset="0"/>
              </a:rPr>
              <a:t>rozlohu správního obvodu podle statistických údajů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9388" algn="just">
              <a:spcBef>
                <a:spcPts val="600"/>
              </a:spcBef>
              <a:buFont typeface="Calibri" panose="020F0502020204030204" pitchFamily="34" charset="0"/>
              <a:buChar char="₋"/>
            </a:pP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sz="1700" u="sng" dirty="0">
                <a:latin typeface="Arial" panose="020B0604020202020204" pitchFamily="34" charset="0"/>
                <a:cs typeface="Arial" panose="020B0604020202020204" pitchFamily="34" charset="0"/>
              </a:rPr>
              <a:t>U ostatních územních studií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 je cílová hodnota je prostým součtem ploch všech územních studií, plánovaných v projektu.</a:t>
            </a:r>
          </a:p>
          <a:p>
            <a:pPr marL="179388" algn="just">
              <a:spcBef>
                <a:spcPts val="600"/>
              </a:spcBef>
            </a:pP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Příjemce je povinen </a:t>
            </a:r>
            <a:r>
              <a:rPr lang="cs-CZ" sz="1700" u="sng" dirty="0">
                <a:latin typeface="Arial" panose="020B0604020202020204" pitchFamily="34" charset="0"/>
                <a:cs typeface="Arial" panose="020B0604020202020204" pitchFamily="34" charset="0"/>
              </a:rPr>
              <a:t>se Závěrečnou </a:t>
            </a:r>
            <a:r>
              <a:rPr lang="cs-CZ" sz="1700" u="sng" dirty="0" err="1">
                <a:latin typeface="Arial" panose="020B0604020202020204" pitchFamily="34" charset="0"/>
                <a:cs typeface="Arial" panose="020B0604020202020204" pitchFamily="34" charset="0"/>
              </a:rPr>
              <a:t>ZoR</a:t>
            </a:r>
            <a:r>
              <a:rPr lang="cs-CZ" sz="1700" u="sng" dirty="0">
                <a:latin typeface="Arial" panose="020B0604020202020204" pitchFamily="34" charset="0"/>
                <a:cs typeface="Arial" panose="020B0604020202020204" pitchFamily="34" charset="0"/>
              </a:rPr>
              <a:t> projektu vložit do MS2014+ přílohu obsahující </a:t>
            </a:r>
            <a:r>
              <a:rPr lang="cs-CZ" sz="17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datový soubor formátu </a:t>
            </a:r>
            <a:r>
              <a:rPr lang="cs-CZ" sz="17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shapefile</a:t>
            </a:r>
            <a:r>
              <a:rPr lang="cs-CZ" sz="17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(.</a:t>
            </a:r>
            <a:r>
              <a:rPr lang="cs-CZ" sz="17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shp</a:t>
            </a:r>
            <a:r>
              <a:rPr lang="cs-CZ" sz="17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cs-CZ" sz="17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všechny soubory!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, kde bude ve formě polygonu vymezeno řešené území územní studie a z tohoto souboru bude možné v prostředí GIS určit přesnou lokaci a rozlohu územní studie.</a:t>
            </a:r>
          </a:p>
          <a:p>
            <a:pPr marL="179388" algn="just"/>
            <a:endParaRPr lang="cs-CZ" sz="1200" dirty="0" smtClean="0">
              <a:solidFill>
                <a:srgbClr val="0052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algn="just"/>
            <a:r>
              <a:rPr lang="cs-CZ" sz="1700" dirty="0" smtClean="0">
                <a:solidFill>
                  <a:srgbClr val="0052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Akceptovatelná </a:t>
            </a:r>
            <a:r>
              <a:rPr lang="cs-CZ" sz="1700" dirty="0">
                <a:solidFill>
                  <a:srgbClr val="0052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odchylka 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dosažené hodnoty jsou</a:t>
            </a:r>
            <a:r>
              <a:rPr lang="cs-CZ" sz="1700" b="1" dirty="0">
                <a:solidFill>
                  <a:srgbClr val="0052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2 % z cílové hodnoty</a:t>
            </a:r>
            <a:r>
              <a:rPr lang="cs-CZ" sz="1700" dirty="0">
                <a:solidFill>
                  <a:srgbClr val="0052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algn="just"/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9388" algn="just">
              <a:spcBef>
                <a:spcPts val="0"/>
              </a:spcBef>
            </a:pPr>
            <a:r>
              <a:rPr lang="cs-CZ" sz="1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Případně je nutné s předstihem iniciovat změnové řízení - jinak je stanovena sankce</a:t>
            </a:r>
            <a:r>
              <a:rPr lang="cs-CZ" sz="17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	</a:t>
            </a:r>
            <a:r>
              <a:rPr lang="cs-CZ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			</a:t>
            </a:r>
            <a:endParaRPr lang="cs-CZ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58619" y="476828"/>
            <a:ext cx="6891867" cy="589972"/>
          </a:xfrm>
        </p:spPr>
        <p:txBody>
          <a:bodyPr>
            <a:normAutofit/>
          </a:bodyPr>
          <a:lstStyle/>
          <a:p>
            <a:pPr algn="ctr">
              <a:spcAft>
                <a:spcPts val="2400"/>
              </a:spcAft>
            </a:pPr>
            <a:r>
              <a:rPr lang="cs-CZ" sz="28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Realizace projektu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321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372" y="153920"/>
            <a:ext cx="1204306" cy="1367641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491067" y="1066800"/>
            <a:ext cx="817701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Udržitelnost je doba, po kterou příjemce musí zachovat výstupy </a:t>
            </a:r>
            <a:endParaRPr lang="cs-CZ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    projektu 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včetně indikátorů.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7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Doba udržitelnosti </a:t>
            </a:r>
            <a:r>
              <a:rPr lang="cs-CZ" sz="17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17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pět let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 od provedení poslední platby příjemci ze strany ŘO IROP, 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stav 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v MS2014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+ „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Projekt finančně ukončen ze strany 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ŘO“. Je vygenerován 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plán Zpráv o udržitelnosti. CRR příjemce informuje o zahájení doby udržitelnosti.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700" b="1" dirty="0">
                <a:solidFill>
                  <a:srgbClr val="0052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Zveřejnit územní studii 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do pěti pracovních dnů od vložení dat (nebo po podání návrhu) o studii do Evidence územně plánovací činnosti po schválení možnosti jejího využití pořizovatelem, </a:t>
            </a:r>
            <a:r>
              <a:rPr lang="cs-CZ" sz="1700" b="1" dirty="0">
                <a:solidFill>
                  <a:srgbClr val="0052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internetových stránkách obce 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mít územní studii takto zveřejněnou </a:t>
            </a:r>
            <a:r>
              <a:rPr lang="cs-CZ" sz="1700" b="1" dirty="0">
                <a:solidFill>
                  <a:srgbClr val="0052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 celou dobu </a:t>
            </a:r>
            <a:r>
              <a:rPr lang="cs-CZ" sz="1700" b="1" dirty="0" smtClean="0">
                <a:solidFill>
                  <a:srgbClr val="0052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udržitelnosti</a:t>
            </a:r>
            <a:r>
              <a:rPr lang="cs-CZ" sz="1700" dirty="0" smtClean="0">
                <a:solidFill>
                  <a:srgbClr val="0052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700" b="1" dirty="0">
                <a:solidFill>
                  <a:srgbClr val="0052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Mít územní studii vloženou v Evidenci územně plánovací činnosti od data vložení po celou dobu udržitelnosti.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Územní studie veřejného prostranství musí být zpracovaná na </a:t>
            </a:r>
            <a:r>
              <a:rPr lang="cs-CZ" sz="1700" dirty="0">
                <a:solidFill>
                  <a:srgbClr val="0052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veřejná prostranství </a:t>
            </a:r>
            <a:r>
              <a:rPr lang="cs-CZ" sz="1700" b="1" dirty="0">
                <a:solidFill>
                  <a:srgbClr val="0052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souladu s </a:t>
            </a:r>
            <a:r>
              <a:rPr lang="cs-CZ" sz="1700" b="1" dirty="0" smtClean="0">
                <a:solidFill>
                  <a:srgbClr val="0052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územním plánem</a:t>
            </a:r>
            <a:r>
              <a:rPr lang="cs-CZ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700" b="1" dirty="0">
                <a:solidFill>
                  <a:srgbClr val="0052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 celou dobu </a:t>
            </a:r>
            <a:r>
              <a:rPr lang="cs-CZ" sz="1700" b="1" dirty="0" smtClean="0">
                <a:solidFill>
                  <a:srgbClr val="0052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udržitelnosti 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1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pozor na změny ÚP!</a:t>
            </a:r>
            <a:endParaRPr lang="cs-CZ" sz="17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algn="just"/>
            <a:r>
              <a:rPr lang="cs-CZ" sz="1700" b="1" dirty="0">
                <a:solidFill>
                  <a:srgbClr val="0052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Zprávy o udržitelnosti projektu 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příjemce předkládá: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každoročně po dobu 5 let a to vždy do 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10.pracovního 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dne po uplynutí dalšího roku</a:t>
            </a:r>
          </a:p>
          <a:p>
            <a:endParaRPr lang="cs-CZ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41505" y="315374"/>
            <a:ext cx="6891867" cy="589972"/>
          </a:xfrm>
        </p:spPr>
        <p:txBody>
          <a:bodyPr>
            <a:normAutofit/>
          </a:bodyPr>
          <a:lstStyle/>
          <a:p>
            <a:pPr algn="ctr">
              <a:spcAft>
                <a:spcPts val="2400"/>
              </a:spcAft>
            </a:pPr>
            <a:r>
              <a:rPr lang="cs-CZ" sz="28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Udržitelnost projektu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670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A43E6383-5D61-495C-A034-7F3FD91FB32D}"/>
              </a:ext>
            </a:extLst>
          </p:cNvPr>
          <p:cNvSpPr txBox="1"/>
          <p:nvPr/>
        </p:nvSpPr>
        <p:spPr>
          <a:xfrm>
            <a:off x="0" y="2767280"/>
            <a:ext cx="914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za pozornost</a:t>
            </a:r>
            <a:endParaRPr lang="cs-CZ" sz="5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799" y="4135831"/>
            <a:ext cx="7085403" cy="80192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372" y="153920"/>
            <a:ext cx="1204306" cy="1367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56307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772</TotalTime>
  <Words>331</Words>
  <Application>Microsoft Office PowerPoint</Application>
  <PresentationFormat>Předvádění na obrazovce (4:3)</PresentationFormat>
  <Paragraphs>63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Motiv Office</vt:lpstr>
      <vt:lpstr>Prezentace aplikace PowerPoint</vt:lpstr>
      <vt:lpstr>Prezentace aplikace PowerPoint</vt:lpstr>
      <vt:lpstr>ORP se zpracovanou ÚSK z IROP</vt:lpstr>
      <vt:lpstr>Prezentace aplikace PowerPoint</vt:lpstr>
      <vt:lpstr>Prezentace aplikace PowerPoint</vt:lpstr>
      <vt:lpstr>CRR ČR - zprostředkující subjekt </vt:lpstr>
      <vt:lpstr>Realizace projektu </vt:lpstr>
      <vt:lpstr>Udržitelnost projektu 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 S</dc:creator>
  <cp:lastModifiedBy>uzivatel</cp:lastModifiedBy>
  <cp:revision>47</cp:revision>
  <dcterms:created xsi:type="dcterms:W3CDTF">2018-01-10T11:40:26Z</dcterms:created>
  <dcterms:modified xsi:type="dcterms:W3CDTF">2018-11-02T08:57:43Z</dcterms:modified>
</cp:coreProperties>
</file>