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9" r:id="rId4"/>
    <p:sldId id="266" r:id="rId5"/>
    <p:sldId id="260" r:id="rId6"/>
    <p:sldId id="262" r:id="rId7"/>
    <p:sldId id="263" r:id="rId8"/>
    <p:sldId id="264" r:id="rId9"/>
    <p:sldId id="258" r:id="rId10"/>
    <p:sldId id="261" r:id="rId11"/>
    <p:sldId id="265" r:id="rId12"/>
    <p:sldId id="267" r:id="rId1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Styl s motivem 1 – zvýraznění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53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AB126D-456E-49C6-B1A6-E49025137D63}" type="datetimeFigureOut">
              <a:rPr lang="cs-CZ" smtClean="0"/>
              <a:pPr/>
              <a:t>17.5.2018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AAF528-0652-439A-8E1D-F2C649837931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AAF528-0652-439A-8E1D-F2C649837931}" type="slidenum">
              <a:rPr lang="cs-CZ" smtClean="0"/>
              <a:pPr/>
              <a:t>3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AAF528-0652-439A-8E1D-F2C649837931}" type="slidenum">
              <a:rPr lang="cs-CZ" smtClean="0"/>
              <a:pPr/>
              <a:t>4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70F31-F994-4BD1-9121-73A0FA24B238}" type="datetimeFigureOut">
              <a:rPr lang="cs-CZ" smtClean="0"/>
              <a:pPr/>
              <a:t>17.5.2018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660FC-BC92-407F-8D0B-244F39D6F11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70F31-F994-4BD1-9121-73A0FA24B238}" type="datetimeFigureOut">
              <a:rPr lang="cs-CZ" smtClean="0"/>
              <a:pPr/>
              <a:t>17.5.2018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660FC-BC92-407F-8D0B-244F39D6F11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70F31-F994-4BD1-9121-73A0FA24B238}" type="datetimeFigureOut">
              <a:rPr lang="cs-CZ" smtClean="0"/>
              <a:pPr/>
              <a:t>17.5.2018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660FC-BC92-407F-8D0B-244F39D6F11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70F31-F994-4BD1-9121-73A0FA24B238}" type="datetimeFigureOut">
              <a:rPr lang="cs-CZ" smtClean="0"/>
              <a:pPr/>
              <a:t>17.5.2018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660FC-BC92-407F-8D0B-244F39D6F11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70F31-F994-4BD1-9121-73A0FA24B238}" type="datetimeFigureOut">
              <a:rPr lang="cs-CZ" smtClean="0"/>
              <a:pPr/>
              <a:t>17.5.2018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660FC-BC92-407F-8D0B-244F39D6F11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70F31-F994-4BD1-9121-73A0FA24B238}" type="datetimeFigureOut">
              <a:rPr lang="cs-CZ" smtClean="0"/>
              <a:pPr/>
              <a:t>17.5.2018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660FC-BC92-407F-8D0B-244F39D6F11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70F31-F994-4BD1-9121-73A0FA24B238}" type="datetimeFigureOut">
              <a:rPr lang="cs-CZ" smtClean="0"/>
              <a:pPr/>
              <a:t>17.5.2018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660FC-BC92-407F-8D0B-244F39D6F11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70F31-F994-4BD1-9121-73A0FA24B238}" type="datetimeFigureOut">
              <a:rPr lang="cs-CZ" smtClean="0"/>
              <a:pPr/>
              <a:t>17.5.2018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660FC-BC92-407F-8D0B-244F39D6F11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70F31-F994-4BD1-9121-73A0FA24B238}" type="datetimeFigureOut">
              <a:rPr lang="cs-CZ" smtClean="0"/>
              <a:pPr/>
              <a:t>17.5.2018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660FC-BC92-407F-8D0B-244F39D6F11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70F31-F994-4BD1-9121-73A0FA24B238}" type="datetimeFigureOut">
              <a:rPr lang="cs-CZ" smtClean="0"/>
              <a:pPr/>
              <a:t>17.5.2018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660FC-BC92-407F-8D0B-244F39D6F11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70F31-F994-4BD1-9121-73A0FA24B238}" type="datetimeFigureOut">
              <a:rPr lang="cs-CZ" smtClean="0"/>
              <a:pPr/>
              <a:t>17.5.2018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660FC-BC92-407F-8D0B-244F39D6F11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870F31-F994-4BD1-9121-73A0FA24B238}" type="datetimeFigureOut">
              <a:rPr lang="cs-CZ" smtClean="0"/>
              <a:pPr/>
              <a:t>17.5.2018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0660FC-BC92-407F-8D0B-244F39D6F113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Územní studie krajiny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sídelní potenciál krajiny</a:t>
            </a:r>
          </a:p>
          <a:p>
            <a:endParaRPr lang="cs-CZ" dirty="0" smtClean="0"/>
          </a:p>
          <a:p>
            <a:r>
              <a:rPr lang="cs-CZ" sz="1200" i="1" dirty="0" smtClean="0"/>
              <a:t>Ing. Arch. Antonín Hladík, UAD –STUDIO, s.r.o. </a:t>
            </a:r>
          </a:p>
          <a:p>
            <a:endParaRPr lang="cs-CZ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179512" y="188640"/>
            <a:ext cx="88569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Sídelní potenciál a zdroje k jeho naplnění v kontextu predikované projekce obyvatelstva</a:t>
            </a:r>
          </a:p>
          <a:p>
            <a:r>
              <a:rPr lang="cs-CZ" dirty="0" smtClean="0"/>
              <a:t>Královéhradeckého kraje </a:t>
            </a:r>
            <a:r>
              <a:rPr lang="cs-CZ" sz="1600" i="1" dirty="0" smtClean="0"/>
              <a:t>(zdroj ČSÚ)</a:t>
            </a:r>
            <a:endParaRPr lang="cs-CZ" i="1" dirty="0"/>
          </a:p>
        </p:txBody>
      </p:sp>
      <p:graphicFrame>
        <p:nvGraphicFramePr>
          <p:cNvPr id="8" name="Tabulka 7"/>
          <p:cNvGraphicFramePr>
            <a:graphicFrameLocks noGrp="1"/>
          </p:cNvGraphicFramePr>
          <p:nvPr/>
        </p:nvGraphicFramePr>
        <p:xfrm>
          <a:off x="539552" y="2564904"/>
          <a:ext cx="7200801" cy="4185055"/>
        </p:xfrm>
        <a:graphic>
          <a:graphicData uri="http://schemas.openxmlformats.org/drawingml/2006/table">
            <a:tbl>
              <a:tblPr/>
              <a:tblGrid>
                <a:gridCol w="1798194"/>
                <a:gridCol w="770654"/>
                <a:gridCol w="481659"/>
                <a:gridCol w="710447"/>
                <a:gridCol w="770654"/>
                <a:gridCol w="481659"/>
                <a:gridCol w="802765"/>
                <a:gridCol w="674322"/>
                <a:gridCol w="710447"/>
              </a:tblGrid>
              <a:tr h="360040"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hodnoty </a:t>
                      </a:r>
                      <a:r>
                        <a:rPr lang="cs-CZ" sz="1100" b="1" i="0" u="none" strike="noStrike" dirty="0" smtClean="0">
                          <a:solidFill>
                            <a:srgbClr val="000000"/>
                          </a:solidFill>
                          <a:latin typeface="Arial Narrow"/>
                        </a:rPr>
                        <a:t>sídelního </a:t>
                      </a:r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potenciálu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70462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obec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Počet obyvatel</a:t>
                      </a:r>
                      <a:br>
                        <a:rPr lang="cs-CZ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</a:br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k 31. 12. 2016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úhrn rozvojových znaků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míra rozvoje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korekce rozvojový směr ZÚR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sídelní potenciál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výhledový počet obyvatel</a:t>
                      </a:r>
                      <a:br>
                        <a:rPr lang="cs-CZ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</a:br>
                      <a:endParaRPr lang="cs-CZ" sz="1100" b="0" i="0" u="none" strike="noStrike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nárůst počtu obyvatel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výměra pozemku ha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207242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Bohuslavice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997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12%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12%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1 117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120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2,49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207242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Černčice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490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11%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11%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544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1,12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207242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Jestřebí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168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10%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10%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185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0,35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207242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Libchyně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68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9%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9%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74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210581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Mezilesí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240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11%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11%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266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0,55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207242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Nahořany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584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12%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12%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654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1,46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207242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Nové Město nad Metují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9 517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11%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3%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14%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10 849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1 332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27,76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207242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Provodov-Šonov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1 227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12%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3%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15%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1 411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3,83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207242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Přibyslav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197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10%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10%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217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0,41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207242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Sendraž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105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11%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11%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117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0,24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207242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Slavětín nad Metují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259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10%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10%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285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0,54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207242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Slavoňov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282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10%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10%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310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0,59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217604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Vršovka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140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11%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11%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155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0,32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207242"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14 274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16 184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1 910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39,79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9" name="TextovéPole 8"/>
          <p:cNvSpPr txBox="1"/>
          <p:nvPr/>
        </p:nvSpPr>
        <p:spPr>
          <a:xfrm>
            <a:off x="179512" y="2204864"/>
            <a:ext cx="6912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Sídelní potenciál odhadovaný v ÚSK ORP Nové Město nad Metují</a:t>
            </a:r>
          </a:p>
          <a:p>
            <a:r>
              <a:rPr lang="cs-CZ" dirty="0" smtClean="0"/>
              <a:t>Orientační propočet územního rozvoje podle sídelního potenciálu</a:t>
            </a:r>
            <a:endParaRPr lang="cs-CZ" dirty="0"/>
          </a:p>
        </p:txBody>
      </p:sp>
      <p:graphicFrame>
        <p:nvGraphicFramePr>
          <p:cNvPr id="10" name="Tabulka 9"/>
          <p:cNvGraphicFramePr>
            <a:graphicFrameLocks noGrp="1"/>
          </p:cNvGraphicFramePr>
          <p:nvPr/>
        </p:nvGraphicFramePr>
        <p:xfrm>
          <a:off x="467544" y="908720"/>
          <a:ext cx="7128793" cy="1241883"/>
        </p:xfrm>
        <a:graphic>
          <a:graphicData uri="http://schemas.openxmlformats.org/drawingml/2006/table">
            <a:tbl>
              <a:tblPr/>
              <a:tblGrid>
                <a:gridCol w="1992970"/>
                <a:gridCol w="733689"/>
                <a:gridCol w="733689"/>
                <a:gridCol w="733689"/>
                <a:gridCol w="733689"/>
                <a:gridCol w="733689"/>
                <a:gridCol w="733689"/>
                <a:gridCol w="733689"/>
              </a:tblGrid>
              <a:tr h="17652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800" dirty="0">
                          <a:latin typeface="Arial CE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50" dirty="0">
                          <a:latin typeface="Arial CE"/>
                          <a:ea typeface="Times New Roman"/>
                          <a:cs typeface="Times New Roman"/>
                        </a:rPr>
                        <a:t>2020</a:t>
                      </a:r>
                      <a:endParaRPr lang="cs-CZ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50" dirty="0">
                          <a:latin typeface="Arial CE"/>
                          <a:ea typeface="Times New Roman"/>
                          <a:cs typeface="Times New Roman"/>
                        </a:rPr>
                        <a:t>2025</a:t>
                      </a:r>
                      <a:endParaRPr lang="cs-CZ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50" dirty="0">
                          <a:latin typeface="Arial CE"/>
                          <a:ea typeface="Times New Roman"/>
                          <a:cs typeface="Times New Roman"/>
                        </a:rPr>
                        <a:t>2030</a:t>
                      </a:r>
                      <a:endParaRPr lang="cs-CZ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50" dirty="0">
                          <a:latin typeface="Arial CE"/>
                          <a:ea typeface="Times New Roman"/>
                          <a:cs typeface="Times New Roman"/>
                        </a:rPr>
                        <a:t>2035</a:t>
                      </a:r>
                      <a:endParaRPr lang="cs-CZ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50" dirty="0">
                          <a:latin typeface="Arial CE"/>
                          <a:ea typeface="Times New Roman"/>
                          <a:cs typeface="Times New Roman"/>
                        </a:rPr>
                        <a:t>2040</a:t>
                      </a:r>
                      <a:endParaRPr lang="cs-CZ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50" dirty="0">
                          <a:latin typeface="Arial CE"/>
                          <a:ea typeface="Times New Roman"/>
                          <a:cs typeface="Times New Roman"/>
                        </a:rPr>
                        <a:t>2045</a:t>
                      </a:r>
                      <a:endParaRPr lang="cs-CZ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50" dirty="0">
                          <a:latin typeface="Arial CE"/>
                          <a:ea typeface="Times New Roman"/>
                          <a:cs typeface="Times New Roman"/>
                        </a:rPr>
                        <a:t>2050</a:t>
                      </a:r>
                      <a:endParaRPr lang="cs-CZ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52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latin typeface="Arial CE"/>
                          <a:ea typeface="Times New Roman"/>
                          <a:cs typeface="Times New Roman"/>
                        </a:rPr>
                        <a:t>Obyvatelstvo celkem k (k1.1.)</a:t>
                      </a:r>
                      <a:endParaRPr lang="cs-CZ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latin typeface="Arial CE"/>
                          <a:ea typeface="Times New Roman"/>
                          <a:cs typeface="Times New Roman"/>
                        </a:rPr>
                        <a:t>547 610</a:t>
                      </a:r>
                      <a:endParaRPr lang="cs-CZ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latin typeface="Arial CE"/>
                          <a:ea typeface="Times New Roman"/>
                          <a:cs typeface="Times New Roman"/>
                        </a:rPr>
                        <a:t>542 655</a:t>
                      </a:r>
                      <a:endParaRPr lang="cs-CZ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latin typeface="Arial CE"/>
                          <a:ea typeface="Times New Roman"/>
                          <a:cs typeface="Times New Roman"/>
                        </a:rPr>
                        <a:t>536 601</a:t>
                      </a:r>
                      <a:endParaRPr lang="cs-CZ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latin typeface="Arial CE"/>
                          <a:ea typeface="Times New Roman"/>
                          <a:cs typeface="Times New Roman"/>
                        </a:rPr>
                        <a:t>529 229</a:t>
                      </a:r>
                      <a:endParaRPr lang="cs-CZ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latin typeface="Arial CE"/>
                          <a:ea typeface="Times New Roman"/>
                          <a:cs typeface="Times New Roman"/>
                        </a:rPr>
                        <a:t>520 906</a:t>
                      </a:r>
                      <a:endParaRPr lang="cs-CZ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latin typeface="Arial CE"/>
                          <a:ea typeface="Times New Roman"/>
                          <a:cs typeface="Times New Roman"/>
                        </a:rPr>
                        <a:t>512 299</a:t>
                      </a:r>
                      <a:endParaRPr lang="cs-CZ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latin typeface="Arial CE"/>
                          <a:ea typeface="Times New Roman"/>
                          <a:cs typeface="Times New Roman"/>
                        </a:rPr>
                        <a:t>503 750</a:t>
                      </a:r>
                      <a:endParaRPr lang="cs-CZ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52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latin typeface="Arial CE"/>
                          <a:ea typeface="Times New Roman"/>
                          <a:cs typeface="Times New Roman"/>
                        </a:rPr>
                        <a:t>Živě narození</a:t>
                      </a:r>
                      <a:endParaRPr lang="cs-CZ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latin typeface="Arial CE"/>
                          <a:ea typeface="Times New Roman"/>
                          <a:cs typeface="Times New Roman"/>
                        </a:rPr>
                        <a:t>4 738</a:t>
                      </a:r>
                      <a:endParaRPr lang="cs-CZ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latin typeface="Arial CE"/>
                          <a:ea typeface="Times New Roman"/>
                          <a:cs typeface="Times New Roman"/>
                        </a:rPr>
                        <a:t>4 345</a:t>
                      </a:r>
                      <a:endParaRPr lang="cs-CZ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latin typeface="Arial CE"/>
                          <a:ea typeface="Times New Roman"/>
                          <a:cs typeface="Times New Roman"/>
                        </a:rPr>
                        <a:t>4 132</a:t>
                      </a:r>
                      <a:endParaRPr lang="cs-CZ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latin typeface="Arial CE"/>
                          <a:ea typeface="Times New Roman"/>
                          <a:cs typeface="Times New Roman"/>
                        </a:rPr>
                        <a:t>4 207</a:t>
                      </a:r>
                      <a:endParaRPr lang="cs-CZ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latin typeface="Arial CE"/>
                          <a:ea typeface="Times New Roman"/>
                          <a:cs typeface="Times New Roman"/>
                        </a:rPr>
                        <a:t>4 324</a:t>
                      </a:r>
                      <a:endParaRPr lang="cs-CZ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latin typeface="Arial CE"/>
                          <a:ea typeface="Times New Roman"/>
                          <a:cs typeface="Times New Roman"/>
                        </a:rPr>
                        <a:t>4 217</a:t>
                      </a:r>
                      <a:endParaRPr lang="cs-CZ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latin typeface="Arial CE"/>
                          <a:ea typeface="Times New Roman"/>
                          <a:cs typeface="Times New Roman"/>
                        </a:rPr>
                        <a:t>4 040</a:t>
                      </a:r>
                      <a:endParaRPr lang="cs-CZ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52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latin typeface="Arial CE"/>
                          <a:ea typeface="Times New Roman"/>
                          <a:cs typeface="Times New Roman"/>
                        </a:rPr>
                        <a:t>Zemřelí</a:t>
                      </a:r>
                      <a:endParaRPr lang="cs-CZ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latin typeface="Arial CE"/>
                          <a:ea typeface="Times New Roman"/>
                          <a:cs typeface="Times New Roman"/>
                        </a:rPr>
                        <a:t>5 739</a:t>
                      </a:r>
                      <a:endParaRPr lang="cs-CZ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latin typeface="Arial CE"/>
                          <a:ea typeface="Times New Roman"/>
                          <a:cs typeface="Times New Roman"/>
                        </a:rPr>
                        <a:t>5 812</a:t>
                      </a:r>
                      <a:endParaRPr lang="cs-CZ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latin typeface="Arial CE"/>
                          <a:ea typeface="Times New Roman"/>
                          <a:cs typeface="Times New Roman"/>
                        </a:rPr>
                        <a:t>5 950</a:t>
                      </a:r>
                      <a:endParaRPr lang="cs-CZ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latin typeface="Arial CE"/>
                          <a:ea typeface="Times New Roman"/>
                          <a:cs typeface="Times New Roman"/>
                        </a:rPr>
                        <a:t>6 370</a:t>
                      </a:r>
                      <a:endParaRPr lang="cs-CZ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latin typeface="Arial CE"/>
                          <a:ea typeface="Times New Roman"/>
                          <a:cs typeface="Times New Roman"/>
                        </a:rPr>
                        <a:t>6 650</a:t>
                      </a:r>
                      <a:endParaRPr lang="cs-CZ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latin typeface="Arial CE"/>
                          <a:ea typeface="Times New Roman"/>
                          <a:cs typeface="Times New Roman"/>
                        </a:rPr>
                        <a:t>6 701</a:t>
                      </a:r>
                      <a:endParaRPr lang="cs-CZ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latin typeface="Arial CE"/>
                          <a:ea typeface="Times New Roman"/>
                          <a:cs typeface="Times New Roman"/>
                        </a:rPr>
                        <a:t>6 572</a:t>
                      </a:r>
                      <a:endParaRPr lang="cs-CZ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52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latin typeface="Arial CE"/>
                          <a:ea typeface="Times New Roman"/>
                          <a:cs typeface="Times New Roman"/>
                        </a:rPr>
                        <a:t>Přirozený přírůstek</a:t>
                      </a:r>
                      <a:endParaRPr lang="cs-CZ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latin typeface="Arial CE"/>
                          <a:ea typeface="Times New Roman"/>
                          <a:cs typeface="Times New Roman"/>
                        </a:rPr>
                        <a:t>-1 001</a:t>
                      </a:r>
                      <a:endParaRPr lang="cs-CZ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latin typeface="Arial CE"/>
                          <a:ea typeface="Times New Roman"/>
                          <a:cs typeface="Times New Roman"/>
                        </a:rPr>
                        <a:t>-1 467</a:t>
                      </a:r>
                      <a:endParaRPr lang="cs-CZ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latin typeface="Arial CE"/>
                          <a:ea typeface="Times New Roman"/>
                          <a:cs typeface="Times New Roman"/>
                        </a:rPr>
                        <a:t>-1 818</a:t>
                      </a:r>
                      <a:endParaRPr lang="cs-CZ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latin typeface="Arial CE"/>
                          <a:ea typeface="Times New Roman"/>
                          <a:cs typeface="Times New Roman"/>
                        </a:rPr>
                        <a:t>-2 163</a:t>
                      </a:r>
                      <a:endParaRPr lang="cs-CZ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latin typeface="Arial CE"/>
                          <a:ea typeface="Times New Roman"/>
                          <a:cs typeface="Times New Roman"/>
                        </a:rPr>
                        <a:t>-2 326</a:t>
                      </a:r>
                      <a:endParaRPr lang="cs-CZ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latin typeface="Arial CE"/>
                          <a:ea typeface="Times New Roman"/>
                          <a:cs typeface="Times New Roman"/>
                        </a:rPr>
                        <a:t>-2 484</a:t>
                      </a:r>
                      <a:endParaRPr lang="cs-CZ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latin typeface="Arial CE"/>
                          <a:ea typeface="Times New Roman"/>
                          <a:cs typeface="Times New Roman"/>
                        </a:rPr>
                        <a:t>-2 532</a:t>
                      </a:r>
                      <a:endParaRPr lang="cs-CZ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52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latin typeface="Arial CE"/>
                          <a:ea typeface="Times New Roman"/>
                          <a:cs typeface="Times New Roman"/>
                        </a:rPr>
                        <a:t>Saldo migrace</a:t>
                      </a:r>
                      <a:endParaRPr lang="cs-CZ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latin typeface="Arial CE"/>
                          <a:ea typeface="Times New Roman"/>
                          <a:cs typeface="Times New Roman"/>
                        </a:rPr>
                        <a:t>85</a:t>
                      </a:r>
                      <a:endParaRPr lang="cs-CZ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latin typeface="Arial CE"/>
                          <a:ea typeface="Times New Roman"/>
                          <a:cs typeface="Times New Roman"/>
                        </a:rPr>
                        <a:t>346</a:t>
                      </a:r>
                      <a:endParaRPr lang="cs-CZ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latin typeface="Arial CE"/>
                          <a:ea typeface="Times New Roman"/>
                          <a:cs typeface="Times New Roman"/>
                        </a:rPr>
                        <a:t>488</a:t>
                      </a:r>
                      <a:endParaRPr lang="cs-CZ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latin typeface="Arial CE"/>
                          <a:ea typeface="Times New Roman"/>
                          <a:cs typeface="Times New Roman"/>
                        </a:rPr>
                        <a:t>532</a:t>
                      </a:r>
                      <a:endParaRPr lang="cs-CZ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latin typeface="Arial CE"/>
                          <a:ea typeface="Times New Roman"/>
                          <a:cs typeface="Times New Roman"/>
                        </a:rPr>
                        <a:t>622</a:t>
                      </a:r>
                      <a:endParaRPr lang="cs-CZ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latin typeface="Arial CE"/>
                          <a:ea typeface="Times New Roman"/>
                          <a:cs typeface="Times New Roman"/>
                        </a:rPr>
                        <a:t>753</a:t>
                      </a:r>
                      <a:endParaRPr lang="cs-CZ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latin typeface="Arial CE"/>
                          <a:ea typeface="Times New Roman"/>
                          <a:cs typeface="Times New Roman"/>
                        </a:rPr>
                        <a:t>869</a:t>
                      </a:r>
                      <a:endParaRPr lang="cs-CZ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501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latin typeface="Arial CE"/>
                          <a:ea typeface="Times New Roman"/>
                          <a:cs typeface="Times New Roman"/>
                        </a:rPr>
                        <a:t>Celkový přírůstek</a:t>
                      </a:r>
                      <a:endParaRPr lang="cs-CZ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latin typeface="Arial CE"/>
                          <a:ea typeface="Times New Roman"/>
                          <a:cs typeface="Times New Roman"/>
                        </a:rPr>
                        <a:t>-916</a:t>
                      </a:r>
                      <a:endParaRPr lang="cs-CZ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latin typeface="Arial CE"/>
                          <a:ea typeface="Times New Roman"/>
                          <a:cs typeface="Times New Roman"/>
                        </a:rPr>
                        <a:t>-1 121</a:t>
                      </a:r>
                      <a:endParaRPr lang="cs-CZ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latin typeface="Arial CE"/>
                          <a:ea typeface="Times New Roman"/>
                          <a:cs typeface="Times New Roman"/>
                        </a:rPr>
                        <a:t>-1 330</a:t>
                      </a:r>
                      <a:endParaRPr lang="cs-CZ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latin typeface="Arial CE"/>
                          <a:ea typeface="Times New Roman"/>
                          <a:cs typeface="Times New Roman"/>
                        </a:rPr>
                        <a:t>-1 631</a:t>
                      </a:r>
                      <a:endParaRPr lang="cs-CZ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latin typeface="Arial CE"/>
                          <a:ea typeface="Times New Roman"/>
                          <a:cs typeface="Times New Roman"/>
                        </a:rPr>
                        <a:t>-1 704</a:t>
                      </a:r>
                      <a:endParaRPr lang="cs-CZ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latin typeface="Arial CE"/>
                          <a:ea typeface="Times New Roman"/>
                          <a:cs typeface="Times New Roman"/>
                        </a:rPr>
                        <a:t>-1 731</a:t>
                      </a:r>
                      <a:endParaRPr lang="cs-CZ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latin typeface="Arial CE"/>
                          <a:ea typeface="Times New Roman"/>
                          <a:cs typeface="Times New Roman"/>
                        </a:rPr>
                        <a:t>-1 663</a:t>
                      </a:r>
                      <a:endParaRPr lang="cs-CZ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SKMBT_C22018012613420.jpg"/>
          <p:cNvPicPr>
            <a:picLocks noChangeAspect="1"/>
          </p:cNvPicPr>
          <p:nvPr/>
        </p:nvPicPr>
        <p:blipFill>
          <a:blip r:embed="rId2" cstate="print"/>
          <a:srcRect l="3538" t="9902" b="8789"/>
          <a:stretch>
            <a:fillRect/>
          </a:stretch>
        </p:blipFill>
        <p:spPr>
          <a:xfrm>
            <a:off x="0" y="2030549"/>
            <a:ext cx="8100392" cy="4827450"/>
          </a:xfrm>
          <a:prstGeom prst="rect">
            <a:avLst/>
          </a:prstGeom>
        </p:spPr>
      </p:pic>
      <p:pic>
        <p:nvPicPr>
          <p:cNvPr id="3" name="Obrázek 2" descr="70_potencial-grafy obci_MT.jpg"/>
          <p:cNvPicPr>
            <a:picLocks noChangeAspect="1"/>
          </p:cNvPicPr>
          <p:nvPr/>
        </p:nvPicPr>
        <p:blipFill>
          <a:blip r:embed="rId3" cstate="print"/>
          <a:srcRect l="2105" t="2912" r="3797" b="1798"/>
          <a:stretch>
            <a:fillRect/>
          </a:stretch>
        </p:blipFill>
        <p:spPr>
          <a:xfrm>
            <a:off x="6297742" y="0"/>
            <a:ext cx="2846258" cy="4077072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251520" y="764704"/>
            <a:ext cx="60486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Příklady porovnání  poměru záměrů zastavitelných ploch pro funkci bydlení v ÚP obcí, a potřebného potenciálu ploch podle rozvojových znaků a predikce sídelního potenciálu v ÚSK </a:t>
            </a:r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6767736" y="3933056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cs-CZ" dirty="0" smtClean="0"/>
              <a:t>ORP Moravská Třebová</a:t>
            </a:r>
            <a:endParaRPr lang="cs-CZ" dirty="0"/>
          </a:p>
        </p:txBody>
      </p:sp>
      <p:sp>
        <p:nvSpPr>
          <p:cNvPr id="9" name="TextovéPole 8"/>
          <p:cNvSpPr txBox="1"/>
          <p:nvPr/>
        </p:nvSpPr>
        <p:spPr>
          <a:xfrm>
            <a:off x="1187624" y="5805264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cs-CZ" dirty="0" smtClean="0"/>
              <a:t>ORP Znojmo</a:t>
            </a:r>
            <a:endParaRPr lang="cs-CZ" dirty="0"/>
          </a:p>
        </p:txBody>
      </p:sp>
      <p:sp>
        <p:nvSpPr>
          <p:cNvPr id="10" name="Obdélník 9"/>
          <p:cNvSpPr/>
          <p:nvPr/>
        </p:nvSpPr>
        <p:spPr>
          <a:xfrm>
            <a:off x="6372200" y="3573016"/>
            <a:ext cx="504056" cy="504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/>
          <p:cNvSpPr/>
          <p:nvPr/>
        </p:nvSpPr>
        <p:spPr>
          <a:xfrm>
            <a:off x="179512" y="0"/>
            <a:ext cx="8928992" cy="6647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cs-CZ" i="1" dirty="0" smtClean="0"/>
              <a:t>Závěr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cs-CZ" i="1" dirty="0" smtClean="0"/>
              <a:t>Zkušenost s několika ORP vedla k závěru, že </a:t>
            </a:r>
            <a:r>
              <a:rPr lang="cs-CZ" b="1" i="1" dirty="0" smtClean="0"/>
              <a:t>souhrn zastavitelných ploch vymezených v ÚP obcí představuje nereálnou hypotézu územního rozvoje</a:t>
            </a:r>
            <a:r>
              <a:rPr lang="cs-CZ" i="1" dirty="0" smtClean="0"/>
              <a:t>, a že </a:t>
            </a:r>
            <a:r>
              <a:rPr lang="cs-CZ" b="1" i="1" dirty="0" smtClean="0"/>
              <a:t>sídelní potenciál nelze s takovou hypotézou ztotožnit.</a:t>
            </a:r>
          </a:p>
          <a:p>
            <a:pPr>
              <a:spcAft>
                <a:spcPts val="300"/>
              </a:spcAft>
            </a:pPr>
            <a:r>
              <a:rPr lang="cs-CZ" i="1" dirty="0" smtClean="0"/>
              <a:t>Problém je ovšem daleko vážnější než pouhé vymezení sídelního potenciálu - spočívá zájmena:</a:t>
            </a:r>
          </a:p>
          <a:p>
            <a:pPr marL="265113" indent="-265113">
              <a:spcAft>
                <a:spcPts val="300"/>
              </a:spcAft>
              <a:buFont typeface="Arial" pitchFamily="34" charset="0"/>
              <a:buChar char="•"/>
            </a:pPr>
            <a:r>
              <a:rPr lang="cs-CZ" i="1" dirty="0" smtClean="0"/>
              <a:t>v riziku nekoordinovaného využívání „zastavitelných ploch“ vymezených mimo zastavěné území  v čase, s důsledky  směřujícími k ohrožení krajiny (některé ze „zastavitelných ploch“, již nejsou, nebo nebudou využívány pro jiné funkce krajiny v očekávání jejich stavebního využití) ;</a:t>
            </a:r>
          </a:p>
          <a:p>
            <a:pPr marL="265113" indent="-265113">
              <a:spcAft>
                <a:spcPts val="300"/>
              </a:spcAft>
              <a:buFont typeface="Arial" pitchFamily="34" charset="0"/>
              <a:buChar char="•"/>
            </a:pPr>
            <a:r>
              <a:rPr lang="cs-CZ" i="1" dirty="0" smtClean="0"/>
              <a:t>v riziku neefektivního využití území  se zvýšenými nároky na výstavbu a provoz veřejné infrastruktury ;</a:t>
            </a:r>
          </a:p>
          <a:p>
            <a:pPr>
              <a:spcAft>
                <a:spcPts val="300"/>
              </a:spcAft>
            </a:pPr>
            <a:r>
              <a:rPr lang="cs-CZ" i="1" dirty="0" smtClean="0"/>
              <a:t>Analýzu, která se zabývá uvedenými problémy, bohužel zpravidla neobsahují ÚAP; možná je to i důsledek toho, že mezi jevy se vůbec nevyskytuje jev „plochy bydlení“  na rozdíl od  „ploch výroby“ a „ploch občanského vybavení“ přesto, že plochy bydlení v porovnání k ostatním plochám v sídlech rozsahem převažují a jejich využití má zásadní souvislost  s historickým vývojem sídel, jejich prostorovým uspořádáním, estetickým působením v krajinném obraze atd.   </a:t>
            </a:r>
          </a:p>
          <a:p>
            <a:pPr>
              <a:spcAft>
                <a:spcPts val="300"/>
              </a:spcAft>
            </a:pPr>
            <a:r>
              <a:rPr lang="cs-CZ" b="1" i="1" dirty="0" smtClean="0"/>
              <a:t>Takže co s tím???</a:t>
            </a:r>
          </a:p>
          <a:p>
            <a:pPr>
              <a:spcAft>
                <a:spcPts val="300"/>
              </a:spcAft>
            </a:pPr>
            <a:endParaRPr lang="cs-CZ" i="1" dirty="0" smtClean="0"/>
          </a:p>
          <a:p>
            <a:pPr>
              <a:spcAft>
                <a:spcPts val="300"/>
              </a:spcAft>
            </a:pPr>
            <a:r>
              <a:rPr lang="cs-CZ" i="1" dirty="0" smtClean="0"/>
              <a:t>Poznámka: Rozvojové znaky sídel lze považovat za relevantní podklad nejen pro strategii regionální politiky ale i strategii územního rozvoje sídel a struktury osídlení ( s aktuálními daty ČSÚ by bylo možno sledovat vývoj sídel a zejména v ÚAP periodicky posuzovat vyváženost územních podmínek pro udržitelný </a:t>
            </a:r>
            <a:r>
              <a:rPr lang="cs-CZ" i="1" dirty="0" smtClean="0"/>
              <a:t>rozvoj).</a:t>
            </a:r>
            <a:endParaRPr lang="cs-CZ" i="1" dirty="0" smtClean="0"/>
          </a:p>
        </p:txBody>
      </p:sp>
    </p:spTree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/>
          <p:cNvSpPr txBox="1"/>
          <p:nvPr/>
        </p:nvSpPr>
        <p:spPr>
          <a:xfrm>
            <a:off x="0" y="188640"/>
            <a:ext cx="914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i="1" dirty="0" smtClean="0"/>
              <a:t>Potenciál krajiny / krajinný potenciál je schopnost krajiny poskytovat určité možnosti a předpoklady pro různorodé využívání krajiny s cílem uspokojit potřeby lidské společnosti. (zadání ÚSK) </a:t>
            </a:r>
            <a:endParaRPr lang="cs-CZ" sz="2000" i="1" dirty="0"/>
          </a:p>
        </p:txBody>
      </p:sp>
      <p:sp>
        <p:nvSpPr>
          <p:cNvPr id="7" name="TextovéPole 6"/>
          <p:cNvSpPr txBox="1"/>
          <p:nvPr/>
        </p:nvSpPr>
        <p:spPr>
          <a:xfrm>
            <a:off x="0" y="1196752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/>
              <a:t>Sídelní potenciál krajiny je souhrn podmínek nezbytných pro rozvoj sídelní struktury, odvozený ze základních předpokladů pro územní rozvoj jednotlivých sídel.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0" y="1916832"/>
            <a:ext cx="9144000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cs-CZ" sz="2000" b="1" dirty="0" smtClean="0"/>
              <a:t>Základní předpoklady pro územní rozvoj, které lze v rámci analýzy identifikovat:</a:t>
            </a:r>
          </a:p>
          <a:p>
            <a:pPr marL="268288" indent="-268288">
              <a:buFont typeface="+mj-lt"/>
              <a:buAutoNum type="arabicPeriod"/>
              <a:tabLst>
                <a:tab pos="268288" algn="l"/>
              </a:tabLst>
            </a:pPr>
            <a:r>
              <a:rPr lang="cs-CZ" sz="2000" dirty="0" smtClean="0"/>
              <a:t> </a:t>
            </a:r>
            <a:r>
              <a:rPr lang="cs-CZ" sz="2000" b="1" dirty="0" smtClean="0"/>
              <a:t>Zastavitelné plochy </a:t>
            </a:r>
            <a:r>
              <a:rPr lang="cs-CZ" sz="2000" dirty="0" smtClean="0"/>
              <a:t>uvnitř zastavěného území případně vně, bezprostředně navazující na zastavěné území, mnohdy mimo, a plochy přestavby navržené ke změně stávající zástavby, které </a:t>
            </a:r>
            <a:r>
              <a:rPr lang="cs-CZ" sz="2000" b="1" dirty="0" smtClean="0"/>
              <a:t>jsou vymezeny a odůvodněny v ÚPD tzn., že představují reálně využitelné plochy, jejichž kapacitě bude odpovídat zabezpečení veřejnou infrastrukturou vč. nároků na zdroje</a:t>
            </a:r>
            <a:r>
              <a:rPr lang="cs-CZ" sz="2000" dirty="0"/>
              <a:t> </a:t>
            </a:r>
            <a:r>
              <a:rPr lang="cs-CZ" sz="2000" dirty="0" smtClean="0"/>
              <a:t>(případně další záměry a rezervy) </a:t>
            </a:r>
          </a:p>
          <a:p>
            <a:pPr marL="268288" indent="-268288">
              <a:tabLst>
                <a:tab pos="268288" algn="l"/>
              </a:tabLst>
            </a:pPr>
            <a:r>
              <a:rPr lang="cs-CZ" sz="2000" dirty="0" smtClean="0"/>
              <a:t>	</a:t>
            </a:r>
            <a:r>
              <a:rPr lang="cs-CZ" sz="2000" i="1" dirty="0" smtClean="0"/>
              <a:t>Zdroj : ÚAP</a:t>
            </a:r>
          </a:p>
          <a:p>
            <a:pPr marL="268288" indent="-268288">
              <a:spcBef>
                <a:spcPts val="600"/>
              </a:spcBef>
              <a:spcAft>
                <a:spcPts val="600"/>
              </a:spcAft>
              <a:tabLst>
                <a:tab pos="268288" algn="l"/>
              </a:tabLst>
            </a:pPr>
            <a:r>
              <a:rPr lang="cs-CZ" sz="2000" i="1" dirty="0" smtClean="0"/>
              <a:t>Zkušenost s několika ORP vedla k závěru, že souhrn zastavitelných ploch vymezených v ÚP obcí představuje nereálnou hypotézu územního rozvoje, a že sídelní potenciál nelze s takovou hypotézou ztotožnit.</a:t>
            </a:r>
          </a:p>
          <a:p>
            <a:pPr marL="268288" indent="-268288">
              <a:spcBef>
                <a:spcPts val="600"/>
              </a:spcBef>
              <a:spcAft>
                <a:spcPts val="600"/>
              </a:spcAft>
              <a:tabLst>
                <a:tab pos="268288" algn="l"/>
              </a:tabLst>
            </a:pPr>
            <a:r>
              <a:rPr lang="cs-CZ" sz="2000" i="1" dirty="0" smtClean="0"/>
              <a:t>Východiskem je ověřit míru rozvoje z hlediska dalších předpokladů </a:t>
            </a:r>
          </a:p>
          <a:p>
            <a:pPr marL="268288" lvl="0" indent="-268288">
              <a:tabLst>
                <a:tab pos="268288" algn="l"/>
              </a:tabLst>
            </a:pPr>
            <a:r>
              <a:rPr lang="cs-CZ" sz="2000" dirty="0" smtClean="0"/>
              <a:t>2</a:t>
            </a:r>
            <a:r>
              <a:rPr lang="cs-CZ" sz="2000" b="1" dirty="0" smtClean="0"/>
              <a:t>. Charakteristiky </a:t>
            </a:r>
            <a:r>
              <a:rPr lang="cs-CZ" sz="2000" dirty="0" smtClean="0"/>
              <a:t>- rozvojové znaky, </a:t>
            </a:r>
            <a:r>
              <a:rPr lang="cs-CZ" sz="2000" b="1" dirty="0" smtClean="0"/>
              <a:t>které obvykle tvoří předpoklad relativně příznivého rozvoje</a:t>
            </a:r>
            <a:r>
              <a:rPr lang="cs-CZ" sz="2000" dirty="0" smtClean="0"/>
              <a:t> (populačního, stavebního, kulturního, ekonomického, sociálního)</a:t>
            </a:r>
          </a:p>
          <a:p>
            <a:pPr marL="268288" indent="-268288">
              <a:spcBef>
                <a:spcPts val="600"/>
              </a:spcBef>
              <a:tabLst>
                <a:tab pos="268288" algn="l"/>
              </a:tabLst>
            </a:pPr>
            <a:r>
              <a:rPr lang="cs-CZ" sz="2000" dirty="0" smtClean="0"/>
              <a:t> </a:t>
            </a:r>
            <a:endParaRPr lang="cs-CZ" sz="2000" i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6"/>
          <p:cNvSpPr txBox="1"/>
          <p:nvPr/>
        </p:nvSpPr>
        <p:spPr>
          <a:xfrm>
            <a:off x="323528" y="4005064"/>
            <a:ext cx="7200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smtClean="0">
                <a:solidFill>
                  <a:schemeClr val="bg1">
                    <a:lumMod val="85000"/>
                  </a:schemeClr>
                </a:solidFill>
              </a:rPr>
              <a:t>výroba</a:t>
            </a:r>
            <a:endParaRPr lang="cs-CZ" sz="14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0" y="0"/>
            <a:ext cx="9144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Příklad rozsahu zastavitelných ploch v obcích územního obvodu ORP Znojmo, které jsou rizikové a svým rozsahem mohou ohrozit krajinu, v příznivějších případech harmonický vztah sídla a krajiny.</a:t>
            </a:r>
          </a:p>
          <a:p>
            <a:r>
              <a:rPr lang="cs-CZ" i="1" dirty="0" smtClean="0"/>
              <a:t>(na příkladech jsou především uvedena ta rizika a ohrožení, která jsou důsledkem neodůvodněného rozvoje v kontextu  sousedních obcí , územního obvodu ORP,  resp. kraje)</a:t>
            </a:r>
            <a:endParaRPr lang="cs-CZ" i="1" dirty="0"/>
          </a:p>
        </p:txBody>
      </p:sp>
      <p:pic>
        <p:nvPicPr>
          <p:cNvPr id="12" name="Obrázek 11"/>
          <p:cNvPicPr/>
          <p:nvPr/>
        </p:nvPicPr>
        <p:blipFill>
          <a:blip r:embed="rId3" cstate="print"/>
          <a:srcRect l="14912" t="17677" r="12086" b="5387"/>
          <a:stretch>
            <a:fillRect/>
          </a:stretch>
        </p:blipFill>
        <p:spPr bwMode="auto">
          <a:xfrm>
            <a:off x="360040" y="1628800"/>
            <a:ext cx="8460432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/>
          <p:nvPr/>
        </p:nvPicPr>
        <p:blipFill>
          <a:blip r:embed="rId3" cstate="print"/>
          <a:srcRect l="27539" t="17008" r="16200" b="4713"/>
          <a:stretch>
            <a:fillRect/>
          </a:stretch>
        </p:blipFill>
        <p:spPr bwMode="auto">
          <a:xfrm>
            <a:off x="107504" y="2852936"/>
            <a:ext cx="3707904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ovéPole 3"/>
          <p:cNvSpPr txBox="1"/>
          <p:nvPr/>
        </p:nvSpPr>
        <p:spPr>
          <a:xfrm>
            <a:off x="0" y="764704"/>
            <a:ext cx="38519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Břežany u Znojma</a:t>
            </a:r>
          </a:p>
          <a:p>
            <a:r>
              <a:rPr lang="cs-CZ" dirty="0" smtClean="0"/>
              <a:t>Počet obyvatel </a:t>
            </a:r>
          </a:p>
          <a:p>
            <a:r>
              <a:rPr lang="cs-CZ" dirty="0" smtClean="0"/>
              <a:t>K   1.  1. 2011	290 </a:t>
            </a:r>
          </a:p>
          <a:p>
            <a:r>
              <a:rPr lang="cs-CZ" dirty="0" smtClean="0"/>
              <a:t>K 31.12.2016 	280</a:t>
            </a:r>
          </a:p>
          <a:p>
            <a:r>
              <a:rPr lang="cs-CZ" dirty="0" smtClean="0"/>
              <a:t>Zastavitelné plochy </a:t>
            </a:r>
            <a:r>
              <a:rPr lang="cs-CZ" dirty="0"/>
              <a:t>pro bydlení mimo zastavěné území: </a:t>
            </a:r>
            <a:r>
              <a:rPr lang="cs-CZ" b="1" dirty="0" smtClean="0">
                <a:solidFill>
                  <a:srgbClr val="FF0000"/>
                </a:solidFill>
              </a:rPr>
              <a:t>13,7 ha</a:t>
            </a: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179512" y="4509120"/>
            <a:ext cx="7200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smtClean="0">
                <a:solidFill>
                  <a:schemeClr val="bg1">
                    <a:lumMod val="85000"/>
                  </a:schemeClr>
                </a:solidFill>
              </a:rPr>
              <a:t>výroba</a:t>
            </a:r>
            <a:endParaRPr lang="cs-CZ" sz="14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5940152" y="5805264"/>
            <a:ext cx="7200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smtClean="0">
                <a:solidFill>
                  <a:schemeClr val="bg1">
                    <a:lumMod val="85000"/>
                  </a:schemeClr>
                </a:solidFill>
              </a:rPr>
              <a:t>výroba</a:t>
            </a:r>
            <a:endParaRPr lang="cs-CZ" sz="1400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9" name="Obrázek 8"/>
          <p:cNvPicPr/>
          <p:nvPr/>
        </p:nvPicPr>
        <p:blipFill>
          <a:blip r:embed="rId4" cstate="print"/>
          <a:srcRect l="22515" t="25798" r="15789" b="6664"/>
          <a:stretch>
            <a:fillRect/>
          </a:stretch>
        </p:blipFill>
        <p:spPr bwMode="auto">
          <a:xfrm>
            <a:off x="4139952" y="2852936"/>
            <a:ext cx="4896544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ovéPole 9"/>
          <p:cNvSpPr txBox="1"/>
          <p:nvPr/>
        </p:nvSpPr>
        <p:spPr>
          <a:xfrm>
            <a:off x="4067944" y="692696"/>
            <a:ext cx="432048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err="1" smtClean="0"/>
              <a:t>Kravsko</a:t>
            </a:r>
            <a:endParaRPr lang="cs-CZ" b="1" dirty="0" smtClean="0"/>
          </a:p>
          <a:p>
            <a:r>
              <a:rPr lang="cs-CZ" dirty="0" smtClean="0"/>
              <a:t>Počet obyvatel </a:t>
            </a:r>
          </a:p>
          <a:p>
            <a:r>
              <a:rPr lang="cs-CZ" dirty="0" smtClean="0"/>
              <a:t>K   1.  1. 2011	549</a:t>
            </a:r>
          </a:p>
          <a:p>
            <a:r>
              <a:rPr lang="cs-CZ" dirty="0" smtClean="0"/>
              <a:t>K 31.12.2016 	541</a:t>
            </a:r>
          </a:p>
          <a:p>
            <a:r>
              <a:rPr lang="cs-CZ" dirty="0" smtClean="0"/>
              <a:t>Zastavitelné plochy </a:t>
            </a:r>
            <a:r>
              <a:rPr lang="cs-CZ" dirty="0"/>
              <a:t>pro bydlení mimo zastavěné území: </a:t>
            </a:r>
            <a:r>
              <a:rPr lang="cs-CZ" b="1" dirty="0" smtClean="0">
                <a:solidFill>
                  <a:srgbClr val="FF0000"/>
                </a:solidFill>
              </a:rPr>
              <a:t>19,3 ha</a:t>
            </a:r>
          </a:p>
          <a:p>
            <a:r>
              <a:rPr lang="cs-CZ" dirty="0" smtClean="0"/>
              <a:t>(část </a:t>
            </a:r>
            <a:r>
              <a:rPr lang="cs-CZ" dirty="0"/>
              <a:t>v Přírodním parku </a:t>
            </a:r>
            <a:r>
              <a:rPr lang="cs-CZ" dirty="0" err="1" smtClean="0"/>
              <a:t>Jevišovka</a:t>
            </a:r>
            <a:r>
              <a:rPr lang="cs-CZ" smtClean="0"/>
              <a:t>)</a:t>
            </a:r>
            <a:endParaRPr lang="cs-CZ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Příklad rozsahu zastavitelných ploch v obcích územního obvodu ORP Znojmo</a:t>
            </a:r>
            <a:endParaRPr lang="cs-CZ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/>
          <p:cNvSpPr/>
          <p:nvPr/>
        </p:nvSpPr>
        <p:spPr>
          <a:xfrm>
            <a:off x="0" y="116632"/>
            <a:ext cx="9144000" cy="1554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cs-CZ" b="1" dirty="0" smtClean="0"/>
              <a:t>Charakteristiky </a:t>
            </a:r>
            <a:r>
              <a:rPr lang="cs-CZ" dirty="0" smtClean="0"/>
              <a:t>- rozvojové znaky, </a:t>
            </a:r>
            <a:r>
              <a:rPr lang="cs-CZ" b="1" dirty="0" smtClean="0"/>
              <a:t>které obvykle tvoří předpoklad relativně příznivého rozvoje</a:t>
            </a:r>
            <a:r>
              <a:rPr lang="cs-CZ" dirty="0" smtClean="0"/>
              <a:t> (populačního, stavebního, kulturního, ekonomického, sociálního)</a:t>
            </a:r>
          </a:p>
          <a:p>
            <a:pPr>
              <a:spcBef>
                <a:spcPts val="600"/>
              </a:spcBef>
            </a:pPr>
            <a:r>
              <a:rPr lang="cs-CZ" b="1" dirty="0" smtClean="0"/>
              <a:t>Hodnocení rozvojových znaků </a:t>
            </a:r>
            <a:r>
              <a:rPr lang="cs-CZ" dirty="0" smtClean="0"/>
              <a:t>využívá výsledky úkolu zpracovaného ÚÚR </a:t>
            </a:r>
            <a:r>
              <a:rPr lang="cs-CZ" b="1" dirty="0" smtClean="0"/>
              <a:t>„Územní diferenciace rozvojových znaků obcí České republiky „  </a:t>
            </a:r>
            <a:r>
              <a:rPr lang="cs-CZ" dirty="0" smtClean="0"/>
              <a:t>který zadalo  MMR  - Odbor rozvoje a strategie regionální politiky </a:t>
            </a:r>
            <a:endParaRPr lang="cs-CZ" i="1" dirty="0" smtClean="0">
              <a:solidFill>
                <a:srgbClr val="FF0000"/>
              </a:solidFill>
            </a:endParaRPr>
          </a:p>
        </p:txBody>
      </p:sp>
      <p:pic>
        <p:nvPicPr>
          <p:cNvPr id="7" name="Obrázek 6"/>
          <p:cNvPicPr/>
          <p:nvPr/>
        </p:nvPicPr>
        <p:blipFill>
          <a:blip r:embed="rId2" cstate="print"/>
          <a:srcRect l="50054" t="40293" r="33354" b="29620"/>
          <a:stretch>
            <a:fillRect/>
          </a:stretch>
        </p:blipFill>
        <p:spPr bwMode="auto">
          <a:xfrm>
            <a:off x="179512" y="1844824"/>
            <a:ext cx="5004048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ovéPole 10"/>
          <p:cNvSpPr txBox="1"/>
          <p:nvPr/>
        </p:nvSpPr>
        <p:spPr>
          <a:xfrm>
            <a:off x="5148064" y="1700808"/>
            <a:ext cx="399593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Hodnocení rozvojových znaků pro územní obvody ORP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r>
              <a:rPr lang="cs-CZ" i="1" dirty="0" smtClean="0"/>
              <a:t>Výřez grafického výstupu </a:t>
            </a:r>
          </a:p>
          <a:p>
            <a:r>
              <a:rPr lang="cs-CZ" dirty="0" smtClean="0"/>
              <a:t>Úhrn rozvojových znaků obvodů ORP  výřez  </a:t>
            </a:r>
            <a:endParaRPr lang="cs-CZ" i="1" dirty="0"/>
          </a:p>
        </p:txBody>
      </p:sp>
      <p:pic>
        <p:nvPicPr>
          <p:cNvPr id="12" name="Obrázek 11"/>
          <p:cNvPicPr/>
          <p:nvPr/>
        </p:nvPicPr>
        <p:blipFill>
          <a:blip r:embed="rId2" cstate="print"/>
          <a:srcRect l="58437" t="23750" r="25556" b="65962"/>
          <a:stretch>
            <a:fillRect/>
          </a:stretch>
        </p:blipFill>
        <p:spPr bwMode="auto">
          <a:xfrm>
            <a:off x="5220072" y="2420888"/>
            <a:ext cx="3528392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251520" y="260648"/>
            <a:ext cx="8784976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Identifikace rozvojových znaků územních jednotek spočívá v hodnocení tří rovnocenných sektorů, v jejichž rámci jsou sledovány významné indikátory </a:t>
            </a:r>
            <a:r>
              <a:rPr lang="cs-CZ" i="1" dirty="0" smtClean="0"/>
              <a:t>resp. vývoj 2011-2016 dle ČSÚ,</a:t>
            </a:r>
          </a:p>
          <a:p>
            <a:r>
              <a:rPr lang="cs-CZ" dirty="0" smtClean="0"/>
              <a:t>a to z hlediska:</a:t>
            </a:r>
          </a:p>
          <a:p>
            <a:pPr marL="358775" lvl="0" indent="-358775"/>
            <a:r>
              <a:rPr lang="cs-CZ" b="1" dirty="0" smtClean="0"/>
              <a:t>A)	sociálně ekonomické struktury obyvatelstva (tj. sociálně ekonomického potenciálu)</a:t>
            </a:r>
          </a:p>
          <a:p>
            <a:pPr marL="627063" lvl="0" indent="-268288">
              <a:buFont typeface="Arial" pitchFamily="34" charset="0"/>
              <a:buChar char="•"/>
            </a:pPr>
            <a:r>
              <a:rPr lang="cs-CZ" dirty="0" smtClean="0"/>
              <a:t>podíl obyvatel</a:t>
            </a:r>
          </a:p>
          <a:p>
            <a:pPr marL="627063" lvl="0" indent="-268288">
              <a:buFont typeface="Arial" pitchFamily="34" charset="0"/>
              <a:buChar char="•"/>
            </a:pPr>
            <a:r>
              <a:rPr lang="cs-CZ" dirty="0" smtClean="0"/>
              <a:t>podíl nezaměstnaných osob</a:t>
            </a:r>
          </a:p>
          <a:p>
            <a:pPr marL="627063" lvl="0" indent="-268288">
              <a:buFont typeface="Arial" pitchFamily="34" charset="0"/>
              <a:buChar char="•"/>
            </a:pPr>
            <a:r>
              <a:rPr lang="cs-CZ" dirty="0" smtClean="0"/>
              <a:t>počet podnikatelských subjektů</a:t>
            </a:r>
          </a:p>
          <a:p>
            <a:pPr marL="627063" lvl="0" indent="-268288">
              <a:buFont typeface="Arial" pitchFamily="34" charset="0"/>
              <a:buChar char="•"/>
            </a:pPr>
            <a:r>
              <a:rPr lang="cs-CZ" dirty="0" smtClean="0"/>
              <a:t>daňové příjmy na 1 obyvatele</a:t>
            </a:r>
          </a:p>
          <a:p>
            <a:pPr marL="358775" lvl="0" indent="-358775"/>
            <a:r>
              <a:rPr lang="cs-CZ" b="1" dirty="0" smtClean="0"/>
              <a:t>B) 	polohového potenciálu: </a:t>
            </a:r>
          </a:p>
          <a:p>
            <a:pPr marL="627063" indent="-268288">
              <a:buFont typeface="Arial" pitchFamily="34" charset="0"/>
              <a:buChar char="•"/>
            </a:pPr>
            <a:r>
              <a:rPr lang="cs-CZ" dirty="0" smtClean="0"/>
              <a:t>vůči centrům osídlení</a:t>
            </a:r>
          </a:p>
          <a:p>
            <a:pPr marL="627063" indent="-268288">
              <a:buFont typeface="Arial" pitchFamily="34" charset="0"/>
              <a:buChar char="•"/>
            </a:pPr>
            <a:r>
              <a:rPr lang="cs-CZ" dirty="0" smtClean="0"/>
              <a:t>vůči dostupnosti dopravních tras</a:t>
            </a:r>
          </a:p>
          <a:p>
            <a:pPr marL="358775" indent="-358775"/>
            <a:r>
              <a:rPr lang="cs-CZ" b="1" dirty="0" smtClean="0"/>
              <a:t>C)	zřetelně dynamičtějšího rozvoje oproti jiným sídlům</a:t>
            </a:r>
          </a:p>
          <a:p>
            <a:pPr marL="627063" indent="-268288">
              <a:buFont typeface="Arial" pitchFamily="34" charset="0"/>
              <a:buChar char="•"/>
            </a:pPr>
            <a:r>
              <a:rPr lang="cs-CZ" dirty="0" smtClean="0"/>
              <a:t>vývoj počtu obyvatel </a:t>
            </a:r>
          </a:p>
          <a:p>
            <a:pPr marL="627063" indent="-268288">
              <a:buFont typeface="Arial" pitchFamily="34" charset="0"/>
              <a:buChar char="•"/>
            </a:pPr>
            <a:r>
              <a:rPr lang="cs-CZ" dirty="0" smtClean="0"/>
              <a:t>přírůstek / úbytek míry nezaměstnaných</a:t>
            </a:r>
          </a:p>
          <a:p>
            <a:pPr marL="627063" indent="-268288">
              <a:buFont typeface="Arial" pitchFamily="34" charset="0"/>
              <a:buChar char="•"/>
            </a:pPr>
            <a:r>
              <a:rPr lang="cs-CZ" dirty="0" smtClean="0"/>
              <a:t>index vývoje  podnikatelských subjektů</a:t>
            </a:r>
          </a:p>
          <a:p>
            <a:pPr marL="627063" indent="-268288">
              <a:buFont typeface="Arial" pitchFamily="34" charset="0"/>
              <a:buChar char="•"/>
            </a:pPr>
            <a:r>
              <a:rPr lang="cs-CZ" dirty="0" smtClean="0"/>
              <a:t>dokončené byty v pětiletém období</a:t>
            </a:r>
          </a:p>
          <a:p>
            <a:pPr marL="627063" indent="-268288">
              <a:buFont typeface="Arial" pitchFamily="34" charset="0"/>
              <a:buChar char="•"/>
            </a:pPr>
            <a:endParaRPr lang="cs-CZ" dirty="0" smtClean="0"/>
          </a:p>
          <a:p>
            <a:pPr marL="358775"/>
            <a:r>
              <a:rPr lang="cs-CZ" b="1" dirty="0" smtClean="0"/>
              <a:t>Pozice územních jednotek v hodnotách indikátorů je relativizována v poměru k celostátní střední hodnotě</a:t>
            </a:r>
            <a:r>
              <a:rPr lang="cs-CZ" dirty="0" smtClean="0"/>
              <a:t> !</a:t>
            </a:r>
          </a:p>
          <a:p>
            <a:pPr marL="627063" indent="-268288"/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0" y="116632"/>
            <a:ext cx="4608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Příklad ORP Moravská Třebová</a:t>
            </a:r>
            <a:endParaRPr lang="cs-CZ" dirty="0"/>
          </a:p>
        </p:txBody>
      </p:sp>
      <p:pic>
        <p:nvPicPr>
          <p:cNvPr id="6" name="Obrázek 5"/>
          <p:cNvPicPr/>
          <p:nvPr/>
        </p:nvPicPr>
        <p:blipFill>
          <a:blip r:embed="rId2" cstate="print"/>
          <a:srcRect l="68648" t="23750" r="25556" b="65962"/>
          <a:stretch>
            <a:fillRect/>
          </a:stretch>
        </p:blipFill>
        <p:spPr bwMode="auto">
          <a:xfrm>
            <a:off x="4355976" y="0"/>
            <a:ext cx="1512168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Obrázek 8" descr="01_zakladni plochy_MT_TAB.jpg"/>
          <p:cNvPicPr>
            <a:picLocks noChangeAspect="1"/>
          </p:cNvPicPr>
          <p:nvPr/>
        </p:nvPicPr>
        <p:blipFill>
          <a:blip r:embed="rId3" cstate="print"/>
          <a:srcRect l="5916" t="12127" r="13775" b="11013"/>
          <a:stretch>
            <a:fillRect/>
          </a:stretch>
        </p:blipFill>
        <p:spPr>
          <a:xfrm>
            <a:off x="179512" y="1772816"/>
            <a:ext cx="8064896" cy="4837090"/>
          </a:xfrm>
          <a:prstGeom prst="rect">
            <a:avLst/>
          </a:prstGeom>
        </p:spPr>
      </p:pic>
      <p:pic>
        <p:nvPicPr>
          <p:cNvPr id="3" name="Obrázek 2"/>
          <p:cNvPicPr/>
          <p:nvPr/>
        </p:nvPicPr>
        <p:blipFill>
          <a:blip r:embed="rId2" cstate="print"/>
          <a:srcRect l="56141" t="55090" r="34309" b="32086"/>
          <a:stretch>
            <a:fillRect/>
          </a:stretch>
        </p:blipFill>
        <p:spPr bwMode="auto">
          <a:xfrm>
            <a:off x="6156176" y="116632"/>
            <a:ext cx="2880320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6" name="AutoShape 2"/>
          <p:cNvSpPr>
            <a:spLocks noChangeArrowheads="1"/>
          </p:cNvSpPr>
          <p:nvPr/>
        </p:nvSpPr>
        <p:spPr bwMode="auto">
          <a:xfrm rot="10800000">
            <a:off x="5724128" y="836712"/>
            <a:ext cx="1440160" cy="144016"/>
          </a:xfrm>
          <a:prstGeom prst="leftArrow">
            <a:avLst>
              <a:gd name="adj1" fmla="val 50000"/>
              <a:gd name="adj2" fmla="val 61538"/>
            </a:avLst>
          </a:prstGeom>
          <a:solidFill>
            <a:srgbClr val="FFFFFF"/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0" name="TextovéPole 9"/>
          <p:cNvSpPr txBox="1"/>
          <p:nvPr/>
        </p:nvSpPr>
        <p:spPr>
          <a:xfrm>
            <a:off x="1835696" y="548680"/>
            <a:ext cx="28803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smtClean="0"/>
              <a:t>Pozice ORP MT v hodnocení rozvojových znaků ORP ČR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179512" y="1196752"/>
            <a:ext cx="4032448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1600" dirty="0" smtClean="0"/>
              <a:t>Rozvojové záměry obcí ORP celkem  </a:t>
            </a:r>
            <a:r>
              <a:rPr lang="cs-CZ" sz="1600" b="1" dirty="0" smtClean="0"/>
              <a:t>624 ha</a:t>
            </a:r>
          </a:p>
          <a:p>
            <a:r>
              <a:rPr lang="cs-CZ" sz="1600" dirty="0" smtClean="0"/>
              <a:t>Z toho bydlení cca </a:t>
            </a:r>
            <a:r>
              <a:rPr lang="cs-CZ" sz="1600" b="1" dirty="0" smtClean="0"/>
              <a:t>300 ha </a:t>
            </a:r>
            <a:r>
              <a:rPr lang="en-US" sz="1600" dirty="0" smtClean="0"/>
              <a:t>&gt; </a:t>
            </a:r>
            <a:r>
              <a:rPr lang="en-US" sz="1600" b="1" dirty="0" smtClean="0"/>
              <a:t>15 000 </a:t>
            </a:r>
            <a:r>
              <a:rPr lang="cs-CZ" sz="1600" b="1" dirty="0" smtClean="0"/>
              <a:t>obyvatel</a:t>
            </a:r>
          </a:p>
          <a:p>
            <a:r>
              <a:rPr lang="cs-CZ" sz="1600" i="1" dirty="0" smtClean="0"/>
              <a:t>Počet obyvatel 2016 	          </a:t>
            </a:r>
            <a:r>
              <a:rPr lang="cs-CZ" sz="1600" b="1" dirty="0" smtClean="0"/>
              <a:t>26 315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/>
          <p:cNvSpPr txBox="1"/>
          <p:nvPr/>
        </p:nvSpPr>
        <p:spPr>
          <a:xfrm>
            <a:off x="107504" y="116633"/>
            <a:ext cx="6840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Tabulka bodového hodnocení příklad ORP Nové  Město nad Metují </a:t>
            </a:r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179512" y="2492896"/>
            <a:ext cx="8784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graphicFrame>
        <p:nvGraphicFramePr>
          <p:cNvPr id="5" name="Tabulka 4"/>
          <p:cNvGraphicFramePr>
            <a:graphicFrameLocks noGrp="1"/>
          </p:cNvGraphicFramePr>
          <p:nvPr/>
        </p:nvGraphicFramePr>
        <p:xfrm>
          <a:off x="179512" y="548680"/>
          <a:ext cx="8712958" cy="2125660"/>
        </p:xfrm>
        <a:graphic>
          <a:graphicData uri="http://schemas.openxmlformats.org/drawingml/2006/table">
            <a:tbl>
              <a:tblPr/>
              <a:tblGrid>
                <a:gridCol w="770816"/>
                <a:gridCol w="330349"/>
                <a:gridCol w="206468"/>
                <a:gridCol w="304541"/>
                <a:gridCol w="330349"/>
                <a:gridCol w="206468"/>
                <a:gridCol w="330349"/>
                <a:gridCol w="330349"/>
                <a:gridCol w="206468"/>
                <a:gridCol w="330349"/>
                <a:gridCol w="330349"/>
                <a:gridCol w="206468"/>
                <a:gridCol w="283895"/>
                <a:gridCol w="206468"/>
                <a:gridCol w="263247"/>
                <a:gridCol w="330349"/>
                <a:gridCol w="330349"/>
                <a:gridCol w="206468"/>
                <a:gridCol w="330349"/>
                <a:gridCol w="330349"/>
                <a:gridCol w="206468"/>
                <a:gridCol w="330349"/>
                <a:gridCol w="330349"/>
                <a:gridCol w="206468"/>
                <a:gridCol w="330349"/>
                <a:gridCol w="330349"/>
                <a:gridCol w="213350"/>
                <a:gridCol w="295938"/>
                <a:gridCol w="304541"/>
              </a:tblGrid>
              <a:tr h="266825">
                <a:tc>
                  <a:txBody>
                    <a:bodyPr/>
                    <a:lstStyle/>
                    <a:p>
                      <a:pPr algn="ctr" fontAlgn="ctr"/>
                      <a:endParaRPr lang="cs-CZ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614" marR="3614" marT="361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A1</a:t>
                      </a:r>
                    </a:p>
                  </a:txBody>
                  <a:tcPr marL="3614" marR="3614" marT="3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A2</a:t>
                      </a:r>
                    </a:p>
                  </a:txBody>
                  <a:tcPr marL="3614" marR="3614" marT="3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A3</a:t>
                      </a:r>
                    </a:p>
                  </a:txBody>
                  <a:tcPr marL="3614" marR="3614" marT="3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A4</a:t>
                      </a:r>
                    </a:p>
                  </a:txBody>
                  <a:tcPr marL="3614" marR="3614" marT="3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ÚHRN </a:t>
                      </a:r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A</a:t>
                      </a:r>
                      <a:endParaRPr lang="cs-CZ" sz="900" b="1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3614" marR="3614" marT="3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B</a:t>
                      </a:r>
                    </a:p>
                  </a:txBody>
                  <a:tcPr marL="3614" marR="3614" marT="3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C1</a:t>
                      </a:r>
                    </a:p>
                  </a:txBody>
                  <a:tcPr marL="3614" marR="3614" marT="3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C2</a:t>
                      </a:r>
                    </a:p>
                  </a:txBody>
                  <a:tcPr marL="3614" marR="3614" marT="3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C3</a:t>
                      </a:r>
                    </a:p>
                  </a:txBody>
                  <a:tcPr marL="3614" marR="3614" marT="3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C4</a:t>
                      </a:r>
                    </a:p>
                  </a:txBody>
                  <a:tcPr marL="3614" marR="3614" marT="3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ÚHRN </a:t>
                      </a:r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C</a:t>
                      </a:r>
                    </a:p>
                  </a:txBody>
                  <a:tcPr marL="3614" marR="3614" marT="3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CELKOVÝ ÚHRN</a:t>
                      </a:r>
                    </a:p>
                  </a:txBody>
                  <a:tcPr marL="3614" marR="3614" marT="3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6487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obec</a:t>
                      </a:r>
                    </a:p>
                  </a:txBody>
                  <a:tcPr marL="3614" marR="3614" marT="3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5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Počet obyvatel</a:t>
                      </a:r>
                      <a:br>
                        <a:rPr lang="cs-CZ" sz="85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</a:br>
                      <a:r>
                        <a:rPr lang="cs-CZ" sz="85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k 31. 12. 2016</a:t>
                      </a:r>
                    </a:p>
                  </a:txBody>
                  <a:tcPr marL="3614" marR="3614" marT="3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5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body</a:t>
                      </a:r>
                    </a:p>
                  </a:txBody>
                  <a:tcPr marL="3614" marR="3614" marT="3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5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Podíl nezaměstnaných osob k 31.12. 2016</a:t>
                      </a:r>
                    </a:p>
                  </a:txBody>
                  <a:tcPr marL="3614" marR="3614" marT="3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5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poměr ke střední hodnotě ČR (5,15 = 100,00)</a:t>
                      </a:r>
                    </a:p>
                  </a:txBody>
                  <a:tcPr marL="3614" marR="3614" marT="3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5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body</a:t>
                      </a:r>
                    </a:p>
                  </a:txBody>
                  <a:tcPr marL="3614" marR="3614" marT="3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5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Počet podnikatel </a:t>
                      </a:r>
                      <a:r>
                        <a:rPr lang="cs-CZ" sz="850" b="0" i="0" u="none" strike="noStrike" dirty="0" err="1">
                          <a:solidFill>
                            <a:srgbClr val="000000"/>
                          </a:solidFill>
                          <a:latin typeface="Arial Narrow"/>
                        </a:rPr>
                        <a:t>ských</a:t>
                      </a:r>
                      <a:r>
                        <a:rPr lang="cs-CZ" sz="85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 </a:t>
                      </a:r>
                      <a:r>
                        <a:rPr lang="cs-CZ" sz="850" b="0" i="0" u="none" strike="noStrike" dirty="0" err="1">
                          <a:solidFill>
                            <a:srgbClr val="000000"/>
                          </a:solidFill>
                          <a:latin typeface="Arial Narrow"/>
                        </a:rPr>
                        <a:t>subjetlů</a:t>
                      </a:r>
                      <a:r>
                        <a:rPr lang="cs-CZ" sz="85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 v RES na </a:t>
                      </a:r>
                      <a:br>
                        <a:rPr lang="cs-CZ" sz="85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</a:br>
                      <a:r>
                        <a:rPr lang="cs-CZ" sz="85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1 000 ob.</a:t>
                      </a:r>
                      <a:br>
                        <a:rPr lang="cs-CZ" sz="85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</a:br>
                      <a:r>
                        <a:rPr lang="cs-CZ" sz="85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k 31. 12. 2016</a:t>
                      </a:r>
                    </a:p>
                  </a:txBody>
                  <a:tcPr marL="3614" marR="3614" marT="3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5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poměr ke střední hodnotě ČR (250,41 = 100,00)</a:t>
                      </a:r>
                    </a:p>
                  </a:txBody>
                  <a:tcPr marL="3614" marR="3614" marT="3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5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body</a:t>
                      </a:r>
                    </a:p>
                  </a:txBody>
                  <a:tcPr marL="3614" marR="3614" marT="3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5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Daňové příjmy na 1 obyvatele (středního stavu) v roce 2015 v Kč</a:t>
                      </a:r>
                    </a:p>
                  </a:txBody>
                  <a:tcPr marL="3614" marR="3614" marT="3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5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poměr ke střední hodnotě ČR bez Prahy                  (</a:t>
                      </a:r>
                      <a:r>
                        <a:rPr lang="cs-CZ" sz="850" b="0" i="0" u="none" strike="noStrike" dirty="0" err="1">
                          <a:solidFill>
                            <a:srgbClr val="000000"/>
                          </a:solidFill>
                          <a:latin typeface="Arial Narrow"/>
                        </a:rPr>
                        <a:t>xxxxx</a:t>
                      </a:r>
                      <a:r>
                        <a:rPr lang="cs-CZ" sz="85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,</a:t>
                      </a:r>
                      <a:r>
                        <a:rPr lang="cs-CZ" sz="850" b="0" i="0" u="none" strike="noStrike" dirty="0" err="1">
                          <a:solidFill>
                            <a:srgbClr val="000000"/>
                          </a:solidFill>
                          <a:latin typeface="Arial Narrow"/>
                        </a:rPr>
                        <a:t>xx</a:t>
                      </a:r>
                      <a:r>
                        <a:rPr lang="cs-CZ" sz="85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 Kč = 100,00)</a:t>
                      </a:r>
                    </a:p>
                  </a:txBody>
                  <a:tcPr marL="3614" marR="3614" marT="3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5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body</a:t>
                      </a:r>
                    </a:p>
                  </a:txBody>
                  <a:tcPr marL="3614" marR="3614" marT="3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5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body</a:t>
                      </a:r>
                    </a:p>
                  </a:txBody>
                  <a:tcPr marL="3614" marR="3614" marT="3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5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body</a:t>
                      </a:r>
                    </a:p>
                  </a:txBody>
                  <a:tcPr marL="3614" marR="3614" marT="3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5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diferencované zvýšení počtu bodů</a:t>
                      </a:r>
                    </a:p>
                  </a:txBody>
                  <a:tcPr marL="3614" marR="3614" marT="3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5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index vývoje počtu obyv. 2016/2011, rok 2011 = 100,00</a:t>
                      </a:r>
                    </a:p>
                  </a:txBody>
                  <a:tcPr marL="3614" marR="3614" marT="3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5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poměr k vývojovému indexu za ČR        (102,96 = 100,00)</a:t>
                      </a:r>
                    </a:p>
                  </a:txBody>
                  <a:tcPr marL="3614" marR="3614" marT="3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5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body</a:t>
                      </a:r>
                    </a:p>
                  </a:txBody>
                  <a:tcPr marL="3614" marR="3614" marT="3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5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přírůstek (úbytek) míry </a:t>
                      </a:r>
                      <a:r>
                        <a:rPr lang="cs-CZ" sz="850" b="0" i="0" u="none" strike="noStrike" dirty="0" err="1">
                          <a:solidFill>
                            <a:srgbClr val="000000"/>
                          </a:solidFill>
                          <a:latin typeface="Arial Narrow"/>
                        </a:rPr>
                        <a:t>reg</a:t>
                      </a:r>
                      <a:r>
                        <a:rPr lang="cs-CZ" sz="85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. </a:t>
                      </a:r>
                      <a:r>
                        <a:rPr lang="cs-CZ" sz="850" b="0" i="0" u="none" strike="noStrike" dirty="0" err="1">
                          <a:solidFill>
                            <a:srgbClr val="000000"/>
                          </a:solidFill>
                          <a:latin typeface="Arial Narrow"/>
                        </a:rPr>
                        <a:t>nezaměstn</a:t>
                      </a:r>
                      <a:r>
                        <a:rPr lang="cs-CZ" sz="85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. 2016-2011 v procentních bodech</a:t>
                      </a:r>
                    </a:p>
                  </a:txBody>
                  <a:tcPr marL="3614" marR="3614" marT="3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5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rozdíl vůči střední hodnotě ČR (</a:t>
                      </a:r>
                      <a:r>
                        <a:rPr lang="cs-CZ" sz="850" b="0" i="0" u="none" strike="noStrike" dirty="0" err="1">
                          <a:solidFill>
                            <a:srgbClr val="000000"/>
                          </a:solidFill>
                          <a:latin typeface="Arial Narrow"/>
                        </a:rPr>
                        <a:t>přír</a:t>
                      </a:r>
                      <a:r>
                        <a:rPr lang="cs-CZ" sz="85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. 0,84 procentního bodu)</a:t>
                      </a:r>
                    </a:p>
                  </a:txBody>
                  <a:tcPr marL="3614" marR="3614" marT="3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5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body</a:t>
                      </a:r>
                    </a:p>
                  </a:txBody>
                  <a:tcPr marL="3614" marR="3614" marT="3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5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index vývoje počtu podnikatelských subjektů 2016/2011, rok 2011 = 100,00</a:t>
                      </a:r>
                    </a:p>
                  </a:txBody>
                  <a:tcPr marL="3614" marR="3614" marT="3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5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poměr k vývojovému indexu za ČR        (124,34 = 100,00)</a:t>
                      </a:r>
                    </a:p>
                  </a:txBody>
                  <a:tcPr marL="3614" marR="3614" marT="3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5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body</a:t>
                      </a:r>
                    </a:p>
                  </a:txBody>
                  <a:tcPr marL="3614" marR="3614" marT="3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5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počet dokončených bytů v období         2011-2015                      na 1000 obyvatel</a:t>
                      </a:r>
                    </a:p>
                  </a:txBody>
                  <a:tcPr marL="3614" marR="3614" marT="3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5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poměr ke střední hodnotě ČR        (29,28 = 100,00)</a:t>
                      </a:r>
                    </a:p>
                  </a:txBody>
                  <a:tcPr marL="3614" marR="3614" marT="3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5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body</a:t>
                      </a:r>
                    </a:p>
                  </a:txBody>
                  <a:tcPr marL="3614" marR="3614" marT="3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5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body</a:t>
                      </a:r>
                    </a:p>
                  </a:txBody>
                  <a:tcPr marL="3614" marR="3614" marT="3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5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body</a:t>
                      </a:r>
                    </a:p>
                  </a:txBody>
                  <a:tcPr marL="3614" marR="3614" marT="3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472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OBEC  X</a:t>
                      </a:r>
                      <a:endParaRPr lang="cs-CZ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9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900" b="0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900" b="0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900" b="0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900" b="0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9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9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900" b="0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9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9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900" b="0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900" b="0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3614" marR="32528" marT="361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900" b="0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3614" marR="32528" marT="361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900" b="0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3614" marR="32528" marT="361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9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614" marR="3614" marT="361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9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900" b="0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9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9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900" b="0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9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9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900" b="0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9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9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900" b="0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900" b="0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3614" marR="32528" marT="361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614" marR="3614" marT="3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165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Tabulka 7"/>
          <p:cNvGraphicFramePr>
            <a:graphicFrameLocks noGrp="1"/>
          </p:cNvGraphicFramePr>
          <p:nvPr/>
        </p:nvGraphicFramePr>
        <p:xfrm>
          <a:off x="179512" y="3068960"/>
          <a:ext cx="8712958" cy="3498194"/>
        </p:xfrm>
        <a:graphic>
          <a:graphicData uri="http://schemas.openxmlformats.org/drawingml/2006/table">
            <a:tbl>
              <a:tblPr/>
              <a:tblGrid>
                <a:gridCol w="770816"/>
                <a:gridCol w="330349"/>
                <a:gridCol w="206468"/>
                <a:gridCol w="304541"/>
                <a:gridCol w="330349"/>
                <a:gridCol w="206468"/>
                <a:gridCol w="330349"/>
                <a:gridCol w="330349"/>
                <a:gridCol w="206468"/>
                <a:gridCol w="330349"/>
                <a:gridCol w="330349"/>
                <a:gridCol w="206468"/>
                <a:gridCol w="283895"/>
                <a:gridCol w="206468"/>
                <a:gridCol w="263247"/>
                <a:gridCol w="330349"/>
                <a:gridCol w="330349"/>
                <a:gridCol w="206468"/>
                <a:gridCol w="330349"/>
                <a:gridCol w="330349"/>
                <a:gridCol w="206468"/>
                <a:gridCol w="330349"/>
                <a:gridCol w="330349"/>
                <a:gridCol w="206468"/>
                <a:gridCol w="330349"/>
                <a:gridCol w="330349"/>
                <a:gridCol w="213350"/>
                <a:gridCol w="295938"/>
                <a:gridCol w="304541"/>
              </a:tblGrid>
              <a:tr h="288032">
                <a:tc>
                  <a:txBody>
                    <a:bodyPr/>
                    <a:lstStyle/>
                    <a:p>
                      <a:pPr algn="l" fontAlgn="b"/>
                      <a:r>
                        <a:rPr lang="cs-CZ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Bohuslavice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997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3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1,99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38,74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9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225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85,0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5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11 747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85,0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3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20</a:t>
                      </a:r>
                    </a:p>
                  </a:txBody>
                  <a:tcPr marL="3614" marR="32528" marT="361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12</a:t>
                      </a:r>
                    </a:p>
                  </a:txBody>
                  <a:tcPr marL="3614" marR="32528" marT="361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14</a:t>
                      </a:r>
                    </a:p>
                  </a:txBody>
                  <a:tcPr marL="3614" marR="32528" marT="361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99,4</a:t>
                      </a:r>
                    </a:p>
                  </a:txBody>
                  <a:tcPr marL="3614" marR="3614" marT="361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98,5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5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-1,89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-0,26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6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100,0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96,3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6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10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79,1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6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23</a:t>
                      </a:r>
                    </a:p>
                  </a:txBody>
                  <a:tcPr marL="3614" marR="32528" marT="361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57</a:t>
                      </a:r>
                    </a:p>
                  </a:txBody>
                  <a:tcPr marL="3614" marR="3614" marT="3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165"/>
                    </a:solidFill>
                  </a:tcPr>
                </a:tc>
              </a:tr>
              <a:tr h="198643">
                <a:tc>
                  <a:txBody>
                    <a:bodyPr/>
                    <a:lstStyle/>
                    <a:p>
                      <a:pPr algn="l" fontAlgn="b"/>
                      <a:r>
                        <a:rPr lang="cs-CZ" sz="105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Černčice</a:t>
                      </a:r>
                      <a:endParaRPr lang="cs-CZ" sz="105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490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2,14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41,59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9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92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70,7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3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10 684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77,3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16</a:t>
                      </a:r>
                    </a:p>
                  </a:txBody>
                  <a:tcPr marL="3614" marR="32528" marT="361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16</a:t>
                      </a:r>
                    </a:p>
                  </a:txBody>
                  <a:tcPr marL="3614" marR="32528" marT="361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20</a:t>
                      </a:r>
                    </a:p>
                  </a:txBody>
                  <a:tcPr marL="3614" marR="32528" marT="361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101,4</a:t>
                      </a:r>
                    </a:p>
                  </a:txBody>
                  <a:tcPr marL="3614" marR="3614" marT="361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100,6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6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-3,63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-2,01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7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110,8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106,7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7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115,1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6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26</a:t>
                      </a:r>
                    </a:p>
                  </a:txBody>
                  <a:tcPr marL="3614" marR="32528" marT="361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62</a:t>
                      </a:r>
                    </a:p>
                  </a:txBody>
                  <a:tcPr marL="3614" marR="3614" marT="3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81"/>
                    </a:solidFill>
                  </a:tcPr>
                </a:tc>
              </a:tr>
              <a:tr h="198643">
                <a:tc>
                  <a:txBody>
                    <a:bodyPr/>
                    <a:lstStyle/>
                    <a:p>
                      <a:pPr algn="l" fontAlgn="b"/>
                      <a:r>
                        <a:rPr lang="cs-CZ" sz="105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Jestřebí</a:t>
                      </a:r>
                      <a:endParaRPr lang="cs-CZ" sz="105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168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4,39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85,21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11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31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69,5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3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10 160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73,5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17</a:t>
                      </a:r>
                    </a:p>
                  </a:txBody>
                  <a:tcPr marL="3614" marR="32528" marT="361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16</a:t>
                      </a:r>
                    </a:p>
                  </a:txBody>
                  <a:tcPr marL="3614" marR="32528" marT="361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20</a:t>
                      </a:r>
                    </a:p>
                  </a:txBody>
                  <a:tcPr marL="3614" marR="32528" marT="361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103,1</a:t>
                      </a:r>
                    </a:p>
                  </a:txBody>
                  <a:tcPr marL="3614" marR="3614" marT="361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102,2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6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2,72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4,35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4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100,0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96,3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6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96,6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6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22</a:t>
                      </a:r>
                    </a:p>
                  </a:txBody>
                  <a:tcPr marL="3614" marR="32528" marT="361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59</a:t>
                      </a:r>
                    </a:p>
                  </a:txBody>
                  <a:tcPr marL="3614" marR="3614" marT="3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165"/>
                    </a:solidFill>
                  </a:tcPr>
                </a:tc>
              </a:tr>
              <a:tr h="198643">
                <a:tc>
                  <a:txBody>
                    <a:bodyPr/>
                    <a:lstStyle/>
                    <a:p>
                      <a:pPr algn="l" fontAlgn="b"/>
                      <a:r>
                        <a:rPr lang="cs-CZ" sz="105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Libchyně</a:t>
                      </a:r>
                      <a:endParaRPr lang="cs-CZ" sz="105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68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4,76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92,52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5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20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110,8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7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10 251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74,1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2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15</a:t>
                      </a:r>
                    </a:p>
                  </a:txBody>
                  <a:tcPr marL="3614" marR="32528" marT="361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16</a:t>
                      </a:r>
                    </a:p>
                  </a:txBody>
                  <a:tcPr marL="3614" marR="32528" marT="361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20</a:t>
                      </a:r>
                    </a:p>
                  </a:txBody>
                  <a:tcPr marL="3614" marR="32528" marT="361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90,7</a:t>
                      </a:r>
                    </a:p>
                  </a:txBody>
                  <a:tcPr marL="3614" marR="3614" marT="361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89,9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3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-0,50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1,13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6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76,9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74,1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3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111,1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6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18</a:t>
                      </a:r>
                    </a:p>
                  </a:txBody>
                  <a:tcPr marL="3614" marR="32528" marT="361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53</a:t>
                      </a:r>
                    </a:p>
                  </a:txBody>
                  <a:tcPr marL="3614" marR="3614" marT="3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F67"/>
                    </a:solidFill>
                  </a:tcPr>
                </a:tc>
              </a:tr>
              <a:tr h="174310">
                <a:tc>
                  <a:txBody>
                    <a:bodyPr/>
                    <a:lstStyle/>
                    <a:p>
                      <a:pPr algn="l" fontAlgn="b"/>
                      <a:r>
                        <a:rPr lang="cs-CZ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Mezilesí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240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1,30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25,23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6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70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109,9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7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9 774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70,7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17</a:t>
                      </a:r>
                    </a:p>
                  </a:txBody>
                  <a:tcPr marL="3614" marR="32528" marT="361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12</a:t>
                      </a:r>
                    </a:p>
                  </a:txBody>
                  <a:tcPr marL="3614" marR="32528" marT="361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14</a:t>
                      </a:r>
                    </a:p>
                  </a:txBody>
                  <a:tcPr marL="3614" marR="32528" marT="361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110,6</a:t>
                      </a:r>
                    </a:p>
                  </a:txBody>
                  <a:tcPr marL="3614" marR="3614" marT="361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109,6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7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-4,14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-2,52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7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114,8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110,5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7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8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285,1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9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30</a:t>
                      </a:r>
                    </a:p>
                  </a:txBody>
                  <a:tcPr marL="3614" marR="32528" marT="361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61</a:t>
                      </a:r>
                    </a:p>
                  </a:txBody>
                  <a:tcPr marL="3614" marR="3614" marT="3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81"/>
                    </a:solidFill>
                  </a:tcPr>
                </a:tc>
              </a:tr>
              <a:tr h="198643">
                <a:tc>
                  <a:txBody>
                    <a:bodyPr/>
                    <a:lstStyle/>
                    <a:p>
                      <a:pPr algn="l" fontAlgn="b"/>
                      <a:r>
                        <a:rPr lang="cs-CZ" sz="105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Nahořany</a:t>
                      </a:r>
                      <a:endParaRPr lang="cs-CZ" sz="105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584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3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1,93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37,47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7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135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87,1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5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11 957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86,5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3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18</a:t>
                      </a:r>
                    </a:p>
                  </a:txBody>
                  <a:tcPr marL="3614" marR="32528" marT="361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16</a:t>
                      </a:r>
                    </a:p>
                  </a:txBody>
                  <a:tcPr marL="3614" marR="32528" marT="361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20</a:t>
                      </a:r>
                    </a:p>
                  </a:txBody>
                  <a:tcPr marL="3614" marR="32528" marT="361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111,7</a:t>
                      </a:r>
                    </a:p>
                  </a:txBody>
                  <a:tcPr marL="3614" marR="3614" marT="361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110,7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8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-0,56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1,07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6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105,5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101,6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6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20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289,2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9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29</a:t>
                      </a:r>
                    </a:p>
                  </a:txBody>
                  <a:tcPr marL="3614" marR="32528" marT="361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67</a:t>
                      </a:r>
                    </a:p>
                  </a:txBody>
                  <a:tcPr marL="3614" marR="3614" marT="3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165"/>
                    </a:solidFill>
                  </a:tcPr>
                </a:tc>
              </a:tr>
              <a:tr h="198643">
                <a:tc>
                  <a:txBody>
                    <a:bodyPr/>
                    <a:lstStyle/>
                    <a:p>
                      <a:pPr algn="l" fontAlgn="b"/>
                      <a:r>
                        <a:rPr lang="cs-CZ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Nové Město nad Metují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9 517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6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2,54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49,30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9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2 275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90,1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5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11 802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85,4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3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23</a:t>
                      </a:r>
                    </a:p>
                  </a:txBody>
                  <a:tcPr marL="3614" marR="32528" marT="361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16</a:t>
                      </a:r>
                    </a:p>
                  </a:txBody>
                  <a:tcPr marL="3614" marR="32528" marT="361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20</a:t>
                      </a:r>
                    </a:p>
                  </a:txBody>
                  <a:tcPr marL="3614" marR="32528" marT="361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96,7</a:t>
                      </a:r>
                    </a:p>
                  </a:txBody>
                  <a:tcPr marL="3614" marR="3614" marT="361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95,9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5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-1,71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-0,08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6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96,3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92,7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5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76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62,3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5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21</a:t>
                      </a:r>
                    </a:p>
                  </a:txBody>
                  <a:tcPr marL="3614" marR="32528" marT="361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64</a:t>
                      </a:r>
                    </a:p>
                  </a:txBody>
                  <a:tcPr marL="3614" marR="3614" marT="3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81"/>
                    </a:solidFill>
                  </a:tcPr>
                </a:tc>
              </a:tr>
              <a:tr h="198643">
                <a:tc>
                  <a:txBody>
                    <a:bodyPr/>
                    <a:lstStyle/>
                    <a:p>
                      <a:pPr algn="l" fontAlgn="b"/>
                      <a:r>
                        <a:rPr lang="cs-CZ" sz="105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Provodov</a:t>
                      </a:r>
                      <a:r>
                        <a:rPr lang="cs-CZ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  <a:r>
                        <a:rPr lang="cs-CZ" sz="105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Šonov</a:t>
                      </a:r>
                      <a:endParaRPr lang="cs-CZ" sz="105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1 227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4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2,42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46,99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10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300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92,1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5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10 099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73,0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21</a:t>
                      </a:r>
                    </a:p>
                  </a:txBody>
                  <a:tcPr marL="3614" marR="32528" marT="361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16</a:t>
                      </a:r>
                    </a:p>
                  </a:txBody>
                  <a:tcPr marL="3614" marR="32528" marT="361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20</a:t>
                      </a:r>
                    </a:p>
                  </a:txBody>
                  <a:tcPr marL="3614" marR="32528" marT="361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104,4</a:t>
                      </a:r>
                    </a:p>
                  </a:txBody>
                  <a:tcPr marL="3614" marR="3614" marT="361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103,5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6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-0,90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0,73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6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105,6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101,7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6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29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192,0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8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26</a:t>
                      </a:r>
                    </a:p>
                  </a:txBody>
                  <a:tcPr marL="3614" marR="32528" marT="361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67</a:t>
                      </a:r>
                    </a:p>
                  </a:txBody>
                  <a:tcPr marL="3614" marR="3614" marT="3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165"/>
                    </a:solidFill>
                  </a:tcPr>
                </a:tc>
              </a:tr>
              <a:tr h="198643">
                <a:tc>
                  <a:txBody>
                    <a:bodyPr/>
                    <a:lstStyle/>
                    <a:p>
                      <a:pPr algn="l" fontAlgn="b"/>
                      <a:r>
                        <a:rPr lang="cs-CZ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Přibyslav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197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4,76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92,52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4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65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124,3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7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9 626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69,6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14</a:t>
                      </a:r>
                    </a:p>
                  </a:txBody>
                  <a:tcPr marL="3614" marR="32528" marT="361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16</a:t>
                      </a:r>
                    </a:p>
                  </a:txBody>
                  <a:tcPr marL="3614" marR="32528" marT="361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20</a:t>
                      </a:r>
                    </a:p>
                  </a:txBody>
                  <a:tcPr marL="3614" marR="32528" marT="361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100,5</a:t>
                      </a:r>
                    </a:p>
                  </a:txBody>
                  <a:tcPr marL="3614" marR="3614" marT="361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99,6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5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0,13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1,75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6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101,6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97,8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6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161,4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8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25</a:t>
                      </a:r>
                    </a:p>
                  </a:txBody>
                  <a:tcPr marL="3614" marR="32528" marT="361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59</a:t>
                      </a:r>
                    </a:p>
                  </a:txBody>
                  <a:tcPr marL="3614" marR="3614" marT="3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165"/>
                    </a:solidFill>
                  </a:tcPr>
                </a:tc>
              </a:tr>
              <a:tr h="198643">
                <a:tc>
                  <a:txBody>
                    <a:bodyPr/>
                    <a:lstStyle/>
                    <a:p>
                      <a:pPr algn="l" fontAlgn="b"/>
                      <a:r>
                        <a:rPr lang="cs-CZ" sz="105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Sendraž</a:t>
                      </a:r>
                      <a:endParaRPr lang="cs-CZ" sz="105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105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5,88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114,29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11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24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86,1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5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9 075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65,6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19</a:t>
                      </a:r>
                    </a:p>
                  </a:txBody>
                  <a:tcPr marL="3614" marR="32528" marT="361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12</a:t>
                      </a:r>
                    </a:p>
                  </a:txBody>
                  <a:tcPr marL="3614" marR="32528" marT="361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14</a:t>
                      </a:r>
                    </a:p>
                  </a:txBody>
                  <a:tcPr marL="3614" marR="32528" marT="361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112,9</a:t>
                      </a:r>
                    </a:p>
                  </a:txBody>
                  <a:tcPr marL="3614" marR="3614" marT="361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111,9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8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1,34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2,96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5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150,0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144,4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8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491,6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10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31</a:t>
                      </a:r>
                    </a:p>
                  </a:txBody>
                  <a:tcPr marL="3614" marR="32528" marT="361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64</a:t>
                      </a:r>
                    </a:p>
                  </a:txBody>
                  <a:tcPr marL="3614" marR="3614" marT="3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81"/>
                    </a:solidFill>
                  </a:tcPr>
                </a:tc>
              </a:tr>
              <a:tr h="198643">
                <a:tc>
                  <a:txBody>
                    <a:bodyPr/>
                    <a:lstStyle/>
                    <a:p>
                      <a:pPr algn="l" fontAlgn="b"/>
                      <a:r>
                        <a:rPr lang="cs-CZ" sz="105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Slavětín</a:t>
                      </a:r>
                      <a:r>
                        <a:rPr lang="cs-CZ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nad Metují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259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2,60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50,46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6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60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87,3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5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10 353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74,9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15</a:t>
                      </a:r>
                    </a:p>
                  </a:txBody>
                  <a:tcPr marL="3614" marR="32528" marT="361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12</a:t>
                      </a:r>
                    </a:p>
                  </a:txBody>
                  <a:tcPr marL="3614" marR="32528" marT="361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14</a:t>
                      </a:r>
                    </a:p>
                  </a:txBody>
                  <a:tcPr marL="3614" marR="32528" marT="361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104,9</a:t>
                      </a:r>
                    </a:p>
                  </a:txBody>
                  <a:tcPr marL="3614" marR="3614" marT="361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103,9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6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-0,38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1,25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6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117,6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113,3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7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155,8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8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27</a:t>
                      </a:r>
                    </a:p>
                  </a:txBody>
                  <a:tcPr marL="3614" marR="32528" marT="361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56</a:t>
                      </a:r>
                    </a:p>
                  </a:txBody>
                  <a:tcPr marL="3614" marR="3614" marT="3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165"/>
                    </a:solidFill>
                  </a:tcPr>
                </a:tc>
              </a:tr>
              <a:tr h="198643">
                <a:tc>
                  <a:txBody>
                    <a:bodyPr/>
                    <a:lstStyle/>
                    <a:p>
                      <a:pPr algn="l" fontAlgn="b"/>
                      <a:r>
                        <a:rPr lang="cs-CZ" sz="105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Slavoňov</a:t>
                      </a:r>
                      <a:endParaRPr lang="cs-CZ" sz="105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282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1,08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21,00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10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70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93,5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5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10 968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79,3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19</a:t>
                      </a:r>
                    </a:p>
                  </a:txBody>
                  <a:tcPr marL="3614" marR="32528" marT="361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16</a:t>
                      </a:r>
                    </a:p>
                  </a:txBody>
                  <a:tcPr marL="3614" marR="32528" marT="361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20</a:t>
                      </a:r>
                    </a:p>
                  </a:txBody>
                  <a:tcPr marL="3614" marR="32528" marT="361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97,6</a:t>
                      </a:r>
                    </a:p>
                  </a:txBody>
                  <a:tcPr marL="3614" marR="3614" marT="361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96,7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5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-2,55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-0,92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6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85,4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82,2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4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0,0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16</a:t>
                      </a:r>
                    </a:p>
                  </a:txBody>
                  <a:tcPr marL="3614" marR="32528" marT="361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55</a:t>
                      </a:r>
                    </a:p>
                  </a:txBody>
                  <a:tcPr marL="3614" marR="3614" marT="3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165"/>
                    </a:solidFill>
                  </a:tcPr>
                </a:tc>
              </a:tr>
              <a:tr h="208574">
                <a:tc>
                  <a:txBody>
                    <a:bodyPr/>
                    <a:lstStyle/>
                    <a:p>
                      <a:pPr algn="l" fontAlgn="b"/>
                      <a:r>
                        <a:rPr lang="cs-CZ" sz="105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Vršovka</a:t>
                      </a:r>
                      <a:endParaRPr lang="cs-CZ" sz="105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140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1,15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22,33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5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30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80,7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4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10 806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78,1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12</a:t>
                      </a:r>
                    </a:p>
                  </a:txBody>
                  <a:tcPr marL="3614" marR="32528" marT="361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16</a:t>
                      </a:r>
                    </a:p>
                  </a:txBody>
                  <a:tcPr marL="3614" marR="32528" marT="361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20</a:t>
                      </a:r>
                    </a:p>
                  </a:txBody>
                  <a:tcPr marL="3614" marR="32528" marT="361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117,6</a:t>
                      </a:r>
                    </a:p>
                  </a:txBody>
                  <a:tcPr marL="3614" marR="3614" marT="361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116,6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8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-3,56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-1,93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6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136,4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131,3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8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190,0</a:t>
                      </a:r>
                    </a:p>
                  </a:txBody>
                  <a:tcPr marL="3614" marR="3614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8</a:t>
                      </a:r>
                    </a:p>
                  </a:txBody>
                  <a:tcPr marL="3614" marR="32528" marT="3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30</a:t>
                      </a:r>
                    </a:p>
                  </a:txBody>
                  <a:tcPr marL="3614" marR="32528" marT="361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62</a:t>
                      </a:r>
                    </a:p>
                  </a:txBody>
                  <a:tcPr marL="3614" marR="3614" marT="361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81"/>
                    </a:solidFill>
                  </a:tcPr>
                </a:tc>
              </a:tr>
            </a:tbl>
          </a:graphicData>
        </a:graphic>
      </p:graphicFrame>
      <p:sp>
        <p:nvSpPr>
          <p:cNvPr id="10" name="TextovéPole 9"/>
          <p:cNvSpPr txBox="1"/>
          <p:nvPr/>
        </p:nvSpPr>
        <p:spPr>
          <a:xfrm>
            <a:off x="107504" y="2708920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příklad ORP Nové  Město nad Metují</a:t>
            </a:r>
            <a:endParaRPr lang="cs-CZ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/>
          <p:cNvSpPr txBox="1"/>
          <p:nvPr/>
        </p:nvSpPr>
        <p:spPr>
          <a:xfrm>
            <a:off x="107504" y="116633"/>
            <a:ext cx="9036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Hodnoty rozvojových znaků – vztah k sídelnímu potenciálu / zohlednění ZÚR </a:t>
            </a:r>
            <a:endParaRPr lang="cs-CZ" dirty="0"/>
          </a:p>
        </p:txBody>
      </p:sp>
      <p:pic>
        <p:nvPicPr>
          <p:cNvPr id="15" name="Obrázek 14" descr="UAD-metodika_rozv-znaky-obci_NM.jpg"/>
          <p:cNvPicPr>
            <a:picLocks noChangeAspect="1"/>
          </p:cNvPicPr>
          <p:nvPr/>
        </p:nvPicPr>
        <p:blipFill>
          <a:blip r:embed="rId2" cstate="print"/>
          <a:srcRect t="77300" r="61881"/>
          <a:stretch>
            <a:fillRect/>
          </a:stretch>
        </p:blipFill>
        <p:spPr>
          <a:xfrm rot="5400000">
            <a:off x="5906863" y="3822329"/>
            <a:ext cx="3162921" cy="2664296"/>
          </a:xfrm>
          <a:prstGeom prst="rect">
            <a:avLst/>
          </a:prstGeom>
        </p:spPr>
      </p:pic>
      <p:pic>
        <p:nvPicPr>
          <p:cNvPr id="19" name="Obrázek 18" descr="UAD-metodika_rozv-znaky-obci.jpg"/>
          <p:cNvPicPr>
            <a:picLocks noChangeAspect="1"/>
          </p:cNvPicPr>
          <p:nvPr/>
        </p:nvPicPr>
        <p:blipFill>
          <a:blip r:embed="rId3" cstate="print"/>
          <a:srcRect l="989" t="47900" r="63726" b="2209"/>
          <a:stretch>
            <a:fillRect/>
          </a:stretch>
        </p:blipFill>
        <p:spPr>
          <a:xfrm rot="5400000">
            <a:off x="1511660" y="-927484"/>
            <a:ext cx="2664297" cy="5328593"/>
          </a:xfrm>
          <a:prstGeom prst="rect">
            <a:avLst/>
          </a:prstGeom>
        </p:spPr>
      </p:pic>
      <p:sp>
        <p:nvSpPr>
          <p:cNvPr id="20" name="TextovéPole 19"/>
          <p:cNvSpPr txBox="1"/>
          <p:nvPr/>
        </p:nvSpPr>
        <p:spPr>
          <a:xfrm>
            <a:off x="5652120" y="620688"/>
            <a:ext cx="28083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smtClean="0"/>
              <a:t>Sídelní potenciál je vymezen ve čtyřech kategoriích jako</a:t>
            </a:r>
          </a:p>
          <a:p>
            <a:pPr marL="265113" indent="-265113">
              <a:buFont typeface="Arial" pitchFamily="34" charset="0"/>
              <a:buChar char="•"/>
            </a:pPr>
            <a:r>
              <a:rPr lang="cs-CZ" sz="1600" dirty="0" smtClean="0"/>
              <a:t>vysoký</a:t>
            </a:r>
          </a:p>
          <a:p>
            <a:pPr marL="265113" indent="-265113">
              <a:buFont typeface="Arial" pitchFamily="34" charset="0"/>
              <a:buChar char="•"/>
            </a:pPr>
            <a:r>
              <a:rPr lang="cs-CZ" sz="1600" dirty="0" smtClean="0"/>
              <a:t>střední</a:t>
            </a:r>
          </a:p>
          <a:p>
            <a:pPr marL="265113" indent="-265113">
              <a:buFont typeface="Arial" pitchFamily="34" charset="0"/>
              <a:buChar char="•"/>
            </a:pPr>
            <a:r>
              <a:rPr lang="cs-CZ" sz="1600" dirty="0" smtClean="0"/>
              <a:t>nízký</a:t>
            </a:r>
          </a:p>
          <a:p>
            <a:pPr marL="265113" indent="-265113">
              <a:buFont typeface="Arial" pitchFamily="34" charset="0"/>
              <a:buChar char="•"/>
            </a:pPr>
            <a:r>
              <a:rPr lang="cs-CZ" sz="1600" dirty="0" smtClean="0"/>
              <a:t>velmi nízký </a:t>
            </a:r>
            <a:endParaRPr lang="cs-CZ" sz="1600" dirty="0"/>
          </a:p>
        </p:txBody>
      </p:sp>
      <p:sp>
        <p:nvSpPr>
          <p:cNvPr id="17" name="TextovéPole 16"/>
          <p:cNvSpPr txBox="1"/>
          <p:nvPr/>
        </p:nvSpPr>
        <p:spPr>
          <a:xfrm>
            <a:off x="2483768" y="2636912"/>
            <a:ext cx="64087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smtClean="0"/>
              <a:t>Příklad  - rozvojové znaky  obcí ORP Nové Město </a:t>
            </a:r>
            <a:r>
              <a:rPr lang="cs-CZ" sz="1600" dirty="0" err="1" smtClean="0"/>
              <a:t>n.M</a:t>
            </a:r>
            <a:r>
              <a:rPr lang="cs-CZ" sz="1600" dirty="0" smtClean="0"/>
              <a:t> a sídelní potenciál</a:t>
            </a:r>
            <a:endParaRPr lang="cs-CZ" sz="1600" dirty="0"/>
          </a:p>
        </p:txBody>
      </p:sp>
      <p:graphicFrame>
        <p:nvGraphicFramePr>
          <p:cNvPr id="21" name="Tabulka 20"/>
          <p:cNvGraphicFramePr>
            <a:graphicFrameLocks noGrp="1"/>
          </p:cNvGraphicFramePr>
          <p:nvPr/>
        </p:nvGraphicFramePr>
        <p:xfrm>
          <a:off x="395537" y="3068961"/>
          <a:ext cx="5544614" cy="3528394"/>
        </p:xfrm>
        <a:graphic>
          <a:graphicData uri="http://schemas.openxmlformats.org/drawingml/2006/table">
            <a:tbl>
              <a:tblPr/>
              <a:tblGrid>
                <a:gridCol w="1723793"/>
                <a:gridCol w="738769"/>
                <a:gridCol w="461731"/>
                <a:gridCol w="681052"/>
                <a:gridCol w="738769"/>
                <a:gridCol w="461731"/>
                <a:gridCol w="738769"/>
              </a:tblGrid>
              <a:tr h="69344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obec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Počet obyvatel</a:t>
                      </a:r>
                      <a:br>
                        <a:rPr lang="cs-CZ" sz="10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</a:br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k 31. 12. 2016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úhrn rozvojových znaků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míra rozvoje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korekce rozvojový směr ZÚR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sídelní potenciál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výhledový počet obyvatel</a:t>
                      </a:r>
                      <a:br>
                        <a:rPr lang="cs-CZ" sz="1000" b="0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</a:br>
                      <a:endParaRPr lang="cs-CZ" sz="1000" b="0" i="0" u="none" strike="noStrike" dirty="0">
                        <a:solidFill>
                          <a:srgbClr val="000000"/>
                        </a:solidFill>
                        <a:latin typeface="Arial Narrow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4349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Bohuslavice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997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8%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8%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1 077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4151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Černčice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490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10%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10%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539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4151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Jestřebí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168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8%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8%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181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4151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Libchyně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68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6%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6%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72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4151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Mezilesí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240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12%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12%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269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4349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Nahořany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584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12%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12%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654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4151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Nové Město nad Metují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9 517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10%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3%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13%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10 754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4151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Provodov-Šonov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1 227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12%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3%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15%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1 411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4349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Přibyslav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197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8%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8%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213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4349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Sendraž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105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10%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10%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116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4151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Slavětín nad Metují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259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8%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8%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280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4151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Slavoňov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282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8%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8%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305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4349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Vršovka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140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10%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latin typeface="Arial Narrow"/>
                        </a:rPr>
                        <a:t>10%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154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1056</TotalTime>
  <Words>1730</Words>
  <Application>Microsoft Office PowerPoint</Application>
  <PresentationFormat>Předvádění na obrazovce (4:3)</PresentationFormat>
  <Paragraphs>796</Paragraphs>
  <Slides>12</Slides>
  <Notes>2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3" baseType="lpstr">
      <vt:lpstr>Motiv sady Office</vt:lpstr>
      <vt:lpstr>Územní studie krajiny</vt:lpstr>
      <vt:lpstr>Snímek 2</vt:lpstr>
      <vt:lpstr>Snímek 3</vt:lpstr>
      <vt:lpstr>Snímek 4</vt:lpstr>
      <vt:lpstr>Snímek 5</vt:lpstr>
      <vt:lpstr>Snímek 6</vt:lpstr>
      <vt:lpstr>Snímek 7</vt:lpstr>
      <vt:lpstr>Snímek 8</vt:lpstr>
      <vt:lpstr>Snímek 9</vt:lpstr>
      <vt:lpstr>Snímek 10</vt:lpstr>
      <vt:lpstr>Snímek 11</vt:lpstr>
      <vt:lpstr>Snímek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UAD</dc:creator>
  <cp:lastModifiedBy>UAD</cp:lastModifiedBy>
  <cp:revision>88</cp:revision>
  <dcterms:created xsi:type="dcterms:W3CDTF">2018-05-11T10:01:30Z</dcterms:created>
  <dcterms:modified xsi:type="dcterms:W3CDTF">2018-05-17T10:19:30Z</dcterms:modified>
  <cp:contentStatus>Konečný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