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0" r:id="rId6"/>
    <p:sldId id="262" r:id="rId7"/>
    <p:sldId id="263" r:id="rId8"/>
    <p:sldId id="264" r:id="rId9"/>
    <p:sldId id="258" r:id="rId10"/>
    <p:sldId id="261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126D-456E-49C6-B1A6-E49025137D63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F528-0652-439A-8E1D-F2C6498379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AF528-0652-439A-8E1D-F2C64983793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AF528-0652-439A-8E1D-F2C64983793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0F31-F994-4BD1-9121-73A0FA24B238}" type="datetimeFigureOut">
              <a:rPr lang="cs-CZ" smtClean="0"/>
              <a:pPr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60FC-BC92-407F-8D0B-244F39D6F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sídelní potenciál krajiny</a:t>
            </a:r>
          </a:p>
          <a:p>
            <a:endParaRPr lang="cs-CZ" dirty="0" smtClean="0"/>
          </a:p>
          <a:p>
            <a:r>
              <a:rPr lang="cs-CZ" sz="1200" i="1" dirty="0" smtClean="0"/>
              <a:t>Ing. Arch. Antonín Hladík, UAD –STUDIO, s.r.o.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Sídelní potenciál a zdroje k jeho naplnění v kontextu predikované projekce obyvatelstva</a:t>
            </a:r>
          </a:p>
          <a:p>
            <a:r>
              <a:rPr lang="cs-CZ" dirty="0" smtClean="0"/>
              <a:t>Královéhradeckého kraje </a:t>
            </a:r>
            <a:r>
              <a:rPr lang="cs-CZ" sz="1600" i="1" dirty="0" smtClean="0"/>
              <a:t>(zdroj ČSÚ)</a:t>
            </a:r>
            <a:endParaRPr lang="cs-CZ" i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39552" y="2564904"/>
          <a:ext cx="7200801" cy="4185055"/>
        </p:xfrm>
        <a:graphic>
          <a:graphicData uri="http://schemas.openxmlformats.org/drawingml/2006/table">
            <a:tbl>
              <a:tblPr/>
              <a:tblGrid>
                <a:gridCol w="1798194"/>
                <a:gridCol w="770654"/>
                <a:gridCol w="481659"/>
                <a:gridCol w="710447"/>
                <a:gridCol w="770654"/>
                <a:gridCol w="481659"/>
                <a:gridCol w="802765"/>
                <a:gridCol w="674322"/>
                <a:gridCol w="71044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hodnoty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sídelního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potenciálu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046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obec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Počet obyvatel</a:t>
                      </a:r>
                      <a:b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 31. 12.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úhrn rozvojových znaků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míra rozvoje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korekce rozvojový směr ZÚR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sídelní potenciál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výhledový počet obyvatel</a:t>
                      </a:r>
                      <a:b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endParaRPr lang="cs-CZ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nárůst počtu obyvatel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výměra pozemku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Bohuslavice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Černčice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Jestřebí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Libchyně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05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Nahořany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Nové Město nad Metují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10 849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Provodov-Šonov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1 227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1 411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Přibyslav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Sendraž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Slavětín nad Metují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Slavoňov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760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Vršovka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42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79512" y="22048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Sídelní potenciál odhadovaný v ÚSK ORP Nové Město nad Metují</a:t>
            </a:r>
          </a:p>
          <a:p>
            <a:r>
              <a:rPr lang="cs-CZ" dirty="0" smtClean="0"/>
              <a:t>Orientační propočet územního rozvoje podle sídelního potenciálu</a:t>
            </a: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67544" y="908720"/>
          <a:ext cx="7128793" cy="1241883"/>
        </p:xfrm>
        <a:graphic>
          <a:graphicData uri="http://schemas.openxmlformats.org/drawingml/2006/table">
            <a:tbl>
              <a:tblPr/>
              <a:tblGrid>
                <a:gridCol w="1992970"/>
                <a:gridCol w="733689"/>
                <a:gridCol w="733689"/>
                <a:gridCol w="733689"/>
                <a:gridCol w="733689"/>
                <a:gridCol w="733689"/>
                <a:gridCol w="733689"/>
                <a:gridCol w="733689"/>
              </a:tblGrid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2020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2025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2030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2035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2040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2045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latin typeface="Arial CE"/>
                          <a:ea typeface="Times New Roman"/>
                          <a:cs typeface="Times New Roman"/>
                        </a:rPr>
                        <a:t>2050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Obyvatelstvo celkem k (k1.1.)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547 610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542 655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536 601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529 229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520 906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512 299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503 750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Živě narození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4 738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4 345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4 132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4 207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4 324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4 217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4 040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Zemřelí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5 739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5 812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5 950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6 370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6 650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6 701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6 572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Přirozený přírůstek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-1 001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-1 467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-1 818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-2 163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-2 326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-2 484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-2 532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Saldo migrace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85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346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488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532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622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753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869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Celkový přírůstek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-916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-1 121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-1 330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-1 631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-1 704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 CE"/>
                          <a:ea typeface="Times New Roman"/>
                          <a:cs typeface="Times New Roman"/>
                        </a:rPr>
                        <a:t>-1 731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 CE"/>
                          <a:ea typeface="Times New Roman"/>
                          <a:cs typeface="Times New Roman"/>
                        </a:rPr>
                        <a:t>-1 663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KMBT_C22018012613420.jpg"/>
          <p:cNvPicPr>
            <a:picLocks noChangeAspect="1"/>
          </p:cNvPicPr>
          <p:nvPr/>
        </p:nvPicPr>
        <p:blipFill>
          <a:blip r:embed="rId2" cstate="print"/>
          <a:srcRect l="3538" t="9902" b="8789"/>
          <a:stretch>
            <a:fillRect/>
          </a:stretch>
        </p:blipFill>
        <p:spPr>
          <a:xfrm>
            <a:off x="0" y="2030549"/>
            <a:ext cx="8100392" cy="4827450"/>
          </a:xfrm>
          <a:prstGeom prst="rect">
            <a:avLst/>
          </a:prstGeom>
        </p:spPr>
      </p:pic>
      <p:pic>
        <p:nvPicPr>
          <p:cNvPr id="3" name="Obrázek 2" descr="70_potencial-grafy obci_MT.jpg"/>
          <p:cNvPicPr>
            <a:picLocks noChangeAspect="1"/>
          </p:cNvPicPr>
          <p:nvPr/>
        </p:nvPicPr>
        <p:blipFill>
          <a:blip r:embed="rId3" cstate="print"/>
          <a:srcRect l="2105" t="2912" r="3797" b="1798"/>
          <a:stretch>
            <a:fillRect/>
          </a:stretch>
        </p:blipFill>
        <p:spPr>
          <a:xfrm>
            <a:off x="6297742" y="0"/>
            <a:ext cx="2846258" cy="40770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76470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Příklady porovnání  poměru záměrů zastavitelných ploch pro funkci bydlení v ÚP obcí, a potřebného potenciálu ploch podle rozvojových znaků a predikce sídelního potenciálu v ÚSK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67736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dirty="0" smtClean="0"/>
              <a:t>ORP Moravská Třebová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dirty="0" smtClean="0"/>
              <a:t>ORP Znojmo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372200" y="3573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79512" y="0"/>
            <a:ext cx="892899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smtClean="0"/>
              <a:t>Závěr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smtClean="0"/>
              <a:t>Zkušenost s několika ORP vedla k závěru, že </a:t>
            </a:r>
            <a:r>
              <a:rPr lang="cs-CZ" b="1" i="1" dirty="0" smtClean="0"/>
              <a:t>souhrn zastavitelných ploch vymezených v ÚP obcí představuje nereálnou hypotézu územního rozvoje</a:t>
            </a:r>
            <a:r>
              <a:rPr lang="cs-CZ" i="1" dirty="0" smtClean="0"/>
              <a:t>, a že </a:t>
            </a:r>
            <a:r>
              <a:rPr lang="cs-CZ" b="1" i="1" dirty="0" smtClean="0"/>
              <a:t>sídelní potenciál nelze s takovou hypotézou ztotožnit.</a:t>
            </a:r>
          </a:p>
          <a:p>
            <a:pPr>
              <a:spcAft>
                <a:spcPts val="300"/>
              </a:spcAft>
            </a:pPr>
            <a:r>
              <a:rPr lang="cs-CZ" i="1" dirty="0" smtClean="0"/>
              <a:t>Problém je ovšem daleko vážnější než pouhé vymezení sídelního potenciálu - spočívá zájmena:</a:t>
            </a:r>
          </a:p>
          <a:p>
            <a:pPr marL="265113" indent="-265113">
              <a:spcAft>
                <a:spcPts val="300"/>
              </a:spcAft>
              <a:buFont typeface="Arial" pitchFamily="34" charset="0"/>
              <a:buChar char="•"/>
            </a:pPr>
            <a:r>
              <a:rPr lang="cs-CZ" i="1" dirty="0" smtClean="0"/>
              <a:t>v riziku nekoordinovaného využívání „zastavitelných ploch“ vymezených mimo zastavěné území  v čase, s důsledky  směřujícími k ohrožení krajiny (některé ze „zastavitelných ploch“, již nejsou, nebo nebudou využívány pro jiné funkce krajiny v očekávání jejich stavebního využití) ;</a:t>
            </a:r>
          </a:p>
          <a:p>
            <a:pPr marL="265113" indent="-265113">
              <a:spcAft>
                <a:spcPts val="300"/>
              </a:spcAft>
              <a:buFont typeface="Arial" pitchFamily="34" charset="0"/>
              <a:buChar char="•"/>
            </a:pPr>
            <a:r>
              <a:rPr lang="cs-CZ" i="1" dirty="0" smtClean="0"/>
              <a:t>v riziku neefektivního využití území  se zvýšenými nároky na výstavbu a provoz veřejné infrastruktury ;</a:t>
            </a:r>
          </a:p>
          <a:p>
            <a:pPr>
              <a:spcAft>
                <a:spcPts val="300"/>
              </a:spcAft>
            </a:pPr>
            <a:r>
              <a:rPr lang="cs-CZ" i="1" dirty="0" smtClean="0"/>
              <a:t>Analýzu, která se zabývá uvedenými problémy, bohužel zpravidla neobsahují ÚAP; možná je to i důsledek toho, že mezi jevy se vůbec nevyskytuje jev „plochy bydlení“  na rozdíl od  „ploch výroby“ a „ploch občanského vybavení“ přesto, že plochy bydlení v porovnání k ostatním plochám v sídlech rozsahem převažují a jejich využití má zásadní souvislost  s historickým vývojem sídel, jejich prostorovým uspořádáním, estetickým působením v krajinném obraze atd.   </a:t>
            </a:r>
          </a:p>
          <a:p>
            <a:pPr>
              <a:spcAft>
                <a:spcPts val="300"/>
              </a:spcAft>
            </a:pPr>
            <a:r>
              <a:rPr lang="cs-CZ" b="1" i="1" dirty="0" smtClean="0"/>
              <a:t>Takže co s tím???</a:t>
            </a:r>
          </a:p>
          <a:p>
            <a:pPr>
              <a:spcAft>
                <a:spcPts val="300"/>
              </a:spcAft>
            </a:pPr>
            <a:endParaRPr lang="cs-CZ" i="1" dirty="0" smtClean="0"/>
          </a:p>
          <a:p>
            <a:pPr>
              <a:spcAft>
                <a:spcPts val="300"/>
              </a:spcAft>
            </a:pPr>
            <a:r>
              <a:rPr lang="cs-CZ" i="1" dirty="0" smtClean="0"/>
              <a:t>Poznámka: Rozvojové znaky sídel lze považovat za relevantní podklad nejen pro strategii regionální politiky ale i strategii územního rozvoje sídel a struktury osídlení ( s aktuálními daty ČSÚ by bylo možno sledovat vývoj sídel a zejména v ÚAP periodicky posuzovat vyváženost územních podmínek pro udržitelný </a:t>
            </a:r>
            <a:r>
              <a:rPr lang="cs-CZ" i="1" dirty="0" smtClean="0"/>
              <a:t>rozvoj).</a:t>
            </a:r>
            <a:endParaRPr lang="cs-CZ" i="1" dirty="0" smtClean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Potenciál krajiny / krajinný potenciál je schopnost krajiny poskytovat určité možnosti a předpoklady pro různorodé využívání krajiny s cílem uspokojit potřeby lidské společnosti. (zadání ÚSK) </a:t>
            </a:r>
            <a:endParaRPr lang="cs-CZ" sz="20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196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Sídelní potenciál krajiny je souhrn podmínek nezbytných pro rozvoj sídelní struktury, odvozený ze základních předpokladů pro územní rozvoj jednotlivých sídel.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1916832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Základní předpoklady pro územní rozvoj, které lze v rámci analýzy identifikovat:</a:t>
            </a:r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cs-CZ" sz="2000" dirty="0" smtClean="0"/>
              <a:t> </a:t>
            </a:r>
            <a:r>
              <a:rPr lang="cs-CZ" sz="2000" b="1" dirty="0" smtClean="0"/>
              <a:t>Zastavitelné plochy </a:t>
            </a:r>
            <a:r>
              <a:rPr lang="cs-CZ" sz="2000" dirty="0" smtClean="0"/>
              <a:t>uvnitř zastavěného území případně vně, bezprostředně navazující na zastavěné území, mnohdy mimo, a plochy přestavby navržené ke změně stávající zástavby, které </a:t>
            </a:r>
            <a:r>
              <a:rPr lang="cs-CZ" sz="2000" b="1" dirty="0" smtClean="0"/>
              <a:t>jsou vymezeny a odůvodněny v ÚPD tzn., že představují reálně využitelné plochy, jejichž kapacitě bude odpovídat zabezpečení veřejnou infrastrukturou vč. nároků na zdroje</a:t>
            </a:r>
            <a:r>
              <a:rPr lang="cs-CZ" sz="2000" dirty="0"/>
              <a:t> </a:t>
            </a:r>
            <a:r>
              <a:rPr lang="cs-CZ" sz="2000" dirty="0" smtClean="0"/>
              <a:t>(případně další záměry a rezervy) </a:t>
            </a:r>
          </a:p>
          <a:p>
            <a:pPr marL="268288" indent="-268288">
              <a:tabLst>
                <a:tab pos="268288" algn="l"/>
              </a:tabLst>
            </a:pPr>
            <a:r>
              <a:rPr lang="cs-CZ" sz="2000" dirty="0" smtClean="0"/>
              <a:t>	</a:t>
            </a:r>
            <a:r>
              <a:rPr lang="cs-CZ" sz="2000" i="1" dirty="0" smtClean="0"/>
              <a:t>Zdroj : ÚAP</a:t>
            </a: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tabLst>
                <a:tab pos="268288" algn="l"/>
              </a:tabLst>
            </a:pPr>
            <a:r>
              <a:rPr lang="cs-CZ" sz="2000" i="1" dirty="0" smtClean="0"/>
              <a:t>Zkušenost s několika ORP vedla k závěru, že souhrn zastavitelných ploch vymezených v ÚP obcí představuje nereálnou hypotézu územního rozvoje, a že sídelní potenciál nelze s takovou hypotézou ztotožnit.</a:t>
            </a: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tabLst>
                <a:tab pos="268288" algn="l"/>
              </a:tabLst>
            </a:pPr>
            <a:r>
              <a:rPr lang="cs-CZ" sz="2000" i="1" dirty="0" smtClean="0"/>
              <a:t>Východiskem je ověřit míru rozvoje z hlediska dalších předpokladů </a:t>
            </a:r>
          </a:p>
          <a:p>
            <a:pPr marL="268288" lvl="0" indent="-268288">
              <a:tabLst>
                <a:tab pos="268288" algn="l"/>
              </a:tabLst>
            </a:pPr>
            <a:r>
              <a:rPr lang="cs-CZ" sz="2000" dirty="0" smtClean="0"/>
              <a:t>2</a:t>
            </a:r>
            <a:r>
              <a:rPr lang="cs-CZ" sz="2000" b="1" dirty="0" smtClean="0"/>
              <a:t>. Charakteristiky </a:t>
            </a:r>
            <a:r>
              <a:rPr lang="cs-CZ" sz="2000" dirty="0" smtClean="0"/>
              <a:t>- rozvojové znaky, </a:t>
            </a:r>
            <a:r>
              <a:rPr lang="cs-CZ" sz="2000" b="1" dirty="0" smtClean="0"/>
              <a:t>které obvykle tvoří předpoklad relativně příznivého rozvoje</a:t>
            </a:r>
            <a:r>
              <a:rPr lang="cs-CZ" sz="2000" dirty="0" smtClean="0"/>
              <a:t> (populačního, stavebního, kulturního, ekonomického, sociálního)</a:t>
            </a:r>
          </a:p>
          <a:p>
            <a:pPr marL="268288" indent="-268288">
              <a:spcBef>
                <a:spcPts val="600"/>
              </a:spcBef>
              <a:tabLst>
                <a:tab pos="268288" algn="l"/>
              </a:tabLst>
            </a:pPr>
            <a:r>
              <a:rPr lang="cs-CZ" sz="2000" dirty="0" smtClean="0"/>
              <a:t> </a:t>
            </a:r>
            <a:endParaRPr lang="cs-CZ" sz="2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528" y="40050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</a:rPr>
              <a:t>výroba</a:t>
            </a:r>
            <a:endParaRPr lang="cs-CZ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rozsahu zastavitelných ploch v obcích územního obvodu ORP Znojmo, které jsou rizikové a svým rozsahem mohou ohrozit krajinu, v příznivějších případech harmonický vztah sídla a krajiny.</a:t>
            </a:r>
          </a:p>
          <a:p>
            <a:r>
              <a:rPr lang="cs-CZ" i="1" dirty="0" smtClean="0"/>
              <a:t>(na příkladech jsou především uvedena ta rizika a ohrožení, která jsou důsledkem neodůvodněného rozvoje v kontextu  sousedních obcí , územního obvodu ORP,  resp. kraje)</a:t>
            </a:r>
            <a:endParaRPr lang="cs-CZ" i="1" dirty="0"/>
          </a:p>
        </p:txBody>
      </p:sp>
      <p:pic>
        <p:nvPicPr>
          <p:cNvPr id="12" name="Obrázek 11"/>
          <p:cNvPicPr/>
          <p:nvPr/>
        </p:nvPicPr>
        <p:blipFill>
          <a:blip r:embed="rId3" cstate="print"/>
          <a:srcRect l="14912" t="17677" r="12086" b="5387"/>
          <a:stretch>
            <a:fillRect/>
          </a:stretch>
        </p:blipFill>
        <p:spPr bwMode="auto">
          <a:xfrm>
            <a:off x="360040" y="1628800"/>
            <a:ext cx="8460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3" cstate="print"/>
          <a:srcRect l="27539" t="17008" r="16200" b="4713"/>
          <a:stretch>
            <a:fillRect/>
          </a:stretch>
        </p:blipFill>
        <p:spPr bwMode="auto">
          <a:xfrm>
            <a:off x="107504" y="2852936"/>
            <a:ext cx="37079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764704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Břežany u Znojma</a:t>
            </a:r>
          </a:p>
          <a:p>
            <a:r>
              <a:rPr lang="cs-CZ" dirty="0" smtClean="0"/>
              <a:t>Počet obyvatel </a:t>
            </a:r>
          </a:p>
          <a:p>
            <a:r>
              <a:rPr lang="cs-CZ" dirty="0" smtClean="0"/>
              <a:t>K   1.  1. 2011	290 </a:t>
            </a:r>
          </a:p>
          <a:p>
            <a:r>
              <a:rPr lang="cs-CZ" dirty="0" smtClean="0"/>
              <a:t>K 31.12.2016 	280</a:t>
            </a:r>
          </a:p>
          <a:p>
            <a:r>
              <a:rPr lang="cs-CZ" dirty="0" smtClean="0"/>
              <a:t>Zastavitelné plochy </a:t>
            </a:r>
            <a:r>
              <a:rPr lang="cs-CZ" dirty="0"/>
              <a:t>pro bydlení mimo zastavěné území: </a:t>
            </a:r>
            <a:r>
              <a:rPr lang="cs-CZ" b="1" dirty="0" smtClean="0">
                <a:solidFill>
                  <a:srgbClr val="FF0000"/>
                </a:solidFill>
              </a:rPr>
              <a:t>13,7 ha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45091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</a:rPr>
              <a:t>výroba</a:t>
            </a:r>
            <a:endParaRPr lang="cs-CZ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0152" y="58052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</a:rPr>
              <a:t>výroba</a:t>
            </a:r>
            <a:endParaRPr lang="cs-CZ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Obrázek 8"/>
          <p:cNvPicPr/>
          <p:nvPr/>
        </p:nvPicPr>
        <p:blipFill>
          <a:blip r:embed="rId4" cstate="print"/>
          <a:srcRect l="22515" t="25798" r="15789" b="6664"/>
          <a:stretch>
            <a:fillRect/>
          </a:stretch>
        </p:blipFill>
        <p:spPr bwMode="auto">
          <a:xfrm>
            <a:off x="4139952" y="2852936"/>
            <a:ext cx="48965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067944" y="69269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Kravsko</a:t>
            </a:r>
            <a:endParaRPr lang="cs-CZ" b="1" dirty="0" smtClean="0"/>
          </a:p>
          <a:p>
            <a:r>
              <a:rPr lang="cs-CZ" dirty="0" smtClean="0"/>
              <a:t>Počet obyvatel </a:t>
            </a:r>
          </a:p>
          <a:p>
            <a:r>
              <a:rPr lang="cs-CZ" dirty="0" smtClean="0"/>
              <a:t>K   1.  1. 2011	549</a:t>
            </a:r>
          </a:p>
          <a:p>
            <a:r>
              <a:rPr lang="cs-CZ" dirty="0" smtClean="0"/>
              <a:t>K 31.12.2016 	541</a:t>
            </a:r>
          </a:p>
          <a:p>
            <a:r>
              <a:rPr lang="cs-CZ" dirty="0" smtClean="0"/>
              <a:t>Zastavitelné plochy </a:t>
            </a:r>
            <a:r>
              <a:rPr lang="cs-CZ" dirty="0"/>
              <a:t>pro bydlení mimo zastavěné území: </a:t>
            </a:r>
            <a:r>
              <a:rPr lang="cs-CZ" b="1" dirty="0" smtClean="0">
                <a:solidFill>
                  <a:srgbClr val="FF0000"/>
                </a:solidFill>
              </a:rPr>
              <a:t>19,3 ha</a:t>
            </a:r>
          </a:p>
          <a:p>
            <a:r>
              <a:rPr lang="cs-CZ" dirty="0" smtClean="0"/>
              <a:t>(část </a:t>
            </a:r>
            <a:r>
              <a:rPr lang="cs-CZ" dirty="0"/>
              <a:t>v Přírodním parku </a:t>
            </a:r>
            <a:r>
              <a:rPr lang="cs-CZ" dirty="0" err="1" smtClean="0"/>
              <a:t>Jevišovka</a:t>
            </a:r>
            <a:r>
              <a:rPr lang="cs-CZ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rozsahu zastavitelných ploch v obcích územního obvodu ORP Znojmo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16632"/>
            <a:ext cx="9144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/>
              <a:t>Charakteristiky </a:t>
            </a:r>
            <a:r>
              <a:rPr lang="cs-CZ" dirty="0" smtClean="0"/>
              <a:t>- rozvojové znaky, </a:t>
            </a:r>
            <a:r>
              <a:rPr lang="cs-CZ" b="1" dirty="0" smtClean="0"/>
              <a:t>které obvykle tvoří předpoklad relativně příznivého rozvoje</a:t>
            </a:r>
            <a:r>
              <a:rPr lang="cs-CZ" dirty="0" smtClean="0"/>
              <a:t> (populačního, stavebního, kulturního, ekonomického, sociálního)</a:t>
            </a:r>
          </a:p>
          <a:p>
            <a:pPr>
              <a:spcBef>
                <a:spcPts val="600"/>
              </a:spcBef>
            </a:pPr>
            <a:r>
              <a:rPr lang="cs-CZ" b="1" dirty="0" smtClean="0"/>
              <a:t>Hodnocení rozvojových znaků </a:t>
            </a:r>
            <a:r>
              <a:rPr lang="cs-CZ" dirty="0" smtClean="0"/>
              <a:t>využívá výsledky úkolu zpracovaného ÚÚR </a:t>
            </a:r>
            <a:r>
              <a:rPr lang="cs-CZ" b="1" dirty="0" smtClean="0"/>
              <a:t>„Územní diferenciace rozvojových znaků obcí České republiky „  </a:t>
            </a:r>
            <a:r>
              <a:rPr lang="cs-CZ" dirty="0" smtClean="0"/>
              <a:t>který zadalo  MMR  - Odbor rozvoje a strategie regionální politiky 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 l="50054" t="40293" r="33354" b="29620"/>
          <a:stretch>
            <a:fillRect/>
          </a:stretch>
        </p:blipFill>
        <p:spPr bwMode="auto">
          <a:xfrm>
            <a:off x="179512" y="1844824"/>
            <a:ext cx="50040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148064" y="1700808"/>
            <a:ext cx="3995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Hodnocení rozvojových znaků pro územní obvody ORP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Výřez grafického výstupu </a:t>
            </a:r>
          </a:p>
          <a:p>
            <a:r>
              <a:rPr lang="cs-CZ" dirty="0" smtClean="0"/>
              <a:t>Úhrn rozvojových znaků obvodů ORP  výřez  </a:t>
            </a:r>
            <a:endParaRPr lang="cs-CZ" i="1" dirty="0"/>
          </a:p>
        </p:txBody>
      </p:sp>
      <p:pic>
        <p:nvPicPr>
          <p:cNvPr id="12" name="Obrázek 11"/>
          <p:cNvPicPr/>
          <p:nvPr/>
        </p:nvPicPr>
        <p:blipFill>
          <a:blip r:embed="rId2" cstate="print"/>
          <a:srcRect l="58437" t="23750" r="25556" b="65962"/>
          <a:stretch>
            <a:fillRect/>
          </a:stretch>
        </p:blipFill>
        <p:spPr bwMode="auto">
          <a:xfrm>
            <a:off x="5220072" y="2420888"/>
            <a:ext cx="35283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26064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Identifikace rozvojových znaků územních jednotek spočívá v hodnocení tří rovnocenných sektorů, v jejichž rámci jsou sledovány významné indikátory </a:t>
            </a:r>
            <a:r>
              <a:rPr lang="cs-CZ" i="1" dirty="0" smtClean="0"/>
              <a:t>resp. vývoj 2011-2016 dle ČSÚ,</a:t>
            </a:r>
          </a:p>
          <a:p>
            <a:r>
              <a:rPr lang="cs-CZ" dirty="0" smtClean="0"/>
              <a:t>a to z hlediska:</a:t>
            </a:r>
          </a:p>
          <a:p>
            <a:pPr marL="358775" lvl="0" indent="-358775"/>
            <a:r>
              <a:rPr lang="cs-CZ" b="1" dirty="0" smtClean="0"/>
              <a:t>A)	sociálně ekonomické struktury obyvatelstva (tj. sociálně ekonomického potenciálu)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cs-CZ" dirty="0" smtClean="0"/>
              <a:t>podíl obyvatel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cs-CZ" dirty="0" smtClean="0"/>
              <a:t>podíl nezaměstnaných osob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cs-CZ" dirty="0" smtClean="0"/>
              <a:t>počet podnikatelských subjektů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cs-CZ" dirty="0" smtClean="0"/>
              <a:t>daňové příjmy na 1 obyvatele</a:t>
            </a:r>
          </a:p>
          <a:p>
            <a:pPr marL="358775" lvl="0" indent="-358775"/>
            <a:r>
              <a:rPr lang="cs-CZ" b="1" dirty="0" smtClean="0"/>
              <a:t>B) 	polohového potenciálu: 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vůči centrům osídlení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vůči dostupnosti dopravních tras</a:t>
            </a:r>
          </a:p>
          <a:p>
            <a:pPr marL="358775" indent="-358775"/>
            <a:r>
              <a:rPr lang="cs-CZ" b="1" dirty="0" smtClean="0"/>
              <a:t>C)	zřetelně dynamičtějšího rozvoje oproti jiným sídlům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vývoj počtu obyvatel 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přírůstek / úbytek míry nezaměstnaných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index vývoje  podnikatelských subjektů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cs-CZ" dirty="0" smtClean="0"/>
              <a:t>dokončené byty v pětiletém období</a:t>
            </a:r>
          </a:p>
          <a:p>
            <a:pPr marL="627063" indent="-268288">
              <a:buFont typeface="Arial" pitchFamily="34" charset="0"/>
              <a:buChar char="•"/>
            </a:pPr>
            <a:endParaRPr lang="cs-CZ" dirty="0" smtClean="0"/>
          </a:p>
          <a:p>
            <a:pPr marL="358775"/>
            <a:r>
              <a:rPr lang="cs-CZ" b="1" dirty="0" smtClean="0"/>
              <a:t>Pozice územních jednotek v hodnotách indikátorů je relativizována v poměru k celostátní střední hodnotě</a:t>
            </a:r>
            <a:r>
              <a:rPr lang="cs-CZ" dirty="0" smtClean="0"/>
              <a:t> !</a:t>
            </a:r>
          </a:p>
          <a:p>
            <a:pPr marL="627063" indent="-268288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166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ORP Moravská Třebová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68648" t="23750" r="25556" b="65962"/>
          <a:stretch>
            <a:fillRect/>
          </a:stretch>
        </p:blipFill>
        <p:spPr bwMode="auto">
          <a:xfrm>
            <a:off x="4355976" y="0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01_zakladni plochy_MT_TAB.jpg"/>
          <p:cNvPicPr>
            <a:picLocks noChangeAspect="1"/>
          </p:cNvPicPr>
          <p:nvPr/>
        </p:nvPicPr>
        <p:blipFill>
          <a:blip r:embed="rId3" cstate="print"/>
          <a:srcRect l="5916" t="12127" r="13775" b="11013"/>
          <a:stretch>
            <a:fillRect/>
          </a:stretch>
        </p:blipFill>
        <p:spPr>
          <a:xfrm>
            <a:off x="179512" y="1772816"/>
            <a:ext cx="8064896" cy="4837090"/>
          </a:xfrm>
          <a:prstGeom prst="rect">
            <a:avLst/>
          </a:prstGeom>
        </p:spPr>
      </p:pic>
      <p:pic>
        <p:nvPicPr>
          <p:cNvPr id="3" name="Obrázek 2"/>
          <p:cNvPicPr/>
          <p:nvPr/>
        </p:nvPicPr>
        <p:blipFill>
          <a:blip r:embed="rId2" cstate="print"/>
          <a:srcRect l="56141" t="55090" r="34309" b="32086"/>
          <a:stretch>
            <a:fillRect/>
          </a:stretch>
        </p:blipFill>
        <p:spPr bwMode="auto">
          <a:xfrm>
            <a:off x="6156176" y="116632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10800000">
            <a:off x="5724128" y="836712"/>
            <a:ext cx="1440160" cy="144016"/>
          </a:xfrm>
          <a:prstGeom prst="leftArrow">
            <a:avLst>
              <a:gd name="adj1" fmla="val 50000"/>
              <a:gd name="adj2" fmla="val 61538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835696" y="54868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Pozice ORP MT v hodnocení rozvojových znaků ORP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96752"/>
            <a:ext cx="40324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Rozvojové záměry obcí ORP celkem  </a:t>
            </a:r>
            <a:r>
              <a:rPr lang="cs-CZ" sz="1600" b="1" dirty="0" smtClean="0"/>
              <a:t>624 ha</a:t>
            </a:r>
          </a:p>
          <a:p>
            <a:r>
              <a:rPr lang="cs-CZ" sz="1600" dirty="0" smtClean="0"/>
              <a:t>Z toho bydlení cca </a:t>
            </a:r>
            <a:r>
              <a:rPr lang="cs-CZ" sz="1600" b="1" dirty="0" smtClean="0"/>
              <a:t>300 ha </a:t>
            </a:r>
            <a:r>
              <a:rPr lang="en-US" sz="1600" dirty="0" smtClean="0"/>
              <a:t>&gt; </a:t>
            </a:r>
            <a:r>
              <a:rPr lang="en-US" sz="1600" b="1" dirty="0" smtClean="0"/>
              <a:t>15 000 </a:t>
            </a:r>
            <a:r>
              <a:rPr lang="cs-CZ" sz="1600" b="1" dirty="0" smtClean="0"/>
              <a:t>obyvatel</a:t>
            </a:r>
          </a:p>
          <a:p>
            <a:r>
              <a:rPr lang="cs-CZ" sz="1600" i="1" dirty="0" smtClean="0"/>
              <a:t>Počet obyvatel 2016 	          </a:t>
            </a:r>
            <a:r>
              <a:rPr lang="cs-CZ" sz="1600" b="1" dirty="0" smtClean="0"/>
              <a:t>26 315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7504" y="11663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bodového hodnocení příklad ORP Nové  Město nad Metují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4928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548680"/>
          <a:ext cx="8712958" cy="2125660"/>
        </p:xfrm>
        <a:graphic>
          <a:graphicData uri="http://schemas.openxmlformats.org/drawingml/2006/table">
            <a:tbl>
              <a:tblPr/>
              <a:tblGrid>
                <a:gridCol w="770816"/>
                <a:gridCol w="330349"/>
                <a:gridCol w="206468"/>
                <a:gridCol w="304541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06468"/>
                <a:gridCol w="283895"/>
                <a:gridCol w="206468"/>
                <a:gridCol w="263247"/>
                <a:gridCol w="330349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13350"/>
                <a:gridCol w="295938"/>
                <a:gridCol w="304541"/>
              </a:tblGrid>
              <a:tr h="266825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A1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A2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A3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A4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ÚHRN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C1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C2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C3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C4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ÚHRN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CELKOVÝ ÚHRN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8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obec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Počet obyvatel</a:t>
                      </a:r>
                      <a:b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 31. 12. 2016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Podíl nezaměstnaných osob k 31.12. 2016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ke střední hodnotě ČR (5,15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Počet podnikatel 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ských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subjetlů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v RES na </a:t>
                      </a:r>
                      <a:b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1 000 ob.</a:t>
                      </a:r>
                      <a:b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 31. 12. 2016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ke střední hodnotě ČR (250,41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Daňové příjmy na 1 obyvatele (středního stavu) v roce 2015 v Kč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ke střední hodnotě ČR bez Prahy                  (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xxxxx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xx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Kč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diferencované zvýšení počtu bodů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index vývoje počtu obyv. 2016/2011, rok 2011 = 100,00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 vývojovému indexu za ČR        (102,96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přírůstek (úbytek) míry 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reg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nezaměstn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2016-2011 v procentních bodech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rozdíl vůči střední hodnotě ČR (</a:t>
                      </a:r>
                      <a:r>
                        <a:rPr lang="cs-CZ" sz="85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přír</a:t>
                      </a:r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 0,84 procentního bodu)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index vývoje počtu podnikatelských subjektů 2016/2011, rok 2011 = 100,00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 vývojovému indexu za ČR        (124,34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počet dokončených bytů v období         2011-2015                      na 1000 obyvatel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poměr ke střední hodnotě ČR        (29,28 = 100,00)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body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OBEC  X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068960"/>
          <a:ext cx="8712958" cy="3498194"/>
        </p:xfrm>
        <a:graphic>
          <a:graphicData uri="http://schemas.openxmlformats.org/drawingml/2006/table">
            <a:tbl>
              <a:tblPr/>
              <a:tblGrid>
                <a:gridCol w="770816"/>
                <a:gridCol w="330349"/>
                <a:gridCol w="206468"/>
                <a:gridCol w="304541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06468"/>
                <a:gridCol w="283895"/>
                <a:gridCol w="206468"/>
                <a:gridCol w="263247"/>
                <a:gridCol w="330349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06468"/>
                <a:gridCol w="330349"/>
                <a:gridCol w="330349"/>
                <a:gridCol w="213350"/>
                <a:gridCol w="295938"/>
                <a:gridCol w="304541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Bohuslavice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1,99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38,74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11 747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99,4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-1,89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-0,26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Černčice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2,14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41,59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10 684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101,4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-3,63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-2,01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81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Jestřebí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4,39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85,21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10 160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103,1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102,2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Libchyně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4,76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92,52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10 251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90,7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-0,50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67"/>
                    </a:solidFill>
                  </a:tcPr>
                </a:tc>
              </a:tr>
              <a:tr h="174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1,30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25,23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9 774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110,6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-4,14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114,8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285,1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81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Nahořany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1,93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37,47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11 957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111,7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-0,56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289,2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Nové Město nad Metují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9 517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2,54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49,30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2 275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11 802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85,4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96,7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-1,71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-0,08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81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Provodov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Šonov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1 227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2,42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46,99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10 099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104,4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-0,90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Přibyslav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4,76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92,52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9 626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100,5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97,8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161,4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Sendraž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5,88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114,29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9 075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112,9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144,4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491,6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81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Slavětín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nad Metují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2,60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50,46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10 353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104,9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103,9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-0,38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1,25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155,8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1986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Slavoňov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1,08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21,00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10 968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97,6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-2,55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-0,92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85,4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82,2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65"/>
                    </a:solidFill>
                  </a:tcPr>
                </a:tc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Vršovka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1,15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22,33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80,7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10 806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78,1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117,6</a:t>
                      </a:r>
                    </a:p>
                  </a:txBody>
                  <a:tcPr marL="3614" marR="3614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116,6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-3,56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-1,93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136,4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131,3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190,0</a:t>
                      </a:r>
                    </a:p>
                  </a:txBody>
                  <a:tcPr marL="3614" marR="3614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614" marR="32528" marT="3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614" marR="32528" marT="36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3614" marR="3614" marT="3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81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7504" y="27089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ORP Nové  Město nad Metují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7504" y="116633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Hodnoty rozvojových znaků – vztah k sídelnímu potenciálu / zohlednění ZÚR </a:t>
            </a:r>
            <a:endParaRPr lang="cs-CZ" dirty="0"/>
          </a:p>
        </p:txBody>
      </p:sp>
      <p:pic>
        <p:nvPicPr>
          <p:cNvPr id="15" name="Obrázek 14" descr="UAD-metodika_rozv-znaky-obci_NM.jpg"/>
          <p:cNvPicPr>
            <a:picLocks noChangeAspect="1"/>
          </p:cNvPicPr>
          <p:nvPr/>
        </p:nvPicPr>
        <p:blipFill>
          <a:blip r:embed="rId2" cstate="print"/>
          <a:srcRect t="77300" r="61881"/>
          <a:stretch>
            <a:fillRect/>
          </a:stretch>
        </p:blipFill>
        <p:spPr>
          <a:xfrm rot="5400000">
            <a:off x="5906863" y="3822329"/>
            <a:ext cx="3162921" cy="2664296"/>
          </a:xfrm>
          <a:prstGeom prst="rect">
            <a:avLst/>
          </a:prstGeom>
        </p:spPr>
      </p:pic>
      <p:pic>
        <p:nvPicPr>
          <p:cNvPr id="19" name="Obrázek 18" descr="UAD-metodika_rozv-znaky-obci.jpg"/>
          <p:cNvPicPr>
            <a:picLocks noChangeAspect="1"/>
          </p:cNvPicPr>
          <p:nvPr/>
        </p:nvPicPr>
        <p:blipFill>
          <a:blip r:embed="rId3" cstate="print"/>
          <a:srcRect l="989" t="47900" r="63726" b="2209"/>
          <a:stretch>
            <a:fillRect/>
          </a:stretch>
        </p:blipFill>
        <p:spPr>
          <a:xfrm rot="5400000">
            <a:off x="1511660" y="-927484"/>
            <a:ext cx="2664297" cy="5328593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5652120" y="62068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Sídelní potenciál je vymezen ve čtyřech kategoriích jako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cs-CZ" sz="1600" dirty="0" smtClean="0"/>
              <a:t>vysoký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cs-CZ" sz="1600" dirty="0" smtClean="0"/>
              <a:t>střední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cs-CZ" sz="1600" dirty="0" smtClean="0"/>
              <a:t>nízký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cs-CZ" sz="1600" dirty="0" smtClean="0"/>
              <a:t>velmi nízký 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83768" y="2636912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Příklad  - rozvojové znaky  obcí ORP Nové Město </a:t>
            </a:r>
            <a:r>
              <a:rPr lang="cs-CZ" sz="1600" dirty="0" err="1" smtClean="0"/>
              <a:t>n.M</a:t>
            </a:r>
            <a:r>
              <a:rPr lang="cs-CZ" sz="1600" dirty="0" smtClean="0"/>
              <a:t> a sídelní potenciál</a:t>
            </a:r>
            <a:endParaRPr lang="cs-CZ" sz="1600" dirty="0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395537" y="3068961"/>
          <a:ext cx="5544614" cy="3528394"/>
        </p:xfrm>
        <a:graphic>
          <a:graphicData uri="http://schemas.openxmlformats.org/drawingml/2006/table">
            <a:tbl>
              <a:tblPr/>
              <a:tblGrid>
                <a:gridCol w="1723793"/>
                <a:gridCol w="738769"/>
                <a:gridCol w="461731"/>
                <a:gridCol w="681052"/>
                <a:gridCol w="738769"/>
                <a:gridCol w="461731"/>
                <a:gridCol w="738769"/>
              </a:tblGrid>
              <a:tr h="6934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obec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Počet obyvatel</a:t>
                      </a:r>
                      <a:b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 31. 12.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úhrn rozvojových znaků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míra rozvoje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korekce rozvojový směr ZÚR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sídelní potenciál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výhledový počet obyvatel</a:t>
                      </a:r>
                      <a:b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Bohuslavice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1 077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Černčice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Jestřebí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Libchyně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Mezilesí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Nahořany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Nové Město nad Metují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10 754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Provodov-Šonov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1 227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1 411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Přibyslav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Sendraž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Slavětín nad Metují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Slavoňov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Vršovka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1730</Words>
  <Application>Microsoft Office PowerPoint</Application>
  <PresentationFormat>Předvádění na obrazovce (4:3)</PresentationFormat>
  <Paragraphs>796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Územní studie krajiny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UAD</dc:creator>
  <cp:lastModifiedBy>UAD</cp:lastModifiedBy>
  <cp:revision>88</cp:revision>
  <dcterms:created xsi:type="dcterms:W3CDTF">2018-05-11T10:01:30Z</dcterms:created>
  <dcterms:modified xsi:type="dcterms:W3CDTF">2018-05-17T10:19:30Z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