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724" r:id="rId6"/>
    <p:sldMasterId id="2147483880" r:id="rId7"/>
    <p:sldMasterId id="2147483904" r:id="rId8"/>
  </p:sldMasterIdLst>
  <p:notesMasterIdLst>
    <p:notesMasterId r:id="rId20"/>
  </p:notesMasterIdLst>
  <p:handoutMasterIdLst>
    <p:handoutMasterId r:id="rId21"/>
  </p:handoutMasterIdLst>
  <p:sldIdLst>
    <p:sldId id="269" r:id="rId9"/>
    <p:sldId id="516" r:id="rId10"/>
    <p:sldId id="517" r:id="rId11"/>
    <p:sldId id="519" r:id="rId12"/>
    <p:sldId id="493" r:id="rId13"/>
    <p:sldId id="523" r:id="rId14"/>
    <p:sldId id="524" r:id="rId15"/>
    <p:sldId id="520" r:id="rId16"/>
    <p:sldId id="522" r:id="rId17"/>
    <p:sldId id="521" r:id="rId18"/>
    <p:sldId id="409" r:id="rId19"/>
  </p:sldIdLst>
  <p:sldSz cx="9144000" cy="6858000" type="screen4x3"/>
  <p:notesSz cx="6805613" cy="9944100"/>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66CF"/>
    <a:srgbClr val="EE8032"/>
    <a:srgbClr val="2D5EC1"/>
    <a:srgbClr val="808080"/>
    <a:srgbClr val="3E6FD2"/>
    <a:srgbClr val="FFD624"/>
    <a:srgbClr val="BDDE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88" autoAdjust="0"/>
    <p:restoredTop sz="94622" autoAdjust="0"/>
  </p:normalViewPr>
  <p:slideViewPr>
    <p:cSldViewPr>
      <p:cViewPr>
        <p:scale>
          <a:sx n="75" d="100"/>
          <a:sy n="75" d="100"/>
        </p:scale>
        <p:origin x="-136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9841" cy="49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854183" y="0"/>
            <a:ext cx="2949841" cy="49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lgn="r">
              <a:defRPr>
                <a:solidFill>
                  <a:schemeClr val="tx1"/>
                </a:solidFill>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0" y="9444749"/>
            <a:ext cx="2949841" cy="497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854183" y="9444749"/>
            <a:ext cx="2949841" cy="497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lgn="r">
              <a:defRPr>
                <a:solidFill>
                  <a:schemeClr val="tx1"/>
                </a:solidFill>
                <a:latin typeface="Arial" charset="0"/>
              </a:defRPr>
            </a:lvl1pPr>
          </a:lstStyle>
          <a:p>
            <a:pPr>
              <a:defRPr/>
            </a:pPr>
            <a:fld id="{C9E90198-2690-4F2A-99A5-151868482AFE}" type="slidenum">
              <a:rPr lang="en-GB"/>
              <a:pPr>
                <a:defRPr/>
              </a:pPr>
              <a:t>‹#›</a:t>
            </a:fld>
            <a:endParaRPr lang="en-GB"/>
          </a:p>
        </p:txBody>
      </p:sp>
    </p:spTree>
    <p:extLst>
      <p:ext uri="{BB962C8B-B14F-4D97-AF65-F5344CB8AC3E}">
        <p14:creationId xmlns:p14="http://schemas.microsoft.com/office/powerpoint/2010/main" val="9180744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9841" cy="49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6867" name="Rectangle 3"/>
          <p:cNvSpPr>
            <a:spLocks noGrp="1" noChangeArrowheads="1"/>
          </p:cNvSpPr>
          <p:nvPr>
            <p:ph type="dt" idx="1"/>
          </p:nvPr>
        </p:nvSpPr>
        <p:spPr bwMode="auto">
          <a:xfrm>
            <a:off x="3854183" y="0"/>
            <a:ext cx="2949841" cy="497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lvl1pPr algn="r">
              <a:defRPr>
                <a:solidFill>
                  <a:schemeClr val="tx1"/>
                </a:solidFill>
                <a:latin typeface="Arial" charset="0"/>
              </a:defRPr>
            </a:lvl1pPr>
          </a:lstStyle>
          <a:p>
            <a:pPr>
              <a:defRPr/>
            </a:pPr>
            <a:endParaRPr lang="en-GB"/>
          </a:p>
        </p:txBody>
      </p:sp>
      <p:sp>
        <p:nvSpPr>
          <p:cNvPr id="21508" name="Rectangle 4"/>
          <p:cNvSpPr>
            <a:spLocks noGrp="1" noRot="1" noChangeAspect="1" noChangeArrowheads="1" noTextEdit="1"/>
          </p:cNvSpPr>
          <p:nvPr>
            <p:ph type="sldImg" idx="2"/>
          </p:nvPr>
        </p:nvSpPr>
        <p:spPr bwMode="auto">
          <a:xfrm>
            <a:off x="917575" y="746125"/>
            <a:ext cx="4972050" cy="37290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80244" y="4723170"/>
            <a:ext cx="5445126" cy="4475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44749"/>
            <a:ext cx="2949841" cy="497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854183" y="9444749"/>
            <a:ext cx="2949841" cy="497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77" tIns="45789" rIns="91577" bIns="45789" numCol="1" anchor="b" anchorCtr="0" compatLnSpc="1">
            <a:prstTxWarp prst="textNoShape">
              <a:avLst/>
            </a:prstTxWarp>
          </a:bodyPr>
          <a:lstStyle>
            <a:lvl1pPr algn="r">
              <a:defRPr>
                <a:solidFill>
                  <a:schemeClr val="tx1"/>
                </a:solidFill>
                <a:latin typeface="Arial" charset="0"/>
              </a:defRPr>
            </a:lvl1pPr>
          </a:lstStyle>
          <a:p>
            <a:pPr>
              <a:defRPr/>
            </a:pPr>
            <a:fld id="{89AC7CA3-23DE-4E0F-98AD-0848A86642FF}" type="slidenum">
              <a:rPr lang="en-GB"/>
              <a:pPr>
                <a:defRPr/>
              </a:pPr>
              <a:t>‹#›</a:t>
            </a:fld>
            <a:endParaRPr lang="en-GB"/>
          </a:p>
        </p:txBody>
      </p:sp>
    </p:spTree>
    <p:extLst>
      <p:ext uri="{BB962C8B-B14F-4D97-AF65-F5344CB8AC3E}">
        <p14:creationId xmlns:p14="http://schemas.microsoft.com/office/powerpoint/2010/main" val="32008132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lienbildplatzhalter 1"/>
          <p:cNvSpPr>
            <a:spLocks noGrp="1" noRot="1" noChangeAspect="1"/>
          </p:cNvSpPr>
          <p:nvPr>
            <p:ph type="sldImg"/>
          </p:nvPr>
        </p:nvSpPr>
        <p:spPr>
          <a:ln/>
        </p:spPr>
      </p:sp>
      <p:sp>
        <p:nvSpPr>
          <p:cNvPr id="16386" name="Notizenplatzhalter 2"/>
          <p:cNvSpPr>
            <a:spLocks noGrp="1"/>
          </p:cNvSpPr>
          <p:nvPr>
            <p:ph type="body" idx="1"/>
          </p:nvPr>
        </p:nvSpPr>
        <p:spPr>
          <a:noFill/>
        </p:spPr>
        <p:txBody>
          <a:bodyPr/>
          <a:lstStyle/>
          <a:p>
            <a:pPr>
              <a:spcBef>
                <a:spcPct val="0"/>
              </a:spcBef>
            </a:pPr>
            <a:r>
              <a:rPr lang="en-GB" b="1" dirty="0" smtClean="0"/>
              <a:t>Good morning everybody</a:t>
            </a:r>
            <a:r>
              <a:rPr lang="en-GB" dirty="0" smtClean="0"/>
              <a:t>.</a:t>
            </a:r>
          </a:p>
          <a:p>
            <a:pPr>
              <a:spcBef>
                <a:spcPct val="0"/>
              </a:spcBef>
            </a:pPr>
            <a:endParaRPr lang="en-GB" dirty="0" smtClean="0"/>
          </a:p>
          <a:p>
            <a:pPr algn="just">
              <a:spcBef>
                <a:spcPct val="0"/>
              </a:spcBef>
            </a:pPr>
            <a:r>
              <a:rPr lang="en-GB" dirty="0" smtClean="0"/>
              <a:t>Let me tell you that </a:t>
            </a:r>
            <a:r>
              <a:rPr lang="en-GB" b="1" dirty="0" smtClean="0"/>
              <a:t>we Luc </a:t>
            </a:r>
            <a:r>
              <a:rPr lang="en-GB" b="1" dirty="0" err="1" smtClean="0"/>
              <a:t>Molemans</a:t>
            </a:r>
            <a:r>
              <a:rPr lang="en-GB" b="1" dirty="0" smtClean="0"/>
              <a:t> and me appreciate it very much </a:t>
            </a:r>
            <a:r>
              <a:rPr lang="en-GB" dirty="0" smtClean="0"/>
              <a:t>that we do have the possibility to present the ARACHNE Risk Scoring Tool. If you have any technical question you can rely on the vast professional experience as an IT expert.</a:t>
            </a:r>
          </a:p>
          <a:p>
            <a:pPr algn="just">
              <a:spcBef>
                <a:spcPct val="0"/>
              </a:spcBef>
            </a:pPr>
            <a:r>
              <a:rPr lang="en-GB" dirty="0" smtClean="0"/>
              <a:t>  </a:t>
            </a:r>
          </a:p>
          <a:p>
            <a:pPr algn="just">
              <a:spcBef>
                <a:spcPct val="0"/>
              </a:spcBef>
            </a:pPr>
            <a:r>
              <a:rPr lang="en-GB" dirty="0" smtClean="0"/>
              <a:t>We came here to Ljubljana in order to </a:t>
            </a:r>
            <a:r>
              <a:rPr lang="en-GB" b="1" dirty="0" smtClean="0"/>
              <a:t>give you the chance</a:t>
            </a:r>
            <a:r>
              <a:rPr lang="en-GB" dirty="0" smtClean="0"/>
              <a:t> to get a </a:t>
            </a:r>
            <a:r>
              <a:rPr lang="en-GB" b="1" dirty="0" smtClean="0"/>
              <a:t>deeper understandin</a:t>
            </a:r>
            <a:r>
              <a:rPr lang="en-GB" dirty="0" smtClean="0"/>
              <a:t>g of this brand new programme and to go with you a step further towards the integration of the ARACHNE Risk Scoring Program to your daily work. Our final aim is to meet your expectation to use this programme effectively and efficiently in order to </a:t>
            </a:r>
            <a:r>
              <a:rPr lang="en-GB" b="1" dirty="0" smtClean="0"/>
              <a:t>get the added value </a:t>
            </a:r>
            <a:r>
              <a:rPr lang="en-GB" dirty="0" smtClean="0"/>
              <a:t>that we are intending to provide.</a:t>
            </a:r>
          </a:p>
          <a:p>
            <a:pPr algn="just">
              <a:spcBef>
                <a:spcPct val="0"/>
              </a:spcBef>
            </a:pPr>
            <a:endParaRPr lang="en-GB" dirty="0" smtClean="0"/>
          </a:p>
          <a:p>
            <a:pPr algn="just">
              <a:spcBef>
                <a:spcPct val="0"/>
              </a:spcBef>
            </a:pPr>
            <a:endParaRPr lang="en-GB" dirty="0" smtClean="0"/>
          </a:p>
        </p:txBody>
      </p:sp>
      <p:sp>
        <p:nvSpPr>
          <p:cNvPr id="16387" name="Foliennummernplatzhalter 3"/>
          <p:cNvSpPr>
            <a:spLocks noGrp="1"/>
          </p:cNvSpPr>
          <p:nvPr>
            <p:ph type="sldNum" sz="quarter" idx="5"/>
          </p:nvPr>
        </p:nvSpPr>
        <p:spPr>
          <a:noFill/>
          <a:ln>
            <a:miter lim="800000"/>
            <a:headEnd/>
            <a:tailEnd/>
          </a:ln>
        </p:spPr>
        <p:txBody>
          <a:bodyPr/>
          <a:lstStyle/>
          <a:p>
            <a:fld id="{8FA057C6-F980-4E96-830F-35C63611E19C}" type="slidenum">
              <a:rPr lang="en-GB" smtClean="0"/>
              <a:pPr/>
              <a:t>1</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endParaRPr lang="en-US" sz="1800">
              <a:solidFill>
                <a:srgbClr val="FFFFFF"/>
              </a:solidFill>
            </a:endParaRPr>
          </a:p>
        </p:txBody>
      </p:sp>
      <p:pic>
        <p:nvPicPr>
          <p:cNvPr id="5" name="Picture 6" descr="LOGO CE-EN-quadri.eps"/>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84"/>
          <p:cNvSpPr>
            <a:spLocks noChangeArrowheads="1"/>
          </p:cNvSpPr>
          <p:nvPr userDrawn="1"/>
        </p:nvSpPr>
        <p:spPr bwMode="auto">
          <a:xfrm>
            <a:off x="4251325" y="1223963"/>
            <a:ext cx="623888" cy="31750"/>
          </a:xfrm>
          <a:prstGeom prst="rect">
            <a:avLst/>
          </a:prstGeom>
          <a:solidFill>
            <a:srgbClr val="EE803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Rectangle 13"/>
          <p:cNvSpPr>
            <a:spLocks noChangeArrowheads="1"/>
          </p:cNvSpPr>
          <p:nvPr userDrawn="1"/>
        </p:nvSpPr>
        <p:spPr bwMode="auto">
          <a:xfrm>
            <a:off x="4267200" y="6524625"/>
            <a:ext cx="1127125" cy="333375"/>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algn="ctr" defTabSz="457200"/>
            <a:r>
              <a:rPr lang="fr-BE" sz="900">
                <a:solidFill>
                  <a:srgbClr val="FFFFFF"/>
                </a:solidFill>
                <a:latin typeface="Calibri" pitchFamily="34" charset="0"/>
              </a:rPr>
              <a:t>Regional Policy and  Employment Policy</a:t>
            </a:r>
            <a:endParaRPr lang="en-GB" sz="900">
              <a:solidFill>
                <a:srgbClr val="FFFFFF"/>
              </a:solidFill>
              <a:latin typeface="Calibri" pitchFamily="34" charset="0"/>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8" name="Rectangle 6"/>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p>
        </p:txBody>
      </p:sp>
      <p:sp>
        <p:nvSpPr>
          <p:cNvPr id="9" name="Rectangle 7"/>
          <p:cNvSpPr>
            <a:spLocks noGrp="1" noChangeArrowheads="1"/>
          </p:cNvSpPr>
          <p:nvPr>
            <p:ph type="ftr" sz="quarter" idx="11"/>
          </p:nvPr>
        </p:nvSpPr>
        <p:spPr/>
        <p:txBody>
          <a:bodyPr/>
          <a:lstStyle>
            <a:lvl1pPr>
              <a:defRPr>
                <a:solidFill>
                  <a:schemeClr val="bg1"/>
                </a:solidFill>
                <a:latin typeface="+mn-lt"/>
              </a:defRPr>
            </a:lvl1pPr>
          </a:lstStyle>
          <a:p>
            <a:pPr>
              <a:defRPr/>
            </a:pPr>
            <a:r>
              <a:rPr lang="fr-BE"/>
              <a:t> </a:t>
            </a:r>
            <a:endParaRPr lang="en-GB"/>
          </a:p>
        </p:txBody>
      </p:sp>
      <p:sp>
        <p:nvSpPr>
          <p:cNvPr id="10" name="Rectangle 8"/>
          <p:cNvSpPr>
            <a:spLocks noGrp="1" noChangeArrowheads="1"/>
          </p:cNvSpPr>
          <p:nvPr>
            <p:ph type="sldNum" sz="quarter" idx="12"/>
          </p:nvPr>
        </p:nvSpPr>
        <p:spPr/>
        <p:txBody>
          <a:bodyPr/>
          <a:lstStyle>
            <a:lvl1pPr>
              <a:defRPr>
                <a:solidFill>
                  <a:schemeClr val="bg1"/>
                </a:solidFill>
                <a:latin typeface="+mn-lt"/>
              </a:defRPr>
            </a:lvl1pPr>
          </a:lstStyle>
          <a:p>
            <a:pPr>
              <a:defRPr/>
            </a:pPr>
            <a:fld id="{48821248-EA4B-4FA7-9B39-C6D19FD5E340}" type="slidenum">
              <a:rPr lang="en-GB"/>
              <a:pPr>
                <a:defRPr/>
              </a:pPr>
              <a:t>‹#›</a:t>
            </a:fld>
            <a:endParaRPr lang="en-GB"/>
          </a:p>
        </p:txBody>
      </p:sp>
    </p:spTree>
    <p:extLst>
      <p:ext uri="{BB962C8B-B14F-4D97-AF65-F5344CB8AC3E}">
        <p14:creationId xmlns:p14="http://schemas.microsoft.com/office/powerpoint/2010/main" val="162809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474FA8F-22DC-4389-9C4A-502A76D0A05D}" type="slidenum">
              <a:rPr lang="en-GB"/>
              <a:pPr>
                <a:defRPr/>
              </a:pPr>
              <a:t>‹#›</a:t>
            </a:fld>
            <a:endParaRPr lang="en-GB"/>
          </a:p>
        </p:txBody>
      </p:sp>
    </p:spTree>
    <p:extLst>
      <p:ext uri="{BB962C8B-B14F-4D97-AF65-F5344CB8AC3E}">
        <p14:creationId xmlns:p14="http://schemas.microsoft.com/office/powerpoint/2010/main" val="183020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8BAFC71-26F7-4C97-BA5F-0957072124D0}" type="slidenum">
              <a:rPr lang="en-GB"/>
              <a:pPr>
                <a:defRPr/>
              </a:pPr>
              <a:t>‹#›</a:t>
            </a:fld>
            <a:endParaRPr lang="en-GB"/>
          </a:p>
        </p:txBody>
      </p:sp>
    </p:spTree>
    <p:extLst>
      <p:ext uri="{BB962C8B-B14F-4D97-AF65-F5344CB8AC3E}">
        <p14:creationId xmlns:p14="http://schemas.microsoft.com/office/powerpoint/2010/main" val="1391233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defRPr/>
            </a:pPr>
            <a:endParaRPr lang="en-US" sz="1800">
              <a:solidFill>
                <a:srgbClr val="FFFFFF"/>
              </a:solidFill>
            </a:endParaRPr>
          </a:p>
        </p:txBody>
      </p:sp>
      <p:pic>
        <p:nvPicPr>
          <p:cNvPr id="5" name="Picture 6" descr="LOGO CE-EN-quadri.eps"/>
          <p:cNvPicPr>
            <a:picLocks noChangeAspect="1"/>
          </p:cNvPicPr>
          <p:nvPr userDrawn="1"/>
        </p:nvPicPr>
        <p:blipFill>
          <a:blip r:embed="rId2"/>
          <a:srcRect/>
          <a:stretch>
            <a:fillRect/>
          </a:stretch>
        </p:blipFill>
        <p:spPr bwMode="auto">
          <a:xfrm>
            <a:off x="3957638" y="258763"/>
            <a:ext cx="1436687" cy="998537"/>
          </a:xfrm>
          <a:prstGeom prst="rect">
            <a:avLst/>
          </a:prstGeom>
          <a:noFill/>
          <a:ln w="9525">
            <a:noFill/>
            <a:miter lim="800000"/>
            <a:headEnd/>
            <a:tailEnd/>
          </a:ln>
        </p:spPr>
      </p:pic>
      <p:sp>
        <p:nvSpPr>
          <p:cNvPr id="6" name="Rectangle 84"/>
          <p:cNvSpPr>
            <a:spLocks noChangeArrowheads="1"/>
          </p:cNvSpPr>
          <p:nvPr userDrawn="1"/>
        </p:nvSpPr>
        <p:spPr bwMode="auto">
          <a:xfrm>
            <a:off x="4251325" y="1223963"/>
            <a:ext cx="623888" cy="31750"/>
          </a:xfrm>
          <a:prstGeom prst="rect">
            <a:avLst/>
          </a:prstGeom>
          <a:solidFill>
            <a:srgbClr val="EE8032"/>
          </a:solidFill>
          <a:ln>
            <a:noFill/>
          </a:ln>
          <a:effectLst/>
          <a:extLst/>
        </p:spPr>
        <p:txBody>
          <a:bodyPr wrap="none" anchor="ctr"/>
          <a:lstStyle/>
          <a:p>
            <a:pPr>
              <a:defRPr/>
            </a:pPr>
            <a:endParaRPr lang="en-US"/>
          </a:p>
        </p:txBody>
      </p:sp>
      <p:sp>
        <p:nvSpPr>
          <p:cNvPr id="7" name="Rectangle 13"/>
          <p:cNvSpPr>
            <a:spLocks noChangeArrowheads="1"/>
          </p:cNvSpPr>
          <p:nvPr userDrawn="1"/>
        </p:nvSpPr>
        <p:spPr bwMode="auto">
          <a:xfrm>
            <a:off x="4267200" y="6524625"/>
            <a:ext cx="1127125" cy="333375"/>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algn="ctr" defTabSz="457200">
              <a:defRPr/>
            </a:pPr>
            <a:r>
              <a:rPr lang="fr-BE" sz="900">
                <a:solidFill>
                  <a:srgbClr val="FFFFFF"/>
                </a:solidFill>
                <a:latin typeface="Calibri" pitchFamily="34" charset="0"/>
              </a:rPr>
              <a:t>Regional Policy and  Employment Policy</a:t>
            </a:r>
            <a:endParaRPr lang="en-GB" sz="900">
              <a:solidFill>
                <a:srgbClr val="FFFFFF"/>
              </a:solidFill>
              <a:latin typeface="Calibri" pitchFamily="34" charset="0"/>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8" name="Rectangle 6"/>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solidFill>
                <a:srgbClr val="FFFFFF"/>
              </a:solidFill>
            </a:endParaRPr>
          </a:p>
        </p:txBody>
      </p:sp>
      <p:sp>
        <p:nvSpPr>
          <p:cNvPr id="9" name="Rectangle 7"/>
          <p:cNvSpPr>
            <a:spLocks noGrp="1" noChangeArrowheads="1"/>
          </p:cNvSpPr>
          <p:nvPr>
            <p:ph type="ftr" sz="quarter" idx="11"/>
          </p:nvPr>
        </p:nvSpPr>
        <p:spPr/>
        <p:txBody>
          <a:bodyPr/>
          <a:lstStyle>
            <a:lvl1pPr>
              <a:defRPr>
                <a:solidFill>
                  <a:schemeClr val="bg1"/>
                </a:solidFill>
                <a:latin typeface="+mn-lt"/>
              </a:defRPr>
            </a:lvl1pPr>
          </a:lstStyle>
          <a:p>
            <a:pPr>
              <a:defRPr/>
            </a:pPr>
            <a:r>
              <a:rPr lang="fr-BE">
                <a:solidFill>
                  <a:srgbClr val="FFFFFF"/>
                </a:solidFill>
              </a:rPr>
              <a:t> </a:t>
            </a:r>
            <a:endParaRPr lang="en-GB">
              <a:solidFill>
                <a:srgbClr val="FFFFFF"/>
              </a:solidFill>
            </a:endParaRPr>
          </a:p>
        </p:txBody>
      </p:sp>
      <p:sp>
        <p:nvSpPr>
          <p:cNvPr id="10" name="Rectangle 8"/>
          <p:cNvSpPr>
            <a:spLocks noGrp="1" noChangeArrowheads="1"/>
          </p:cNvSpPr>
          <p:nvPr>
            <p:ph type="sldNum" sz="quarter" idx="12"/>
          </p:nvPr>
        </p:nvSpPr>
        <p:spPr/>
        <p:txBody>
          <a:bodyPr/>
          <a:lstStyle>
            <a:lvl1pPr>
              <a:defRPr>
                <a:solidFill>
                  <a:schemeClr val="bg1"/>
                </a:solidFill>
                <a:latin typeface="+mn-lt"/>
              </a:defRPr>
            </a:lvl1pPr>
          </a:lstStyle>
          <a:p>
            <a:pPr>
              <a:defRPr/>
            </a:pPr>
            <a:fld id="{3CEE0310-4E6F-4961-A2EF-6E351E34EFE6}"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1549751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xfrm>
            <a:off x="3132138" y="6021388"/>
            <a:ext cx="2895600" cy="476250"/>
          </a:xfrm>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pPr>
              <a:defRPr/>
            </a:pPr>
            <a:fld id="{FE4A3500-502B-45DA-B868-4FE9ECDDABD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6707844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8993993-C549-4205-A1F2-BCC43E459FEE}"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9077151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F6490AE-3DC8-442B-993C-8BB6672BA97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5892725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B471886-C253-480D-AC0B-B26BE3D2E73A}"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302768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31098E9-6003-4661-8035-0834D2DE293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328330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6D915DA-F0DD-4A49-9B15-2506239921E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6510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2849B89-E609-4978-A383-4445CF2786AE}"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380087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a:xfrm>
            <a:off x="3132138" y="6021388"/>
            <a:ext cx="2895600" cy="476250"/>
          </a:xfrm>
        </p:spPr>
        <p:txBody>
          <a:bodyPr/>
          <a:lstStyle>
            <a:lvl1pPr>
              <a:defRPr/>
            </a:lvl1pPr>
          </a:lstStyle>
          <a:p>
            <a:pPr>
              <a:defRPr/>
            </a:pPr>
            <a:endParaRPr lang="en-GB"/>
          </a:p>
        </p:txBody>
      </p:sp>
      <p:sp>
        <p:nvSpPr>
          <p:cNvPr id="6" name="Rectangle 6"/>
          <p:cNvSpPr>
            <a:spLocks noGrp="1" noChangeArrowheads="1"/>
          </p:cNvSpPr>
          <p:nvPr>
            <p:ph type="sldNum" sz="quarter" idx="12"/>
          </p:nvPr>
        </p:nvSpPr>
        <p:spPr/>
        <p:txBody>
          <a:bodyPr/>
          <a:lstStyle>
            <a:lvl1pPr>
              <a:defRPr/>
            </a:lvl1pPr>
          </a:lstStyle>
          <a:p>
            <a:pPr>
              <a:defRPr/>
            </a:pPr>
            <a:fld id="{FAB50603-6AAE-4DCB-8CCA-E960BA737129}" type="slidenum">
              <a:rPr lang="en-GB"/>
              <a:pPr>
                <a:defRPr/>
              </a:pPr>
              <a:t>‹#›</a:t>
            </a:fld>
            <a:endParaRPr lang="en-GB"/>
          </a:p>
        </p:txBody>
      </p:sp>
    </p:spTree>
    <p:extLst>
      <p:ext uri="{BB962C8B-B14F-4D97-AF65-F5344CB8AC3E}">
        <p14:creationId xmlns:p14="http://schemas.microsoft.com/office/powerpoint/2010/main" val="2573399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3738CAC-F725-4BB8-9A01-6BB26EB5407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8443064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DFA74B-8FCA-4035-B10C-92771E58163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273822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B0A4D4B-3E50-4428-8449-9478C2F4EEF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0910773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endParaRPr lang="en-US" sz="1800">
              <a:solidFill>
                <a:srgbClr val="FFFFFF"/>
              </a:solidFill>
            </a:endParaRPr>
          </a:p>
        </p:txBody>
      </p:sp>
      <p:pic>
        <p:nvPicPr>
          <p:cNvPr id="5" name="Picture 6" descr="LOGO CE-EN-quadri.eps"/>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84"/>
          <p:cNvSpPr>
            <a:spLocks noChangeArrowheads="1"/>
          </p:cNvSpPr>
          <p:nvPr userDrawn="1"/>
        </p:nvSpPr>
        <p:spPr bwMode="auto">
          <a:xfrm>
            <a:off x="4251325" y="1223963"/>
            <a:ext cx="623888" cy="31750"/>
          </a:xfrm>
          <a:prstGeom prst="rect">
            <a:avLst/>
          </a:prstGeom>
          <a:solidFill>
            <a:srgbClr val="EE803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Rectangle 13"/>
          <p:cNvSpPr>
            <a:spLocks noChangeArrowheads="1"/>
          </p:cNvSpPr>
          <p:nvPr userDrawn="1"/>
        </p:nvSpPr>
        <p:spPr bwMode="auto">
          <a:xfrm>
            <a:off x="4267200" y="6524625"/>
            <a:ext cx="1127125" cy="333375"/>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algn="ctr" defTabSz="457200"/>
            <a:r>
              <a:rPr lang="fr-BE" sz="900">
                <a:solidFill>
                  <a:srgbClr val="FFFFFF"/>
                </a:solidFill>
                <a:latin typeface="Calibri" pitchFamily="34" charset="0"/>
              </a:rPr>
              <a:t>Regional Policy and  Employment Policy</a:t>
            </a:r>
            <a:endParaRPr lang="en-GB" sz="900">
              <a:solidFill>
                <a:srgbClr val="FFFFFF"/>
              </a:solidFill>
              <a:latin typeface="Calibri" pitchFamily="34" charset="0"/>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8" name="Rectangle 6"/>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solidFill>
                <a:srgbClr val="FFFFFF"/>
              </a:solidFill>
            </a:endParaRPr>
          </a:p>
        </p:txBody>
      </p:sp>
      <p:sp>
        <p:nvSpPr>
          <p:cNvPr id="9" name="Rectangle 7"/>
          <p:cNvSpPr>
            <a:spLocks noGrp="1" noChangeArrowheads="1"/>
          </p:cNvSpPr>
          <p:nvPr>
            <p:ph type="ftr" sz="quarter" idx="11"/>
          </p:nvPr>
        </p:nvSpPr>
        <p:spPr/>
        <p:txBody>
          <a:bodyPr/>
          <a:lstStyle>
            <a:lvl1pPr>
              <a:defRPr>
                <a:solidFill>
                  <a:schemeClr val="bg1"/>
                </a:solidFill>
                <a:latin typeface="+mn-lt"/>
              </a:defRPr>
            </a:lvl1pPr>
          </a:lstStyle>
          <a:p>
            <a:pPr>
              <a:defRPr/>
            </a:pPr>
            <a:r>
              <a:rPr lang="fr-BE">
                <a:solidFill>
                  <a:srgbClr val="FFFFFF"/>
                </a:solidFill>
              </a:rPr>
              <a:t> </a:t>
            </a:r>
            <a:endParaRPr lang="en-GB">
              <a:solidFill>
                <a:srgbClr val="FFFFFF"/>
              </a:solidFill>
            </a:endParaRPr>
          </a:p>
        </p:txBody>
      </p:sp>
      <p:sp>
        <p:nvSpPr>
          <p:cNvPr id="10" name="Rectangle 8"/>
          <p:cNvSpPr>
            <a:spLocks noGrp="1" noChangeArrowheads="1"/>
          </p:cNvSpPr>
          <p:nvPr>
            <p:ph type="sldNum" sz="quarter" idx="12"/>
          </p:nvPr>
        </p:nvSpPr>
        <p:spPr/>
        <p:txBody>
          <a:bodyPr/>
          <a:lstStyle>
            <a:lvl1pPr>
              <a:defRPr>
                <a:solidFill>
                  <a:schemeClr val="bg1"/>
                </a:solidFill>
                <a:latin typeface="+mn-lt"/>
              </a:defRPr>
            </a:lvl1pPr>
          </a:lstStyle>
          <a:p>
            <a:pPr>
              <a:defRPr/>
            </a:pPr>
            <a:fld id="{48821248-EA4B-4FA7-9B39-C6D19FD5E340}"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9813973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xfrm>
            <a:off x="3132138" y="6021388"/>
            <a:ext cx="2895600" cy="476250"/>
          </a:xfrm>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pPr>
              <a:defRPr/>
            </a:pPr>
            <a:fld id="{FAB50603-6AAE-4DCB-8CCA-E960BA73712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84533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54AAC72-8382-422E-9469-210DA9218A6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698481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59B2A5F-B0C1-4ECF-8B01-D35E91DF25D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2233211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E986F55-4517-4FE9-9A1A-B0B8500DC90E}"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6201649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599A282-DBCB-48EE-8D8D-6F8B88D9647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9501348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DAC6E43-62A3-4C3A-AB16-A24C542A68F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275158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54AAC72-8382-422E-9469-210DA9218A6D}" type="slidenum">
              <a:rPr lang="en-GB"/>
              <a:pPr>
                <a:defRPr/>
              </a:pPr>
              <a:t>‹#›</a:t>
            </a:fld>
            <a:endParaRPr lang="en-GB"/>
          </a:p>
        </p:txBody>
      </p:sp>
    </p:spTree>
    <p:extLst>
      <p:ext uri="{BB962C8B-B14F-4D97-AF65-F5344CB8AC3E}">
        <p14:creationId xmlns:p14="http://schemas.microsoft.com/office/powerpoint/2010/main" val="31509143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3FADE2E-CCB4-4409-8641-A20DC3C1859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0489474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A5A5E0B-D67E-4477-8356-29C3F81B3C3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4076605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474FA8F-22DC-4389-9C4A-502A76D0A05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5417776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8BAFC71-26F7-4C97-BA5F-0957072124D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767027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endParaRPr lang="en-US" sz="1800">
              <a:solidFill>
                <a:srgbClr val="FFFFFF"/>
              </a:solidFill>
            </a:endParaRPr>
          </a:p>
        </p:txBody>
      </p:sp>
      <p:pic>
        <p:nvPicPr>
          <p:cNvPr id="5" name="Picture 6" descr="LOGO CE-EN-quadri.eps"/>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84"/>
          <p:cNvSpPr>
            <a:spLocks noChangeArrowheads="1"/>
          </p:cNvSpPr>
          <p:nvPr userDrawn="1"/>
        </p:nvSpPr>
        <p:spPr bwMode="auto">
          <a:xfrm>
            <a:off x="4251325" y="1223963"/>
            <a:ext cx="623888" cy="31750"/>
          </a:xfrm>
          <a:prstGeom prst="rect">
            <a:avLst/>
          </a:prstGeom>
          <a:solidFill>
            <a:srgbClr val="EE803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Rectangle 13"/>
          <p:cNvSpPr>
            <a:spLocks noChangeArrowheads="1"/>
          </p:cNvSpPr>
          <p:nvPr userDrawn="1"/>
        </p:nvSpPr>
        <p:spPr bwMode="auto">
          <a:xfrm>
            <a:off x="4267200" y="6524625"/>
            <a:ext cx="1127125" cy="333375"/>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algn="ctr" defTabSz="457200"/>
            <a:r>
              <a:rPr lang="fr-BE" sz="900">
                <a:solidFill>
                  <a:srgbClr val="FFFFFF"/>
                </a:solidFill>
                <a:latin typeface="Calibri" pitchFamily="34" charset="0"/>
              </a:rPr>
              <a:t>Regional Policy and  Employment Policy</a:t>
            </a:r>
            <a:endParaRPr lang="en-GB" sz="900">
              <a:solidFill>
                <a:srgbClr val="FFFFFF"/>
              </a:solidFill>
              <a:latin typeface="Calibri" pitchFamily="34" charset="0"/>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8" name="Rectangle 6"/>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solidFill>
                <a:srgbClr val="FFFFFF"/>
              </a:solidFill>
            </a:endParaRPr>
          </a:p>
        </p:txBody>
      </p:sp>
      <p:sp>
        <p:nvSpPr>
          <p:cNvPr id="9" name="Rectangle 7"/>
          <p:cNvSpPr>
            <a:spLocks noGrp="1" noChangeArrowheads="1"/>
          </p:cNvSpPr>
          <p:nvPr>
            <p:ph type="ftr" sz="quarter" idx="11"/>
          </p:nvPr>
        </p:nvSpPr>
        <p:spPr/>
        <p:txBody>
          <a:bodyPr/>
          <a:lstStyle>
            <a:lvl1pPr>
              <a:defRPr>
                <a:solidFill>
                  <a:schemeClr val="bg1"/>
                </a:solidFill>
                <a:latin typeface="+mn-lt"/>
              </a:defRPr>
            </a:lvl1pPr>
          </a:lstStyle>
          <a:p>
            <a:pPr>
              <a:defRPr/>
            </a:pPr>
            <a:r>
              <a:rPr lang="fr-BE">
                <a:solidFill>
                  <a:srgbClr val="FFFFFF"/>
                </a:solidFill>
              </a:rPr>
              <a:t> </a:t>
            </a:r>
            <a:endParaRPr lang="en-GB">
              <a:solidFill>
                <a:srgbClr val="FFFFFF"/>
              </a:solidFill>
            </a:endParaRPr>
          </a:p>
        </p:txBody>
      </p:sp>
      <p:sp>
        <p:nvSpPr>
          <p:cNvPr id="10" name="Rectangle 8"/>
          <p:cNvSpPr>
            <a:spLocks noGrp="1" noChangeArrowheads="1"/>
          </p:cNvSpPr>
          <p:nvPr>
            <p:ph type="sldNum" sz="quarter" idx="12"/>
          </p:nvPr>
        </p:nvSpPr>
        <p:spPr/>
        <p:txBody>
          <a:bodyPr/>
          <a:lstStyle>
            <a:lvl1pPr>
              <a:defRPr>
                <a:solidFill>
                  <a:schemeClr val="bg1"/>
                </a:solidFill>
                <a:latin typeface="+mn-lt"/>
              </a:defRPr>
            </a:lvl1pPr>
          </a:lstStyle>
          <a:p>
            <a:pPr>
              <a:defRPr/>
            </a:pPr>
            <a:fld id="{48821248-EA4B-4FA7-9B39-C6D19FD5E340}"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171044823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xfrm>
            <a:off x="3132138" y="6021388"/>
            <a:ext cx="2895600" cy="476250"/>
          </a:xfrm>
        </p:spPr>
        <p:txBody>
          <a:bodyPr/>
          <a:lstStyle>
            <a:lvl1pPr>
              <a:defRPr/>
            </a:lvl1pPr>
          </a:lstStyle>
          <a:p>
            <a:pPr>
              <a:defRPr/>
            </a:pPr>
            <a:r>
              <a:rPr lang="en-GB" smtClean="0">
                <a:solidFill>
                  <a:srgbClr val="000000"/>
                </a:solidFill>
              </a:rPr>
              <a:t> </a:t>
            </a:r>
            <a:endParaRPr lang="en-GB">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pPr>
              <a:defRPr/>
            </a:pPr>
            <a:fld id="{FAB50603-6AAE-4DCB-8CCA-E960BA73712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485901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solidFill>
                  <a:srgbClr val="000000"/>
                </a:solidFill>
              </a:rPr>
              <a:t> </a:t>
            </a: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54AAC72-8382-422E-9469-210DA9218A6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89006701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smtClean="0">
                <a:solidFill>
                  <a:srgbClr val="000000"/>
                </a:solidFill>
              </a:rPr>
              <a:t> </a:t>
            </a: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59B2A5F-B0C1-4ECF-8B01-D35E91DF25D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26878577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GB" smtClean="0">
                <a:solidFill>
                  <a:srgbClr val="000000"/>
                </a:solidFill>
              </a:rPr>
              <a:t> </a:t>
            </a:r>
            <a:endParaRPr lang="en-GB">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E986F55-4517-4FE9-9A1A-B0B8500DC90E}"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0516176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GB" smtClean="0">
                <a:solidFill>
                  <a:srgbClr val="000000"/>
                </a:solidFill>
              </a:rPr>
              <a:t> </a:t>
            </a:r>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599A282-DBCB-48EE-8D8D-6F8B88D9647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51946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59B2A5F-B0C1-4ECF-8B01-D35E91DF25D4}" type="slidenum">
              <a:rPr lang="en-GB"/>
              <a:pPr>
                <a:defRPr/>
              </a:pPr>
              <a:t>‹#›</a:t>
            </a:fld>
            <a:endParaRPr lang="en-GB"/>
          </a:p>
        </p:txBody>
      </p:sp>
    </p:spTree>
    <p:extLst>
      <p:ext uri="{BB962C8B-B14F-4D97-AF65-F5344CB8AC3E}">
        <p14:creationId xmlns:p14="http://schemas.microsoft.com/office/powerpoint/2010/main" val="39592405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GB" smtClean="0">
                <a:solidFill>
                  <a:srgbClr val="000000"/>
                </a:solidFill>
              </a:rPr>
              <a:t> </a:t>
            </a:r>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DAC6E43-62A3-4C3A-AB16-A24C542A68F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4523027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smtClean="0">
                <a:solidFill>
                  <a:srgbClr val="000000"/>
                </a:solidFill>
              </a:rPr>
              <a:t> </a:t>
            </a: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3FADE2E-CCB4-4409-8641-A20DC3C1859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2280315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smtClean="0">
                <a:solidFill>
                  <a:srgbClr val="000000"/>
                </a:solidFill>
              </a:rPr>
              <a:t> </a:t>
            </a: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A5A5E0B-D67E-4477-8356-29C3F81B3C3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19606148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solidFill>
                  <a:srgbClr val="000000"/>
                </a:solidFill>
              </a:rPr>
              <a:t> </a:t>
            </a: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474FA8F-22DC-4389-9C4A-502A76D0A05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4120521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solidFill>
                  <a:srgbClr val="000000"/>
                </a:solidFill>
              </a:rPr>
              <a:t> </a:t>
            </a: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8BAFC71-26F7-4C97-BA5F-0957072124D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336774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FE986F55-4517-4FE9-9A1A-B0B8500DC90E}" type="slidenum">
              <a:rPr lang="en-GB"/>
              <a:pPr>
                <a:defRPr/>
              </a:pPr>
              <a:t>‹#›</a:t>
            </a:fld>
            <a:endParaRPr lang="en-GB"/>
          </a:p>
        </p:txBody>
      </p:sp>
    </p:spTree>
    <p:extLst>
      <p:ext uri="{BB962C8B-B14F-4D97-AF65-F5344CB8AC3E}">
        <p14:creationId xmlns:p14="http://schemas.microsoft.com/office/powerpoint/2010/main" val="1002427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599A282-DBCB-48EE-8D8D-6F8B88D96478}" type="slidenum">
              <a:rPr lang="en-GB"/>
              <a:pPr>
                <a:defRPr/>
              </a:pPr>
              <a:t>‹#›</a:t>
            </a:fld>
            <a:endParaRPr lang="en-GB"/>
          </a:p>
        </p:txBody>
      </p:sp>
    </p:spTree>
    <p:extLst>
      <p:ext uri="{BB962C8B-B14F-4D97-AF65-F5344CB8AC3E}">
        <p14:creationId xmlns:p14="http://schemas.microsoft.com/office/powerpoint/2010/main" val="3622772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1DAC6E43-62A3-4C3A-AB16-A24C542A68F5}" type="slidenum">
              <a:rPr lang="en-GB"/>
              <a:pPr>
                <a:defRPr/>
              </a:pPr>
              <a:t>‹#›</a:t>
            </a:fld>
            <a:endParaRPr lang="en-GB"/>
          </a:p>
        </p:txBody>
      </p:sp>
    </p:spTree>
    <p:extLst>
      <p:ext uri="{BB962C8B-B14F-4D97-AF65-F5344CB8AC3E}">
        <p14:creationId xmlns:p14="http://schemas.microsoft.com/office/powerpoint/2010/main" val="3312865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3FADE2E-CCB4-4409-8641-A20DC3C18590}" type="slidenum">
              <a:rPr lang="en-GB"/>
              <a:pPr>
                <a:defRPr/>
              </a:pPr>
              <a:t>‹#›</a:t>
            </a:fld>
            <a:endParaRPr lang="en-GB"/>
          </a:p>
        </p:txBody>
      </p:sp>
    </p:spTree>
    <p:extLst>
      <p:ext uri="{BB962C8B-B14F-4D97-AF65-F5344CB8AC3E}">
        <p14:creationId xmlns:p14="http://schemas.microsoft.com/office/powerpoint/2010/main" val="962628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A5A5E0B-D67E-4477-8356-29C3F81B3C36}" type="slidenum">
              <a:rPr lang="en-GB"/>
              <a:pPr>
                <a:defRPr/>
              </a:pPr>
              <a:t>‹#›</a:t>
            </a:fld>
            <a:endParaRPr lang="en-GB"/>
          </a:p>
        </p:txBody>
      </p:sp>
    </p:spTree>
    <p:extLst>
      <p:ext uri="{BB962C8B-B14F-4D97-AF65-F5344CB8AC3E}">
        <p14:creationId xmlns:p14="http://schemas.microsoft.com/office/powerpoint/2010/main" val="3658861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smtClean="0"/>
              <a:t>Second level</a:t>
            </a:r>
            <a:endParaRPr lang="en-GB" smtClean="0"/>
          </a:p>
          <a:p>
            <a:pPr lvl="1"/>
            <a:r>
              <a:rPr lang="en-GB" smtClean="0"/>
              <a:t>Third level</a:t>
            </a:r>
          </a:p>
          <a:p>
            <a:pPr lvl="2"/>
            <a:r>
              <a:rPr lang="en-GB"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FF58E94E-FCA4-454D-9D69-FBD2BAB94788}" type="slidenum">
              <a:rPr lang="en-GB"/>
              <a:pPr>
                <a:defRPr/>
              </a:pPr>
              <a:t>‹#›</a:t>
            </a:fld>
            <a:endParaRPr lang="en-GB"/>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32" name="Picture 17" descr="LOGO CE_Vertical_EN_NEG_quadri_H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9"/>
          <p:cNvSpPr>
            <a:spLocks noChangeArrowheads="1"/>
          </p:cNvSpPr>
          <p:nvPr userDrawn="1"/>
        </p:nvSpPr>
        <p:spPr bwMode="auto">
          <a:xfrm>
            <a:off x="4251325" y="1222375"/>
            <a:ext cx="623888" cy="39688"/>
          </a:xfrm>
          <a:prstGeom prst="rect">
            <a:avLst/>
          </a:prstGeom>
          <a:solidFill>
            <a:srgbClr val="EE803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Rectangle 6"/>
          <p:cNvSpPr>
            <a:spLocks noChangeArrowheads="1"/>
          </p:cNvSpPr>
          <p:nvPr userDrawn="1"/>
        </p:nvSpPr>
        <p:spPr bwMode="auto">
          <a:xfrm>
            <a:off x="4267200" y="6575425"/>
            <a:ext cx="1127125" cy="282575"/>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defTabSz="457200"/>
            <a:r>
              <a:rPr lang="fr-BE" sz="900">
                <a:solidFill>
                  <a:srgbClr val="FFFFFF"/>
                </a:solidFill>
                <a:latin typeface="Calibri" pitchFamily="34" charset="0"/>
              </a:rPr>
              <a:t>Regional Policy and Employment Policy</a:t>
            </a:r>
            <a:endParaRPr lang="en-GB" sz="900">
              <a:solidFill>
                <a:srgbClr val="FFFFFF"/>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BE" smtClean="0"/>
              <a:t>Second level</a:t>
            </a:r>
            <a:endParaRPr lang="en-GB" smtClean="0"/>
          </a:p>
          <a:p>
            <a:pPr lvl="1"/>
            <a:r>
              <a:rPr lang="en-GB" smtClean="0"/>
              <a:t>Third level</a:t>
            </a:r>
          </a:p>
          <a:p>
            <a:pPr lvl="2"/>
            <a:r>
              <a:rPr lang="en-GB"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8E157E61-79A5-4D9B-9AC6-A1D2E3C47596}" type="slidenum">
              <a:rPr lang="en-GB">
                <a:solidFill>
                  <a:srgbClr val="000000"/>
                </a:solidFill>
              </a:rPr>
              <a:pPr>
                <a:defRPr/>
              </a:pPr>
              <a:t>‹#›</a:t>
            </a:fld>
            <a:endParaRPr lang="en-GB">
              <a:solidFill>
                <a:srgbClr val="000000"/>
              </a:solidFill>
            </a:endParaRPr>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solidFill>
                <a:srgbClr val="FFFFFF"/>
              </a:solidFill>
            </a:endParaRPr>
          </a:p>
        </p:txBody>
      </p:sp>
      <p:pic>
        <p:nvPicPr>
          <p:cNvPr id="1032" name="Picture 17" descr="LOGO CE_Vertical_EN_NEG_quadri_HR"/>
          <p:cNvPicPr>
            <a:picLocks noChangeAspect="1" noChangeArrowheads="1"/>
          </p:cNvPicPr>
          <p:nvPr userDrawn="1"/>
        </p:nvPicPr>
        <p:blipFill>
          <a:blip r:embed="rId13"/>
          <a:srcRect/>
          <a:stretch>
            <a:fillRect/>
          </a:stretch>
        </p:blipFill>
        <p:spPr bwMode="auto">
          <a:xfrm>
            <a:off x="3957638" y="258763"/>
            <a:ext cx="1436687" cy="1004887"/>
          </a:xfrm>
          <a:prstGeom prst="rect">
            <a:avLst/>
          </a:prstGeom>
          <a:noFill/>
          <a:ln w="9525">
            <a:noFill/>
            <a:miter lim="800000"/>
            <a:headEnd/>
            <a:tailEnd/>
          </a:ln>
        </p:spPr>
      </p:pic>
      <p:sp>
        <p:nvSpPr>
          <p:cNvPr id="1033" name="Rectangle 19"/>
          <p:cNvSpPr>
            <a:spLocks noChangeArrowheads="1"/>
          </p:cNvSpPr>
          <p:nvPr userDrawn="1"/>
        </p:nvSpPr>
        <p:spPr bwMode="auto">
          <a:xfrm>
            <a:off x="4251325" y="1222375"/>
            <a:ext cx="623888" cy="39688"/>
          </a:xfrm>
          <a:prstGeom prst="rect">
            <a:avLst/>
          </a:prstGeom>
          <a:solidFill>
            <a:srgbClr val="EE8032"/>
          </a:solidFill>
          <a:ln>
            <a:noFill/>
          </a:ln>
          <a:effectLst/>
          <a:extLst/>
        </p:spPr>
        <p:txBody>
          <a:bodyPr wrap="none" anchor="ctr"/>
          <a:lstStyle/>
          <a:p>
            <a:pPr>
              <a:defRPr/>
            </a:pPr>
            <a:endParaRPr lang="en-US"/>
          </a:p>
        </p:txBody>
      </p:sp>
      <p:sp>
        <p:nvSpPr>
          <p:cNvPr id="1034" name="Rectangle 6"/>
          <p:cNvSpPr>
            <a:spLocks noChangeArrowheads="1"/>
          </p:cNvSpPr>
          <p:nvPr userDrawn="1"/>
        </p:nvSpPr>
        <p:spPr bwMode="auto">
          <a:xfrm>
            <a:off x="4267200" y="6575425"/>
            <a:ext cx="1127125" cy="282575"/>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defTabSz="457200">
              <a:defRPr/>
            </a:pPr>
            <a:r>
              <a:rPr lang="fr-BE" sz="900">
                <a:solidFill>
                  <a:srgbClr val="FFFFFF"/>
                </a:solidFill>
                <a:latin typeface="Calibri" pitchFamily="34" charset="0"/>
              </a:rPr>
              <a:t>Regional Policy and Employment Policy</a:t>
            </a:r>
            <a:endParaRPr lang="en-GB" sz="900">
              <a:solidFill>
                <a:srgbClr val="FFFFFF"/>
              </a:solidFill>
              <a:latin typeface="Calibri" pitchFamily="34" charset="0"/>
            </a:endParaRPr>
          </a:p>
        </p:txBody>
      </p:sp>
    </p:spTree>
    <p:extLst>
      <p:ext uri="{BB962C8B-B14F-4D97-AF65-F5344CB8AC3E}">
        <p14:creationId xmlns:p14="http://schemas.microsoft.com/office/powerpoint/2010/main" val="2214805584"/>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smtClean="0"/>
              <a:t>Second level</a:t>
            </a:r>
            <a:endParaRPr lang="en-GB" smtClean="0"/>
          </a:p>
          <a:p>
            <a:pPr lvl="1"/>
            <a:r>
              <a:rPr lang="en-GB" smtClean="0"/>
              <a:t>Third level</a:t>
            </a:r>
          </a:p>
          <a:p>
            <a:pPr lvl="2"/>
            <a:r>
              <a:rPr lang="en-GB"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FF58E94E-FCA4-454D-9D69-FBD2BAB94788}" type="slidenum">
              <a:rPr lang="en-GB">
                <a:solidFill>
                  <a:srgbClr val="000000"/>
                </a:solidFill>
              </a:rPr>
              <a:pPr>
                <a:defRPr/>
              </a:pPr>
              <a:t>‹#›</a:t>
            </a:fld>
            <a:endParaRPr lang="en-GB">
              <a:solidFill>
                <a:srgbClr val="000000"/>
              </a:solidFill>
            </a:endParaRPr>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solidFill>
                <a:srgbClr val="FFFFFF"/>
              </a:solidFill>
            </a:endParaRPr>
          </a:p>
        </p:txBody>
      </p:sp>
      <p:pic>
        <p:nvPicPr>
          <p:cNvPr id="1032" name="Picture 17" descr="LOGO CE_Vertical_EN_NEG_quadri_H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9"/>
          <p:cNvSpPr>
            <a:spLocks noChangeArrowheads="1"/>
          </p:cNvSpPr>
          <p:nvPr userDrawn="1"/>
        </p:nvSpPr>
        <p:spPr bwMode="auto">
          <a:xfrm>
            <a:off x="4251325" y="1222375"/>
            <a:ext cx="623888" cy="39688"/>
          </a:xfrm>
          <a:prstGeom prst="rect">
            <a:avLst/>
          </a:prstGeom>
          <a:solidFill>
            <a:srgbClr val="EE803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Rectangle 6"/>
          <p:cNvSpPr>
            <a:spLocks noChangeArrowheads="1"/>
          </p:cNvSpPr>
          <p:nvPr userDrawn="1"/>
        </p:nvSpPr>
        <p:spPr bwMode="auto">
          <a:xfrm>
            <a:off x="4267200" y="6575425"/>
            <a:ext cx="1127125" cy="282575"/>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defTabSz="457200"/>
            <a:r>
              <a:rPr lang="fr-BE" sz="900">
                <a:solidFill>
                  <a:srgbClr val="FFFFFF"/>
                </a:solidFill>
                <a:latin typeface="Calibri" pitchFamily="34" charset="0"/>
              </a:rPr>
              <a:t>Regional Policy and Employment Policy</a:t>
            </a:r>
            <a:endParaRPr lang="en-GB" sz="900">
              <a:solidFill>
                <a:srgbClr val="FFFFFF"/>
              </a:solidFill>
              <a:latin typeface="Calibri" pitchFamily="34" charset="0"/>
            </a:endParaRPr>
          </a:p>
        </p:txBody>
      </p:sp>
    </p:spTree>
    <p:extLst>
      <p:ext uri="{BB962C8B-B14F-4D97-AF65-F5344CB8AC3E}">
        <p14:creationId xmlns:p14="http://schemas.microsoft.com/office/powerpoint/2010/main" val="4253560345"/>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smtClean="0"/>
              <a:t>Second level</a:t>
            </a:r>
            <a:endParaRPr lang="en-GB" smtClean="0"/>
          </a:p>
          <a:p>
            <a:pPr lvl="1"/>
            <a:r>
              <a:rPr lang="en-GB" smtClean="0"/>
              <a:t>Third level</a:t>
            </a:r>
          </a:p>
          <a:p>
            <a:pPr lvl="2"/>
            <a:r>
              <a:rPr lang="en-GB"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r>
              <a:rPr lang="en-GB" smtClean="0">
                <a:solidFill>
                  <a:srgbClr val="000000"/>
                </a:solidFill>
              </a:rPr>
              <a:t> </a:t>
            </a: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FF58E94E-FCA4-454D-9D69-FBD2BAB94788}" type="slidenum">
              <a:rPr lang="en-GB">
                <a:solidFill>
                  <a:srgbClr val="000000"/>
                </a:solidFill>
              </a:rPr>
              <a:pPr>
                <a:defRPr/>
              </a:pPr>
              <a:t>‹#›</a:t>
            </a:fld>
            <a:endParaRPr lang="en-GB">
              <a:solidFill>
                <a:srgbClr val="000000"/>
              </a:solidFill>
            </a:endParaRPr>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solidFill>
                <a:srgbClr val="FFFFFF"/>
              </a:solidFill>
            </a:endParaRPr>
          </a:p>
        </p:txBody>
      </p:sp>
      <p:pic>
        <p:nvPicPr>
          <p:cNvPr id="1032" name="Picture 17" descr="LOGO CE_Vertical_EN_NEG_quadri_H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9"/>
          <p:cNvSpPr>
            <a:spLocks noChangeArrowheads="1"/>
          </p:cNvSpPr>
          <p:nvPr userDrawn="1"/>
        </p:nvSpPr>
        <p:spPr bwMode="auto">
          <a:xfrm>
            <a:off x="4251325" y="1222375"/>
            <a:ext cx="623888" cy="39688"/>
          </a:xfrm>
          <a:prstGeom prst="rect">
            <a:avLst/>
          </a:prstGeom>
          <a:solidFill>
            <a:srgbClr val="EE803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Rectangle 6"/>
          <p:cNvSpPr>
            <a:spLocks noChangeArrowheads="1"/>
          </p:cNvSpPr>
          <p:nvPr userDrawn="1"/>
        </p:nvSpPr>
        <p:spPr bwMode="auto">
          <a:xfrm>
            <a:off x="4267200" y="6575425"/>
            <a:ext cx="1127125" cy="282575"/>
          </a:xfrm>
          <a:prstGeom prst="rect">
            <a:avLst/>
          </a:prstGeom>
          <a:solidFill>
            <a:srgbClr val="EE8032"/>
          </a:solidFill>
          <a:ln w="9525" algn="ctr">
            <a:solidFill>
              <a:srgbClr val="EE8032"/>
            </a:solidFill>
            <a:miter lim="800000"/>
            <a:headEnd/>
            <a:tailEnd/>
          </a:ln>
          <a:effectLst>
            <a:outerShdw dist="23000" dir="5400000" rotWithShape="0">
              <a:srgbClr val="000000">
                <a:alpha val="34998"/>
              </a:srgbClr>
            </a:outerShdw>
          </a:effectLst>
        </p:spPr>
        <p:txBody>
          <a:bodyPr lIns="54000" anchor="ctr"/>
          <a:lstStyle/>
          <a:p>
            <a:pPr defTabSz="457200"/>
            <a:r>
              <a:rPr lang="fr-BE" sz="900">
                <a:solidFill>
                  <a:srgbClr val="FFFFFF"/>
                </a:solidFill>
                <a:latin typeface="Calibri" pitchFamily="34" charset="0"/>
              </a:rPr>
              <a:t>Regional Policy and Employment Policy</a:t>
            </a:r>
            <a:endParaRPr lang="en-GB" sz="900">
              <a:solidFill>
                <a:srgbClr val="FFFFFF"/>
              </a:solidFill>
              <a:latin typeface="Calibri" pitchFamily="34" charset="0"/>
            </a:endParaRPr>
          </a:p>
        </p:txBody>
      </p:sp>
    </p:spTree>
    <p:extLst>
      <p:ext uri="{BB962C8B-B14F-4D97-AF65-F5344CB8AC3E}">
        <p14:creationId xmlns:p14="http://schemas.microsoft.com/office/powerpoint/2010/main" val="4037030884"/>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hyperlink" Target="mailto:EC-ARACHNE-INFO@ec.europa.e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hyperlink" Target="http://ec.europa.eu/social/main.jsp?catId=325&amp;intPageId=3587&amp;langId=cs" TargetMode="Externa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5"/>
          <p:cNvSpPr>
            <a:spLocks noGrp="1" noChangeArrowheads="1"/>
          </p:cNvSpPr>
          <p:nvPr>
            <p:ph type="ctrTitle"/>
          </p:nvPr>
        </p:nvSpPr>
        <p:spPr>
          <a:xfrm>
            <a:off x="323850" y="1773238"/>
            <a:ext cx="8569325" cy="1657350"/>
          </a:xfrm>
        </p:spPr>
        <p:txBody>
          <a:bodyPr/>
          <a:lstStyle/>
          <a:p>
            <a:pPr indent="0" algn="ctr" eaLnBrk="1" hangingPunct="1"/>
            <a:r>
              <a:rPr lang="en-GB" sz="6000" dirty="0" smtClean="0">
                <a:solidFill>
                  <a:srgbClr val="FFC000"/>
                </a:solidFill>
              </a:rPr>
              <a:t>ARACHNE </a:t>
            </a:r>
            <a:br>
              <a:rPr lang="en-GB" sz="6000" dirty="0" smtClean="0">
                <a:solidFill>
                  <a:srgbClr val="FFC000"/>
                </a:solidFill>
              </a:rPr>
            </a:br>
            <a:r>
              <a:rPr lang="en-GB" sz="6000" dirty="0" smtClean="0">
                <a:solidFill>
                  <a:srgbClr val="FFC000"/>
                </a:solidFill>
              </a:rPr>
              <a:t>PROJECT</a:t>
            </a:r>
          </a:p>
        </p:txBody>
      </p:sp>
      <p:sp>
        <p:nvSpPr>
          <p:cNvPr id="15362" name="Rectangle 6"/>
          <p:cNvSpPr>
            <a:spLocks noGrp="1" noChangeArrowheads="1"/>
          </p:cNvSpPr>
          <p:nvPr>
            <p:ph type="subTitle" idx="1"/>
          </p:nvPr>
        </p:nvSpPr>
        <p:spPr>
          <a:xfrm>
            <a:off x="250825" y="3716338"/>
            <a:ext cx="8785225" cy="2376487"/>
          </a:xfrm>
        </p:spPr>
        <p:txBody>
          <a:bodyPr/>
          <a:lstStyle/>
          <a:p>
            <a:pPr algn="ctr" eaLnBrk="1" hangingPunct="1"/>
            <a:r>
              <a:rPr lang="fr-BE" dirty="0" err="1" smtClean="0"/>
              <a:t>Risk</a:t>
            </a:r>
            <a:r>
              <a:rPr lang="fr-BE" dirty="0" smtClean="0"/>
              <a:t> </a:t>
            </a:r>
            <a:r>
              <a:rPr lang="fr-BE" dirty="0" err="1" smtClean="0"/>
              <a:t>scoring</a:t>
            </a:r>
            <a:r>
              <a:rPr lang="fr-BE" dirty="0" smtClean="0"/>
              <a:t> </a:t>
            </a:r>
            <a:r>
              <a:rPr lang="fr-BE" dirty="0" err="1" smtClean="0"/>
              <a:t>tool</a:t>
            </a:r>
            <a:endParaRPr lang="fr-BE" dirty="0" smtClean="0"/>
          </a:p>
          <a:p>
            <a:pPr algn="ctr" eaLnBrk="1" hangingPunct="1"/>
            <a:endParaRPr lang="fr-BE" dirty="0" smtClean="0">
              <a:solidFill>
                <a:srgbClr val="FFC000"/>
              </a:solidFill>
            </a:endParaRPr>
          </a:p>
          <a:p>
            <a:pPr algn="ctr" eaLnBrk="1" hangingPunct="1"/>
            <a:r>
              <a:rPr lang="fr-BE" sz="2000" dirty="0" smtClean="0"/>
              <a:t>Prague – 20-21 </a:t>
            </a:r>
            <a:r>
              <a:rPr lang="fr-BE" sz="2000" dirty="0" err="1" smtClean="0"/>
              <a:t>June</a:t>
            </a:r>
            <a:r>
              <a:rPr lang="fr-BE" sz="2000" dirty="0" smtClean="0"/>
              <a:t> 2017</a:t>
            </a:r>
          </a:p>
          <a:p>
            <a:pPr algn="ctr" eaLnBrk="1" hangingPunct="1"/>
            <a:endParaRPr lang="fr-BE" sz="2000" dirty="0"/>
          </a:p>
          <a:p>
            <a:pPr algn="ctr" eaLnBrk="1" hangingPunct="1"/>
            <a:endParaRPr lang="fr-BE" sz="2000" dirty="0" smtClean="0"/>
          </a:p>
        </p:txBody>
      </p:sp>
    </p:spTree>
    <p:extLst>
      <p:ext uri="{BB962C8B-B14F-4D97-AF65-F5344CB8AC3E}">
        <p14:creationId xmlns:p14="http://schemas.microsoft.com/office/powerpoint/2010/main" val="32371269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2" y="1412776"/>
            <a:ext cx="8892398" cy="4896544"/>
          </a:xfrm>
        </p:spPr>
        <p:txBody>
          <a:bodyPr/>
          <a:lstStyle/>
          <a:p>
            <a:pPr marL="1657350" lvl="3" indent="-285750">
              <a:buFont typeface="Arial" panose="020B0604020202020204" pitchFamily="34" charset="0"/>
              <a:buChar char="•"/>
            </a:pPr>
            <a:endParaRPr lang="en-GB" sz="1100" dirty="0" smtClean="0">
              <a:latin typeface="Arial" panose="020B0604020202020204" pitchFamily="34" charset="0"/>
              <a:cs typeface="Arial" panose="020B0604020202020204" pitchFamily="34" charset="0"/>
            </a:endParaRPr>
          </a:p>
          <a:p>
            <a:pPr marL="800100" lvl="1">
              <a:buFont typeface="Arial" panose="020B0604020202020204" pitchFamily="34" charset="0"/>
              <a:buChar char="•"/>
            </a:pPr>
            <a:r>
              <a:rPr lang="en-GB" sz="2400" b="0" dirty="0" smtClean="0">
                <a:solidFill>
                  <a:schemeClr val="tx1"/>
                </a:solidFill>
                <a:latin typeface="Arial" panose="020B0604020202020204" pitchFamily="34" charset="0"/>
                <a:cs typeface="Arial" panose="020B0604020202020204" pitchFamily="34" charset="0"/>
              </a:rPr>
              <a:t>How is Arachne V1.2.4 used today in Arachne</a:t>
            </a:r>
          </a:p>
          <a:p>
            <a:pPr marL="800100" lvl="1">
              <a:buFont typeface="Arial" panose="020B0604020202020204" pitchFamily="34" charset="0"/>
              <a:buChar char="•"/>
            </a:pPr>
            <a:endParaRPr lang="en-GB" b="0" dirty="0" smtClean="0">
              <a:solidFill>
                <a:schemeClr val="tx1"/>
              </a:solidFill>
              <a:latin typeface="Arial" panose="020B0604020202020204" pitchFamily="34" charset="0"/>
              <a:cs typeface="Arial" panose="020B0604020202020204" pitchFamily="34" charset="0"/>
            </a:endParaRPr>
          </a:p>
          <a:p>
            <a:pPr marL="1200150" lvl="2">
              <a:lnSpc>
                <a:spcPct val="200000"/>
              </a:lnSpc>
              <a:buFont typeface="Arial" panose="020B0604020202020204" pitchFamily="34" charset="0"/>
              <a:buChar char="•"/>
            </a:pPr>
            <a:r>
              <a:rPr lang="en-GB" sz="1800" b="0" dirty="0" smtClean="0">
                <a:solidFill>
                  <a:schemeClr val="tx1"/>
                </a:solidFill>
                <a:latin typeface="Arial" panose="020B0604020202020204" pitchFamily="34" charset="0"/>
                <a:cs typeface="Arial" panose="020B0604020202020204" pitchFamily="34" charset="0"/>
              </a:rPr>
              <a:t>Positive experiences ? </a:t>
            </a:r>
          </a:p>
          <a:p>
            <a:pPr marL="1200150" lvl="2">
              <a:lnSpc>
                <a:spcPct val="200000"/>
              </a:lnSpc>
              <a:buFont typeface="Arial" panose="020B0604020202020204" pitchFamily="34" charset="0"/>
              <a:buChar char="•"/>
            </a:pPr>
            <a:r>
              <a:rPr lang="fr-BE" sz="1800" b="0" dirty="0" err="1" smtClean="0">
                <a:solidFill>
                  <a:schemeClr val="tx1"/>
                </a:solidFill>
                <a:latin typeface="Arial" panose="020B0604020202020204" pitchFamily="34" charset="0"/>
                <a:cs typeface="Arial" panose="020B0604020202020204" pitchFamily="34" charset="0"/>
              </a:rPr>
              <a:t>Negative</a:t>
            </a:r>
            <a:r>
              <a:rPr lang="fr-BE" sz="1800" b="0" dirty="0" smtClean="0">
                <a:solidFill>
                  <a:schemeClr val="tx1"/>
                </a:solidFill>
                <a:latin typeface="Arial" panose="020B0604020202020204" pitchFamily="34" charset="0"/>
                <a:cs typeface="Arial" panose="020B0604020202020204" pitchFamily="34" charset="0"/>
              </a:rPr>
              <a:t> </a:t>
            </a:r>
            <a:r>
              <a:rPr lang="fr-BE" sz="1800" b="0" dirty="0" err="1" smtClean="0">
                <a:solidFill>
                  <a:schemeClr val="tx1"/>
                </a:solidFill>
                <a:latin typeface="Arial" panose="020B0604020202020204" pitchFamily="34" charset="0"/>
                <a:cs typeface="Arial" panose="020B0604020202020204" pitchFamily="34" charset="0"/>
              </a:rPr>
              <a:t>experiences</a:t>
            </a:r>
            <a:r>
              <a:rPr lang="fr-BE" sz="1800" b="0" dirty="0" smtClean="0">
                <a:solidFill>
                  <a:schemeClr val="tx1"/>
                </a:solidFill>
                <a:latin typeface="Arial" panose="020B0604020202020204" pitchFamily="34" charset="0"/>
                <a:cs typeface="Arial" panose="020B0604020202020204" pitchFamily="34" charset="0"/>
              </a:rPr>
              <a:t> ?</a:t>
            </a:r>
          </a:p>
          <a:p>
            <a:pPr marL="1200150" lvl="2">
              <a:lnSpc>
                <a:spcPct val="200000"/>
              </a:lnSpc>
              <a:buFont typeface="Arial" panose="020B0604020202020204" pitchFamily="34" charset="0"/>
              <a:buChar char="•"/>
            </a:pPr>
            <a:r>
              <a:rPr lang="fr-BE" sz="1800" dirty="0" err="1" smtClean="0">
                <a:solidFill>
                  <a:schemeClr val="tx1"/>
                </a:solidFill>
                <a:latin typeface="Arial" panose="020B0604020202020204" pitchFamily="34" charset="0"/>
                <a:cs typeface="Arial" panose="020B0604020202020204" pitchFamily="34" charset="0"/>
              </a:rPr>
              <a:t>Did</a:t>
            </a:r>
            <a:r>
              <a:rPr lang="fr-BE" sz="1800" dirty="0" smtClean="0">
                <a:solidFill>
                  <a:schemeClr val="tx1"/>
                </a:solidFill>
                <a:latin typeface="Arial" panose="020B0604020202020204" pitchFamily="34" charset="0"/>
                <a:cs typeface="Arial" panose="020B0604020202020204" pitchFamily="34" charset="0"/>
              </a:rPr>
              <a:t> </a:t>
            </a:r>
            <a:r>
              <a:rPr lang="fr-BE" sz="1800" dirty="0" err="1" smtClean="0">
                <a:solidFill>
                  <a:schemeClr val="tx1"/>
                </a:solidFill>
                <a:latin typeface="Arial" panose="020B0604020202020204" pitchFamily="34" charset="0"/>
                <a:cs typeface="Arial" panose="020B0604020202020204" pitchFamily="34" charset="0"/>
              </a:rPr>
              <a:t>you</a:t>
            </a:r>
            <a:r>
              <a:rPr lang="fr-BE" sz="1800" dirty="0" smtClean="0">
                <a:solidFill>
                  <a:schemeClr val="tx1"/>
                </a:solidFill>
                <a:latin typeface="Arial" panose="020B0604020202020204" pitchFamily="34" charset="0"/>
                <a:cs typeface="Arial" panose="020B0604020202020204" pitchFamily="34" charset="0"/>
              </a:rPr>
              <a:t> manage to </a:t>
            </a:r>
            <a:r>
              <a:rPr lang="fr-BE" sz="1800" dirty="0" err="1" smtClean="0">
                <a:solidFill>
                  <a:schemeClr val="tx1"/>
                </a:solidFill>
                <a:latin typeface="Arial" panose="020B0604020202020204" pitchFamily="34" charset="0"/>
                <a:cs typeface="Arial" panose="020B0604020202020204" pitchFamily="34" charset="0"/>
              </a:rPr>
              <a:t>prevent</a:t>
            </a:r>
            <a:r>
              <a:rPr lang="fr-BE" sz="1800" dirty="0" smtClean="0">
                <a:solidFill>
                  <a:schemeClr val="tx1"/>
                </a:solidFill>
                <a:latin typeface="Arial" panose="020B0604020202020204" pitchFamily="34" charset="0"/>
                <a:cs typeface="Arial" panose="020B0604020202020204" pitchFamily="34" charset="0"/>
              </a:rPr>
              <a:t> </a:t>
            </a:r>
            <a:r>
              <a:rPr lang="fr-BE" sz="1800" dirty="0" err="1" smtClean="0">
                <a:solidFill>
                  <a:schemeClr val="tx1"/>
                </a:solidFill>
                <a:latin typeface="Arial" panose="020B0604020202020204" pitchFamily="34" charset="0"/>
                <a:cs typeface="Arial" panose="020B0604020202020204" pitchFamily="34" charset="0"/>
              </a:rPr>
              <a:t>fraud</a:t>
            </a:r>
            <a:r>
              <a:rPr lang="fr-BE" sz="1800" dirty="0" smtClean="0">
                <a:solidFill>
                  <a:schemeClr val="tx1"/>
                </a:solidFill>
                <a:latin typeface="Arial" panose="020B0604020202020204" pitchFamily="34" charset="0"/>
                <a:cs typeface="Arial" panose="020B0604020202020204" pitchFamily="34" charset="0"/>
              </a:rPr>
              <a:t> or </a:t>
            </a:r>
            <a:r>
              <a:rPr lang="fr-BE" sz="1800" dirty="0" err="1" smtClean="0">
                <a:solidFill>
                  <a:schemeClr val="tx1"/>
                </a:solidFill>
                <a:latin typeface="Arial" panose="020B0604020202020204" pitchFamily="34" charset="0"/>
                <a:cs typeface="Arial" panose="020B0604020202020204" pitchFamily="34" charset="0"/>
              </a:rPr>
              <a:t>other</a:t>
            </a:r>
            <a:r>
              <a:rPr lang="fr-BE" sz="1800" dirty="0" smtClean="0">
                <a:solidFill>
                  <a:schemeClr val="tx1"/>
                </a:solidFill>
                <a:latin typeface="Arial" panose="020B0604020202020204" pitchFamily="34" charset="0"/>
                <a:cs typeface="Arial" panose="020B0604020202020204" pitchFamily="34" charset="0"/>
              </a:rPr>
              <a:t> </a:t>
            </a:r>
            <a:r>
              <a:rPr lang="fr-BE" sz="1800" dirty="0" err="1" smtClean="0">
                <a:solidFill>
                  <a:schemeClr val="tx1"/>
                </a:solidFill>
                <a:latin typeface="Arial" panose="020B0604020202020204" pitchFamily="34" charset="0"/>
                <a:cs typeface="Arial" panose="020B0604020202020204" pitchFamily="34" charset="0"/>
              </a:rPr>
              <a:t>irregularities</a:t>
            </a:r>
            <a:r>
              <a:rPr lang="fr-BE" sz="1800" dirty="0" smtClean="0">
                <a:solidFill>
                  <a:schemeClr val="tx1"/>
                </a:solidFill>
                <a:latin typeface="Arial" panose="020B0604020202020204" pitchFamily="34" charset="0"/>
                <a:cs typeface="Arial" panose="020B0604020202020204" pitchFamily="34" charset="0"/>
              </a:rPr>
              <a:t> </a:t>
            </a:r>
            <a:r>
              <a:rPr lang="fr-BE" sz="1800" dirty="0" err="1" smtClean="0">
                <a:solidFill>
                  <a:schemeClr val="tx1"/>
                </a:solidFill>
                <a:latin typeface="Arial" panose="020B0604020202020204" pitchFamily="34" charset="0"/>
                <a:cs typeface="Arial" panose="020B0604020202020204" pitchFamily="34" charset="0"/>
              </a:rPr>
              <a:t>using</a:t>
            </a:r>
            <a:r>
              <a:rPr lang="fr-BE" sz="1800" dirty="0" smtClean="0">
                <a:solidFill>
                  <a:schemeClr val="tx1"/>
                </a:solidFill>
                <a:latin typeface="Arial" panose="020B0604020202020204" pitchFamily="34" charset="0"/>
                <a:cs typeface="Arial" panose="020B0604020202020204" pitchFamily="34" charset="0"/>
              </a:rPr>
              <a:t> Arachne ?</a:t>
            </a:r>
          </a:p>
          <a:p>
            <a:pPr marL="1200150" lvl="2">
              <a:lnSpc>
                <a:spcPct val="200000"/>
              </a:lnSpc>
              <a:buFont typeface="Arial" panose="020B0604020202020204" pitchFamily="34" charset="0"/>
              <a:buChar char="•"/>
            </a:pPr>
            <a:r>
              <a:rPr lang="fr-BE" sz="1800" b="0" dirty="0" err="1" smtClean="0">
                <a:solidFill>
                  <a:schemeClr val="tx1"/>
                </a:solidFill>
                <a:latin typeface="Arial" panose="020B0604020202020204" pitchFamily="34" charset="0"/>
                <a:cs typeface="Arial" panose="020B0604020202020204" pitchFamily="34" charset="0"/>
              </a:rPr>
              <a:t>Why</a:t>
            </a:r>
            <a:r>
              <a:rPr lang="fr-BE" sz="1800" b="0" dirty="0" smtClean="0">
                <a:solidFill>
                  <a:schemeClr val="tx1"/>
                </a:solidFill>
                <a:latin typeface="Arial" panose="020B0604020202020204" pitchFamily="34" charset="0"/>
                <a:cs typeface="Arial" panose="020B0604020202020204" pitchFamily="34" charset="0"/>
              </a:rPr>
              <a:t> </a:t>
            </a:r>
            <a:r>
              <a:rPr lang="fr-BE" sz="1800" b="0" dirty="0" err="1" smtClean="0">
                <a:solidFill>
                  <a:schemeClr val="tx1"/>
                </a:solidFill>
                <a:latin typeface="Arial" panose="020B0604020202020204" pitchFamily="34" charset="0"/>
                <a:cs typeface="Arial" panose="020B0604020202020204" pitchFamily="34" charset="0"/>
              </a:rPr>
              <a:t>don't</a:t>
            </a:r>
            <a:r>
              <a:rPr lang="fr-BE" sz="1800" b="0" dirty="0" smtClean="0">
                <a:solidFill>
                  <a:schemeClr val="tx1"/>
                </a:solidFill>
                <a:latin typeface="Arial" panose="020B0604020202020204" pitchFamily="34" charset="0"/>
                <a:cs typeface="Arial" panose="020B0604020202020204" pitchFamily="34" charset="0"/>
              </a:rPr>
              <a:t> </a:t>
            </a:r>
            <a:r>
              <a:rPr lang="fr-BE" sz="1800" b="0" dirty="0" err="1" smtClean="0">
                <a:solidFill>
                  <a:schemeClr val="tx1"/>
                </a:solidFill>
                <a:latin typeface="Arial" panose="020B0604020202020204" pitchFamily="34" charset="0"/>
                <a:cs typeface="Arial" panose="020B0604020202020204" pitchFamily="34" charset="0"/>
              </a:rPr>
              <a:t>you</a:t>
            </a:r>
            <a:r>
              <a:rPr lang="fr-BE" sz="1800" b="0" dirty="0" smtClean="0">
                <a:solidFill>
                  <a:schemeClr val="tx1"/>
                </a:solidFill>
                <a:latin typeface="Arial" panose="020B0604020202020204" pitchFamily="34" charset="0"/>
                <a:cs typeface="Arial" panose="020B0604020202020204" pitchFamily="34" charset="0"/>
              </a:rPr>
              <a:t> use the case management system ?</a:t>
            </a:r>
          </a:p>
          <a:p>
            <a:pPr marL="1200150" lvl="2">
              <a:lnSpc>
                <a:spcPct val="200000"/>
              </a:lnSpc>
              <a:buFont typeface="Arial" panose="020B0604020202020204" pitchFamily="34" charset="0"/>
              <a:buChar char="•"/>
            </a:pPr>
            <a:r>
              <a:rPr lang="fr-BE" sz="1800" dirty="0" smtClean="0">
                <a:solidFill>
                  <a:schemeClr val="tx1"/>
                </a:solidFill>
                <a:latin typeface="Arial" panose="020B0604020202020204" pitchFamily="34" charset="0"/>
                <a:cs typeface="Arial" panose="020B0604020202020204" pitchFamily="34" charset="0"/>
              </a:rPr>
              <a:t>Is Arachne </a:t>
            </a:r>
            <a:r>
              <a:rPr lang="fr-BE" sz="1800" dirty="0" err="1" smtClean="0">
                <a:solidFill>
                  <a:schemeClr val="tx1"/>
                </a:solidFill>
                <a:latin typeface="Arial" panose="020B0604020202020204" pitchFamily="34" charset="0"/>
                <a:cs typeface="Arial" panose="020B0604020202020204" pitchFamily="34" charset="0"/>
              </a:rPr>
              <a:t>integrated</a:t>
            </a:r>
            <a:r>
              <a:rPr lang="fr-BE" sz="1800" dirty="0" smtClean="0">
                <a:solidFill>
                  <a:schemeClr val="tx1"/>
                </a:solidFill>
                <a:latin typeface="Arial" panose="020B0604020202020204" pitchFamily="34" charset="0"/>
                <a:cs typeface="Arial" panose="020B0604020202020204" pitchFamily="34" charset="0"/>
              </a:rPr>
              <a:t> in </a:t>
            </a:r>
            <a:r>
              <a:rPr lang="fr-BE" sz="1800" dirty="0" err="1" smtClean="0">
                <a:solidFill>
                  <a:schemeClr val="tx1"/>
                </a:solidFill>
                <a:latin typeface="Arial" panose="020B0604020202020204" pitchFamily="34" charset="0"/>
                <a:cs typeface="Arial" panose="020B0604020202020204" pitchFamily="34" charset="0"/>
              </a:rPr>
              <a:t>your</a:t>
            </a:r>
            <a:r>
              <a:rPr lang="fr-BE" sz="1800" dirty="0" smtClean="0">
                <a:solidFill>
                  <a:schemeClr val="tx1"/>
                </a:solidFill>
                <a:latin typeface="Arial" panose="020B0604020202020204" pitchFamily="34" charset="0"/>
                <a:cs typeface="Arial" panose="020B0604020202020204" pitchFamily="34" charset="0"/>
              </a:rPr>
              <a:t> </a:t>
            </a:r>
            <a:r>
              <a:rPr lang="fr-BE" sz="1800" dirty="0" err="1" smtClean="0">
                <a:solidFill>
                  <a:schemeClr val="tx1"/>
                </a:solidFill>
                <a:latin typeface="Arial" panose="020B0604020202020204" pitchFamily="34" charset="0"/>
                <a:cs typeface="Arial" panose="020B0604020202020204" pitchFamily="34" charset="0"/>
              </a:rPr>
              <a:t>anti-fraud</a:t>
            </a:r>
            <a:r>
              <a:rPr lang="fr-BE" sz="1800" dirty="0" smtClean="0">
                <a:solidFill>
                  <a:schemeClr val="tx1"/>
                </a:solidFill>
                <a:latin typeface="Arial" panose="020B0604020202020204" pitchFamily="34" charset="0"/>
                <a:cs typeface="Arial" panose="020B0604020202020204" pitchFamily="34" charset="0"/>
              </a:rPr>
              <a:t> </a:t>
            </a:r>
            <a:r>
              <a:rPr lang="fr-BE" sz="1800" dirty="0" err="1" smtClean="0">
                <a:solidFill>
                  <a:schemeClr val="tx1"/>
                </a:solidFill>
                <a:latin typeface="Arial" panose="020B0604020202020204" pitchFamily="34" charset="0"/>
                <a:cs typeface="Arial" panose="020B0604020202020204" pitchFamily="34" charset="0"/>
              </a:rPr>
              <a:t>strategy</a:t>
            </a:r>
            <a:r>
              <a:rPr lang="fr-BE" sz="1800" dirty="0" smtClean="0">
                <a:solidFill>
                  <a:schemeClr val="tx1"/>
                </a:solidFill>
                <a:latin typeface="Arial" panose="020B0604020202020204" pitchFamily="34" charset="0"/>
                <a:cs typeface="Arial" panose="020B0604020202020204" pitchFamily="34" charset="0"/>
              </a:rPr>
              <a:t> ? How ?</a:t>
            </a:r>
            <a:endParaRPr lang="fr-BE" sz="1800" b="0" dirty="0" smtClean="0">
              <a:solidFill>
                <a:schemeClr val="tx1"/>
              </a:solidFill>
              <a:latin typeface="Arial" panose="020B0604020202020204" pitchFamily="34" charset="0"/>
              <a:cs typeface="Arial" panose="020B0604020202020204" pitchFamily="34" charset="0"/>
            </a:endParaRPr>
          </a:p>
          <a:p>
            <a:pPr marL="1200150" lvl="2">
              <a:buFont typeface="Arial" panose="020B0604020202020204" pitchFamily="34" charset="0"/>
              <a:buChar char="•"/>
            </a:pPr>
            <a:endParaRPr lang="fr-BE" b="0" dirty="0" smtClean="0">
              <a:solidFill>
                <a:schemeClr val="tx1"/>
              </a:solidFill>
              <a:latin typeface="Arial" panose="020B0604020202020204" pitchFamily="34" charset="0"/>
              <a:cs typeface="Arial" panose="020B0604020202020204" pitchFamily="34" charset="0"/>
            </a:endParaRPr>
          </a:p>
          <a:p>
            <a:pPr marL="800100" lvl="1">
              <a:buFont typeface="Arial" panose="020B0604020202020204" pitchFamily="34" charset="0"/>
              <a:buChar char="•"/>
            </a:pPr>
            <a:endParaRPr lang="fr-BE" b="0" dirty="0" smtClean="0">
              <a:solidFill>
                <a:schemeClr val="tx1"/>
              </a:solidFill>
              <a:latin typeface="Arial" panose="020B0604020202020204" pitchFamily="34" charset="0"/>
              <a:cs typeface="Arial" panose="020B0604020202020204" pitchFamily="34" charset="0"/>
            </a:endParaRPr>
          </a:p>
          <a:p>
            <a:pPr marL="800100" lvl="1">
              <a:buFont typeface="Arial" panose="020B0604020202020204" pitchFamily="34" charset="0"/>
              <a:buChar char="•"/>
            </a:pPr>
            <a:endParaRPr lang="en-GB" b="0" dirty="0">
              <a:solidFill>
                <a:schemeClr val="tx1"/>
              </a:solidFill>
              <a:latin typeface="Arial" panose="020B0604020202020204" pitchFamily="34" charset="0"/>
              <a:cs typeface="Arial" panose="020B0604020202020204" pitchFamily="34" charset="0"/>
            </a:endParaRPr>
          </a:p>
        </p:txBody>
      </p:sp>
      <p:sp>
        <p:nvSpPr>
          <p:cNvPr id="2" name="TextBox 1"/>
          <p:cNvSpPr txBox="1"/>
          <p:nvPr/>
        </p:nvSpPr>
        <p:spPr>
          <a:xfrm>
            <a:off x="179512" y="313492"/>
            <a:ext cx="3672408" cy="523220"/>
          </a:xfrm>
          <a:prstGeom prst="rect">
            <a:avLst/>
          </a:prstGeom>
          <a:noFill/>
        </p:spPr>
        <p:txBody>
          <a:bodyPr wrap="square" rtlCol="0">
            <a:spAutoFit/>
          </a:bodyPr>
          <a:lstStyle/>
          <a:p>
            <a:r>
              <a:rPr lang="fr-BE" sz="2800" dirty="0" smtClean="0">
                <a:solidFill>
                  <a:srgbClr val="FFFFFF"/>
                </a:solidFill>
              </a:rPr>
              <a:t>Arachne feedback</a:t>
            </a:r>
            <a:endParaRPr lang="en-GB" sz="2800" dirty="0">
              <a:solidFill>
                <a:srgbClr val="FFFFFF"/>
              </a:solidFill>
            </a:endParaRPr>
          </a:p>
        </p:txBody>
      </p:sp>
    </p:spTree>
    <p:extLst>
      <p:ext uri="{BB962C8B-B14F-4D97-AF65-F5344CB8AC3E}">
        <p14:creationId xmlns:p14="http://schemas.microsoft.com/office/powerpoint/2010/main" val="1403644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7504" y="14128"/>
            <a:ext cx="8928992" cy="864096"/>
          </a:xfrm>
        </p:spPr>
        <p:txBody>
          <a:bodyPr/>
          <a:lstStyle/>
          <a:p>
            <a:pPr indent="0" eaLnBrk="1" hangingPunct="1"/>
            <a:r>
              <a:rPr lang="en-US" dirty="0" smtClean="0">
                <a:solidFill>
                  <a:srgbClr val="FFC000"/>
                </a:solidFill>
              </a:rPr>
              <a:t>Arachne</a:t>
            </a:r>
          </a:p>
        </p:txBody>
      </p:sp>
      <p:sp>
        <p:nvSpPr>
          <p:cNvPr id="5123" name="Rectangle 3"/>
          <p:cNvSpPr>
            <a:spLocks noGrp="1" noChangeArrowheads="1"/>
          </p:cNvSpPr>
          <p:nvPr>
            <p:ph type="body" idx="1"/>
          </p:nvPr>
        </p:nvSpPr>
        <p:spPr>
          <a:xfrm>
            <a:off x="575048" y="1628800"/>
            <a:ext cx="8568952" cy="4896544"/>
          </a:xfrm>
        </p:spPr>
        <p:txBody>
          <a:bodyPr/>
          <a:lstStyle/>
          <a:p>
            <a:pPr algn="ctr" eaLnBrk="1" hangingPunct="1">
              <a:spcAft>
                <a:spcPts val="1200"/>
              </a:spcAft>
              <a:buClr>
                <a:srgbClr val="2D5EC1"/>
              </a:buClr>
              <a:buFont typeface="Wingdings" panose="05000000000000000000" pitchFamily="2" charset="2"/>
              <a:buChar char="§"/>
            </a:pPr>
            <a:r>
              <a:rPr lang="en-US" sz="3600" b="1" i="0" dirty="0" smtClean="0"/>
              <a:t>Contact</a:t>
            </a:r>
            <a:br>
              <a:rPr lang="en-US" sz="3600" b="1" i="0" dirty="0" smtClean="0"/>
            </a:br>
            <a:endParaRPr lang="en-US" sz="3600" b="1" i="0" dirty="0" smtClean="0"/>
          </a:p>
          <a:p>
            <a:pPr lvl="1" algn="ctr" eaLnBrk="1" hangingPunct="1">
              <a:spcAft>
                <a:spcPts val="1200"/>
              </a:spcAft>
              <a:buClr>
                <a:srgbClr val="2D5EC1"/>
              </a:buClr>
              <a:buFont typeface="Wingdings" panose="05000000000000000000" pitchFamily="2" charset="2"/>
              <a:buChar char="§"/>
            </a:pPr>
            <a:r>
              <a:rPr lang="en-US" sz="3600" dirty="0"/>
              <a:t>EC ARACHNE INFO </a:t>
            </a:r>
            <a:r>
              <a:rPr lang="en-US" sz="3600" dirty="0" smtClean="0"/>
              <a:t/>
            </a:r>
            <a:br>
              <a:rPr lang="en-US" sz="3600" dirty="0" smtClean="0"/>
            </a:br>
            <a:r>
              <a:rPr lang="en-US" sz="3600" dirty="0" smtClean="0"/>
              <a:t>   </a:t>
            </a:r>
            <a:endParaRPr lang="en-US" sz="2800" dirty="0" smtClean="0"/>
          </a:p>
          <a:p>
            <a:pPr marL="457200" lvl="1" indent="0" eaLnBrk="1" hangingPunct="1">
              <a:spcAft>
                <a:spcPts val="1200"/>
              </a:spcAft>
              <a:buClr>
                <a:srgbClr val="2D5EC1"/>
              </a:buClr>
              <a:buNone/>
            </a:pPr>
            <a:r>
              <a:rPr lang="en-US" sz="2800" dirty="0" smtClean="0"/>
              <a:t>(</a:t>
            </a:r>
            <a:r>
              <a:rPr lang="en-US" sz="2800" dirty="0" smtClean="0">
                <a:hlinkClick r:id="rId2"/>
              </a:rPr>
              <a:t>EC-ARACHNE-INFO@ec.europa.eu</a:t>
            </a:r>
            <a:r>
              <a:rPr lang="en-US" sz="2800" dirty="0" smtClean="0"/>
              <a:t>)</a:t>
            </a:r>
          </a:p>
          <a:p>
            <a:pPr marL="457200" lvl="1" indent="0" algn="ctr" eaLnBrk="1" hangingPunct="1">
              <a:spcAft>
                <a:spcPts val="1200"/>
              </a:spcAft>
              <a:buClr>
                <a:srgbClr val="2D5EC1"/>
              </a:buClr>
              <a:buNone/>
            </a:pPr>
            <a:endParaRPr lang="en-US" sz="3600" dirty="0" smtClean="0"/>
          </a:p>
          <a:p>
            <a:pPr marL="457200" lvl="1" indent="0" eaLnBrk="1" hangingPunct="1">
              <a:spcAft>
                <a:spcPts val="1200"/>
              </a:spcAft>
              <a:buClr>
                <a:srgbClr val="2D5EC1"/>
              </a:buClr>
              <a:buNone/>
            </a:pPr>
            <a:endParaRPr lang="en-US" sz="1800" dirty="0" smtClean="0"/>
          </a:p>
          <a:p>
            <a:pPr lvl="1" eaLnBrk="1" hangingPunct="1">
              <a:spcAft>
                <a:spcPts val="1200"/>
              </a:spcAft>
              <a:buClr>
                <a:srgbClr val="2D5EC1"/>
              </a:buClr>
              <a:buFont typeface="Wingdings" panose="05000000000000000000" pitchFamily="2" charset="2"/>
              <a:buChar char="§"/>
            </a:pPr>
            <a:endParaRPr lang="en-US" sz="800" dirty="0" smtClean="0"/>
          </a:p>
          <a:p>
            <a:pPr eaLnBrk="1" hangingPunct="1">
              <a:spcAft>
                <a:spcPts val="1200"/>
              </a:spcAft>
              <a:buClr>
                <a:srgbClr val="2D5EC1"/>
              </a:buClr>
            </a:pPr>
            <a:endParaRPr lang="en-US" sz="1600" b="1" i="0" dirty="0" smtClean="0"/>
          </a:p>
          <a:p>
            <a:pPr eaLnBrk="1" hangingPunct="1">
              <a:spcAft>
                <a:spcPts val="1200"/>
              </a:spcAft>
            </a:pPr>
            <a:endParaRPr lang="en-US" sz="1400" b="1" i="0" dirty="0"/>
          </a:p>
          <a:p>
            <a:pPr eaLnBrk="1" hangingPunct="1">
              <a:spcAft>
                <a:spcPts val="1200"/>
              </a:spcAft>
            </a:pPr>
            <a:r>
              <a:rPr lang="en-US" sz="1400" b="1" i="0" dirty="0" smtClean="0"/>
              <a:t>	</a:t>
            </a:r>
            <a:endParaRPr lang="en-US" b="1" i="0" dirty="0" smtClean="0"/>
          </a:p>
        </p:txBody>
      </p:sp>
    </p:spTree>
    <p:extLst>
      <p:ext uri="{BB962C8B-B14F-4D97-AF65-F5344CB8AC3E}">
        <p14:creationId xmlns:p14="http://schemas.microsoft.com/office/powerpoint/2010/main" val="1476047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282534" y="1484784"/>
            <a:ext cx="8568952"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a:lnSpc>
                <a:spcPct val="150000"/>
              </a:lnSpc>
              <a:buClr>
                <a:srgbClr val="FFFFFF"/>
              </a:buClr>
            </a:pPr>
            <a:r>
              <a:rPr lang="en-GB" sz="1800" i="0" kern="0" dirty="0" smtClean="0"/>
              <a:t>Train the trainer principle:</a:t>
            </a:r>
          </a:p>
          <a:p>
            <a:pPr>
              <a:lnSpc>
                <a:spcPct val="150000"/>
              </a:lnSpc>
              <a:buClr>
                <a:srgbClr val="FFFFFF"/>
              </a:buClr>
            </a:pPr>
            <a:endParaRPr lang="en-GB" sz="1200" i="0" kern="0" dirty="0" smtClean="0"/>
          </a:p>
          <a:p>
            <a:pPr lvl="1">
              <a:lnSpc>
                <a:spcPct val="150000"/>
              </a:lnSpc>
              <a:buClr>
                <a:schemeClr val="accent6"/>
              </a:buClr>
              <a:buFont typeface="Wingdings" panose="05000000000000000000" pitchFamily="2" charset="2"/>
              <a:buChar char="§"/>
            </a:pPr>
            <a:r>
              <a:rPr lang="en-GB" sz="1600" b="0" kern="0" dirty="0" smtClean="0"/>
              <a:t>Advanced knowledge of:</a:t>
            </a:r>
          </a:p>
          <a:p>
            <a:pPr lvl="2">
              <a:lnSpc>
                <a:spcPct val="150000"/>
              </a:lnSpc>
              <a:buClr>
                <a:schemeClr val="accent6"/>
              </a:buClr>
              <a:buFont typeface="Wingdings" panose="05000000000000000000" pitchFamily="2" charset="2"/>
              <a:buChar char="§"/>
            </a:pPr>
            <a:r>
              <a:rPr lang="en-GB" sz="1200" kern="0" dirty="0" smtClean="0"/>
              <a:t>The general context or idea of Arachne </a:t>
            </a:r>
            <a:endParaRPr lang="en-GB" sz="1200" b="0" kern="0" dirty="0" smtClean="0"/>
          </a:p>
          <a:p>
            <a:pPr lvl="2">
              <a:lnSpc>
                <a:spcPct val="150000"/>
              </a:lnSpc>
              <a:buClr>
                <a:schemeClr val="accent6"/>
              </a:buClr>
              <a:buFont typeface="Wingdings" panose="05000000000000000000" pitchFamily="2" charset="2"/>
              <a:buChar char="§"/>
            </a:pPr>
            <a:r>
              <a:rPr lang="en-GB" sz="1200" b="0" kern="0" dirty="0" smtClean="0"/>
              <a:t>Arachne tool interface</a:t>
            </a:r>
          </a:p>
          <a:p>
            <a:pPr lvl="2">
              <a:lnSpc>
                <a:spcPct val="150000"/>
              </a:lnSpc>
              <a:buClr>
                <a:schemeClr val="accent6"/>
              </a:buClr>
              <a:buFont typeface="Wingdings" panose="05000000000000000000" pitchFamily="2" charset="2"/>
              <a:buChar char="§"/>
            </a:pPr>
            <a:r>
              <a:rPr lang="en-GB" sz="1200" b="0" kern="0" dirty="0" smtClean="0"/>
              <a:t>Risk indicators and the calculation rules</a:t>
            </a:r>
          </a:p>
          <a:p>
            <a:pPr lvl="2">
              <a:lnSpc>
                <a:spcPct val="150000"/>
              </a:lnSpc>
              <a:buClr>
                <a:schemeClr val="accent6"/>
              </a:buClr>
              <a:buFont typeface="Wingdings" panose="05000000000000000000" pitchFamily="2" charset="2"/>
              <a:buChar char="§"/>
            </a:pPr>
            <a:r>
              <a:rPr lang="en-GB" sz="1200" kern="0" dirty="0" smtClean="0"/>
              <a:t>Guide in the integration of Arachne in management verifications</a:t>
            </a:r>
          </a:p>
          <a:p>
            <a:pPr marL="914400" lvl="2" indent="0">
              <a:lnSpc>
                <a:spcPct val="150000"/>
              </a:lnSpc>
              <a:buClr>
                <a:schemeClr val="accent6"/>
              </a:buClr>
            </a:pPr>
            <a:r>
              <a:rPr lang="en-GB" sz="1200" b="0" kern="0" dirty="0" smtClean="0"/>
              <a:t> </a:t>
            </a:r>
          </a:p>
          <a:p>
            <a:pPr lvl="1">
              <a:lnSpc>
                <a:spcPct val="150000"/>
              </a:lnSpc>
              <a:buClr>
                <a:schemeClr val="accent6"/>
              </a:buClr>
              <a:buFont typeface="Wingdings" panose="05000000000000000000" pitchFamily="2" charset="2"/>
              <a:buChar char="§"/>
            </a:pPr>
            <a:r>
              <a:rPr lang="en-GB" sz="1600" b="0" kern="0" dirty="0" smtClean="0"/>
              <a:t>All Arachne features will be explained</a:t>
            </a:r>
          </a:p>
          <a:p>
            <a:pPr lvl="1">
              <a:lnSpc>
                <a:spcPct val="150000"/>
              </a:lnSpc>
              <a:buClr>
                <a:schemeClr val="accent6"/>
              </a:buClr>
              <a:buFont typeface="Wingdings" panose="05000000000000000000" pitchFamily="2" charset="2"/>
              <a:buChar char="§"/>
            </a:pPr>
            <a:endParaRPr lang="en-GB" sz="1600" b="0" kern="0" dirty="0" smtClean="0"/>
          </a:p>
          <a:p>
            <a:pPr lvl="1">
              <a:lnSpc>
                <a:spcPct val="150000"/>
              </a:lnSpc>
              <a:buClr>
                <a:schemeClr val="accent6"/>
              </a:buClr>
              <a:buFont typeface="Wingdings" panose="05000000000000000000" pitchFamily="2" charset="2"/>
              <a:buChar char="§"/>
            </a:pPr>
            <a:r>
              <a:rPr lang="en-GB" sz="1600" b="0" i="0" kern="0" dirty="0" smtClean="0"/>
              <a:t>Exercises to: </a:t>
            </a:r>
          </a:p>
          <a:p>
            <a:pPr lvl="2">
              <a:lnSpc>
                <a:spcPct val="150000"/>
              </a:lnSpc>
              <a:buClr>
                <a:schemeClr val="accent6"/>
              </a:buClr>
              <a:buFont typeface="Wingdings" panose="05000000000000000000" pitchFamily="2" charset="2"/>
              <a:buChar char="§"/>
            </a:pPr>
            <a:r>
              <a:rPr lang="en-GB" sz="1200" kern="0" dirty="0" smtClean="0"/>
              <a:t>understand the functionalities of Arachne</a:t>
            </a:r>
          </a:p>
          <a:p>
            <a:pPr lvl="2">
              <a:lnSpc>
                <a:spcPct val="150000"/>
              </a:lnSpc>
              <a:buClr>
                <a:schemeClr val="accent6"/>
              </a:buClr>
              <a:buFont typeface="Wingdings" panose="05000000000000000000" pitchFamily="2" charset="2"/>
              <a:buChar char="§"/>
            </a:pPr>
            <a:r>
              <a:rPr lang="en-GB" sz="1200" kern="0" dirty="0" smtClean="0"/>
              <a:t>learn how to use Arachne</a:t>
            </a:r>
          </a:p>
          <a:p>
            <a:pPr marL="0" indent="0">
              <a:lnSpc>
                <a:spcPct val="150000"/>
              </a:lnSpc>
              <a:buClr>
                <a:srgbClr val="FFFFFF"/>
              </a:buClr>
              <a:buFontTx/>
              <a:buNone/>
            </a:pPr>
            <a:endParaRPr lang="en-GB" sz="1400" i="0" kern="0" dirty="0" smtClean="0"/>
          </a:p>
        </p:txBody>
      </p:sp>
      <p:sp>
        <p:nvSpPr>
          <p:cNvPr id="2" name="Slide Number Placeholder 1"/>
          <p:cNvSpPr>
            <a:spLocks noGrp="1"/>
          </p:cNvSpPr>
          <p:nvPr>
            <p:ph type="sldNum" sz="quarter" idx="12"/>
          </p:nvPr>
        </p:nvSpPr>
        <p:spPr/>
        <p:txBody>
          <a:bodyPr/>
          <a:lstStyle/>
          <a:p>
            <a:pPr>
              <a:defRPr/>
            </a:pPr>
            <a:fld id="{FAB50603-6AAE-4DCB-8CCA-E960BA737129}" type="slidenum">
              <a:rPr lang="en-GB" smtClean="0">
                <a:solidFill>
                  <a:srgbClr val="000000"/>
                </a:solidFill>
              </a:rPr>
              <a:pPr>
                <a:defRPr/>
              </a:pPr>
              <a:t>2</a:t>
            </a:fld>
            <a:endParaRPr lang="en-GB">
              <a:solidFill>
                <a:srgbClr val="000000"/>
              </a:solidFill>
            </a:endParaRPr>
          </a:p>
        </p:txBody>
      </p:sp>
    </p:spTree>
    <p:extLst>
      <p:ext uri="{BB962C8B-B14F-4D97-AF65-F5344CB8AC3E}">
        <p14:creationId xmlns:p14="http://schemas.microsoft.com/office/powerpoint/2010/main" val="2718077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107504" y="14128"/>
            <a:ext cx="8928992"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indent="0" algn="just" eaLnBrk="1" hangingPunct="1"/>
            <a:r>
              <a:rPr lang="en-US" sz="2800" b="0" kern="0" dirty="0" smtClean="0">
                <a:solidFill>
                  <a:schemeClr val="bg1"/>
                </a:solidFill>
                <a:latin typeface="+mn-lt"/>
              </a:rPr>
              <a:t>Arachne                                Agenda – day 1</a:t>
            </a:r>
          </a:p>
        </p:txBody>
      </p:sp>
      <p:sp>
        <p:nvSpPr>
          <p:cNvPr id="7" name="Rectangle 3"/>
          <p:cNvSpPr txBox="1">
            <a:spLocks noChangeArrowheads="1"/>
          </p:cNvSpPr>
          <p:nvPr/>
        </p:nvSpPr>
        <p:spPr bwMode="auto">
          <a:xfrm>
            <a:off x="282534" y="1556792"/>
            <a:ext cx="8568952"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fontAlgn="ctr">
              <a:buClrTx/>
            </a:pPr>
            <a:r>
              <a:rPr lang="en-GB" sz="1400" dirty="0" smtClean="0"/>
              <a:t>General Info on V2.0.0 and available data </a:t>
            </a:r>
          </a:p>
          <a:p>
            <a:pPr fontAlgn="ctr">
              <a:buClrTx/>
            </a:pPr>
            <a:r>
              <a:rPr lang="fr-BE" sz="1400" dirty="0" smtClean="0"/>
              <a:t>Feedback </a:t>
            </a:r>
            <a:r>
              <a:rPr lang="fr-BE" sz="1400" dirty="0" err="1" smtClean="0"/>
              <a:t>from</a:t>
            </a:r>
            <a:r>
              <a:rPr lang="fr-BE" sz="1400" dirty="0" smtClean="0"/>
              <a:t> </a:t>
            </a:r>
            <a:r>
              <a:rPr lang="fr-BE" sz="1400" dirty="0" err="1" smtClean="0"/>
              <a:t>users</a:t>
            </a:r>
            <a:r>
              <a:rPr lang="fr-BE" sz="1400" dirty="0" smtClean="0"/>
              <a:t> in CZ – </a:t>
            </a:r>
            <a:r>
              <a:rPr lang="fr-BE" sz="1400" dirty="0" err="1" smtClean="0"/>
              <a:t>Current</a:t>
            </a:r>
            <a:r>
              <a:rPr lang="fr-BE" sz="1400" dirty="0" smtClean="0"/>
              <a:t> use of Arachne V1.2.4</a:t>
            </a:r>
          </a:p>
          <a:p>
            <a:pPr fontAlgn="ctr">
              <a:buClrTx/>
            </a:pPr>
            <a:endParaRPr lang="en-GB" sz="1400" dirty="0" smtClean="0"/>
          </a:p>
          <a:p>
            <a:pPr fontAlgn="ctr">
              <a:buClrTx/>
            </a:pPr>
            <a:r>
              <a:rPr lang="en-GB" sz="1400" dirty="0" smtClean="0"/>
              <a:t>Arachne Interface structure</a:t>
            </a:r>
          </a:p>
          <a:p>
            <a:pPr fontAlgn="ctr">
              <a:buClrTx/>
            </a:pPr>
            <a:r>
              <a:rPr lang="en-GB" sz="1400" dirty="0" smtClean="0"/>
              <a:t>How to access and to use the user Manuals</a:t>
            </a:r>
          </a:p>
          <a:p>
            <a:pPr fontAlgn="ctr">
              <a:buClrTx/>
            </a:pPr>
            <a:r>
              <a:rPr lang="en-GB" sz="1400" dirty="0" smtClean="0"/>
              <a:t>Check the users Arachne profile </a:t>
            </a:r>
          </a:p>
          <a:p>
            <a:pPr marL="0" indent="0" fontAlgn="ctr">
              <a:buClrTx/>
              <a:buNone/>
            </a:pPr>
            <a:endParaRPr lang="en-GB" sz="1400" dirty="0" smtClean="0"/>
          </a:p>
          <a:p>
            <a:pPr fontAlgn="ctr">
              <a:buClrTx/>
            </a:pPr>
            <a:r>
              <a:rPr lang="en-GB" sz="1400" dirty="0" smtClean="0"/>
              <a:t>Search for entities (Companies / persons / groups)</a:t>
            </a:r>
          </a:p>
          <a:p>
            <a:pPr fontAlgn="ctr">
              <a:buClrTx/>
            </a:pPr>
            <a:r>
              <a:rPr lang="en-GB" sz="1400" dirty="0" smtClean="0"/>
              <a:t>Use of filter options / manage personal filters / sub filters / paging options</a:t>
            </a:r>
          </a:p>
          <a:p>
            <a:pPr fontAlgn="ctr">
              <a:buClrTx/>
            </a:pPr>
            <a:r>
              <a:rPr lang="en-GB" sz="1400" dirty="0" smtClean="0"/>
              <a:t>Entities details / lists / views / reports</a:t>
            </a:r>
          </a:p>
          <a:p>
            <a:pPr fontAlgn="ctr">
              <a:buClrTx/>
            </a:pPr>
            <a:r>
              <a:rPr lang="en-GB" sz="1400" dirty="0" smtClean="0"/>
              <a:t>Navigator functionality</a:t>
            </a:r>
          </a:p>
          <a:p>
            <a:pPr fontAlgn="ctr">
              <a:buClrTx/>
            </a:pPr>
            <a:r>
              <a:rPr lang="en-GB" sz="1400" dirty="0" smtClean="0"/>
              <a:t>Search for relations</a:t>
            </a:r>
          </a:p>
          <a:p>
            <a:pPr marL="0" indent="0" fontAlgn="ctr">
              <a:buClrTx/>
              <a:buNone/>
            </a:pPr>
            <a:endParaRPr lang="en-GB" sz="1400" dirty="0" smtClean="0"/>
          </a:p>
          <a:p>
            <a:pPr fontAlgn="ctr">
              <a:buClrTx/>
            </a:pPr>
            <a:r>
              <a:rPr lang="en-GB" sz="1400" dirty="0" smtClean="0"/>
              <a:t>Project dashboard / filters   / paging and scrolling  / grouping</a:t>
            </a:r>
          </a:p>
          <a:p>
            <a:pPr fontAlgn="ctr">
              <a:buClrTx/>
            </a:pPr>
            <a:r>
              <a:rPr lang="en-GB" sz="1400" dirty="0" smtClean="0"/>
              <a:t>Project details / project reports / surrounding view</a:t>
            </a:r>
          </a:p>
          <a:p>
            <a:pPr fontAlgn="ctr">
              <a:buClrTx/>
            </a:pPr>
            <a:r>
              <a:rPr lang="en-GB" sz="1400" dirty="0" smtClean="0"/>
              <a:t>Risk categories / risk indicators / retrieving the details</a:t>
            </a:r>
          </a:p>
          <a:p>
            <a:pPr fontAlgn="ctr">
              <a:buClrTx/>
            </a:pPr>
            <a:r>
              <a:rPr lang="en-GB" sz="1400" dirty="0" smtClean="0"/>
              <a:t>Other dashboards (Beneficiaries / Contracts / Contractors)</a:t>
            </a:r>
          </a:p>
          <a:p>
            <a:pPr fontAlgn="ctr">
              <a:buClrTx/>
            </a:pPr>
            <a:r>
              <a:rPr lang="en-GB" sz="1400" dirty="0" smtClean="0"/>
              <a:t>Welcome window</a:t>
            </a:r>
          </a:p>
          <a:p>
            <a:pPr fontAlgn="ctr">
              <a:buClrTx/>
            </a:pPr>
            <a:r>
              <a:rPr lang="en-GB" sz="1400" dirty="0" smtClean="0"/>
              <a:t>Evolution of risks / retrieve historical data</a:t>
            </a:r>
          </a:p>
          <a:p>
            <a:pPr>
              <a:lnSpc>
                <a:spcPct val="150000"/>
              </a:lnSpc>
              <a:buClr>
                <a:srgbClr val="FFFFFF"/>
              </a:buClr>
            </a:pPr>
            <a:r>
              <a:rPr lang="en-GB" sz="1400" i="0" kern="0" dirty="0"/>
              <a:t>	</a:t>
            </a:r>
            <a:endParaRPr lang="en-GB" sz="1400" i="0" kern="0" dirty="0" smtClean="0"/>
          </a:p>
        </p:txBody>
      </p:sp>
      <p:sp>
        <p:nvSpPr>
          <p:cNvPr id="2" name="Slide Number Placeholder 1"/>
          <p:cNvSpPr>
            <a:spLocks noGrp="1"/>
          </p:cNvSpPr>
          <p:nvPr>
            <p:ph type="sldNum" sz="quarter" idx="12"/>
          </p:nvPr>
        </p:nvSpPr>
        <p:spPr/>
        <p:txBody>
          <a:bodyPr/>
          <a:lstStyle/>
          <a:p>
            <a:pPr>
              <a:defRPr/>
            </a:pPr>
            <a:fld id="{FAB50603-6AAE-4DCB-8CCA-E960BA737129}" type="slidenum">
              <a:rPr lang="en-GB" smtClean="0">
                <a:solidFill>
                  <a:srgbClr val="000000"/>
                </a:solidFill>
              </a:rPr>
              <a:pPr>
                <a:defRPr/>
              </a:pPr>
              <a:t>3</a:t>
            </a:fld>
            <a:endParaRPr lang="en-GB">
              <a:solidFill>
                <a:srgbClr val="000000"/>
              </a:solidFill>
            </a:endParaRPr>
          </a:p>
        </p:txBody>
      </p:sp>
    </p:spTree>
    <p:extLst>
      <p:ext uri="{BB962C8B-B14F-4D97-AF65-F5344CB8AC3E}">
        <p14:creationId xmlns:p14="http://schemas.microsoft.com/office/powerpoint/2010/main" val="3638748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107504" y="14128"/>
            <a:ext cx="8928992"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indent="0" algn="just" eaLnBrk="1" hangingPunct="1"/>
            <a:r>
              <a:rPr lang="en-US" sz="2800" b="0" kern="0" dirty="0" smtClean="0">
                <a:solidFill>
                  <a:schemeClr val="bg1"/>
                </a:solidFill>
                <a:latin typeface="+mn-lt"/>
              </a:rPr>
              <a:t>Arachne                                Agenda – day 2</a:t>
            </a:r>
          </a:p>
        </p:txBody>
      </p:sp>
      <p:sp>
        <p:nvSpPr>
          <p:cNvPr id="7" name="Rectangle 3"/>
          <p:cNvSpPr txBox="1">
            <a:spLocks noChangeArrowheads="1"/>
          </p:cNvSpPr>
          <p:nvPr/>
        </p:nvSpPr>
        <p:spPr bwMode="auto">
          <a:xfrm>
            <a:off x="282534" y="1844824"/>
            <a:ext cx="8568952"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pPr lvl="0" fontAlgn="ctr">
              <a:buClrTx/>
            </a:pPr>
            <a:r>
              <a:rPr lang="en-GB" sz="1400" dirty="0" smtClean="0"/>
              <a:t>Data delivery statistics</a:t>
            </a:r>
          </a:p>
          <a:p>
            <a:pPr lvl="0" fontAlgn="ctr">
              <a:buClrTx/>
            </a:pPr>
            <a:endParaRPr lang="en-GB" sz="1400" dirty="0" smtClean="0"/>
          </a:p>
          <a:p>
            <a:pPr lvl="0" fontAlgn="ctr">
              <a:buClrTx/>
            </a:pPr>
            <a:r>
              <a:rPr lang="en-GB" sz="1400" dirty="0" smtClean="0"/>
              <a:t>Personalizing of the interface  - Parameter settings</a:t>
            </a:r>
          </a:p>
          <a:p>
            <a:pPr lvl="0" fontAlgn="ctr">
              <a:buClrTx/>
            </a:pPr>
            <a:r>
              <a:rPr lang="en-GB" sz="1400" dirty="0" smtClean="0"/>
              <a:t>Using the Basket</a:t>
            </a:r>
          </a:p>
          <a:p>
            <a:pPr lvl="0" fontAlgn="ctr">
              <a:buClrTx/>
            </a:pPr>
            <a:r>
              <a:rPr lang="en-GB" sz="1400" dirty="0" smtClean="0"/>
              <a:t>Export data</a:t>
            </a:r>
          </a:p>
          <a:p>
            <a:pPr lvl="0" fontAlgn="ctr">
              <a:buClrTx/>
            </a:pPr>
            <a:r>
              <a:rPr lang="en-GB" sz="1400" dirty="0" smtClean="0"/>
              <a:t>Alert me option</a:t>
            </a:r>
          </a:p>
          <a:p>
            <a:pPr lvl="0" fontAlgn="ctr">
              <a:buClrTx/>
            </a:pPr>
            <a:endParaRPr lang="en-GB" sz="1400" dirty="0" smtClean="0"/>
          </a:p>
          <a:p>
            <a:pPr lvl="0" fontAlgn="ctr">
              <a:buClrTx/>
            </a:pPr>
            <a:r>
              <a:rPr lang="en-GB" sz="1400" dirty="0" smtClean="0"/>
              <a:t>Case management system : create a case / manage a case</a:t>
            </a:r>
          </a:p>
          <a:p>
            <a:pPr lvl="0" fontAlgn="ctr">
              <a:buClrTx/>
            </a:pPr>
            <a:r>
              <a:rPr lang="en-GB" sz="1400" dirty="0" smtClean="0"/>
              <a:t>Case management Home page / Statistics</a:t>
            </a:r>
          </a:p>
          <a:p>
            <a:pPr lvl="0" fontAlgn="ctr">
              <a:buClrTx/>
            </a:pPr>
            <a:endParaRPr lang="en-GB" sz="1400" dirty="0" smtClean="0"/>
          </a:p>
          <a:p>
            <a:pPr lvl="0" fontAlgn="ctr">
              <a:buClrTx/>
            </a:pPr>
            <a:r>
              <a:rPr lang="en-GB" sz="1400" dirty="0" smtClean="0"/>
              <a:t>Data upload / data file validation / upload history</a:t>
            </a:r>
          </a:p>
          <a:p>
            <a:pPr lvl="0" fontAlgn="ctr">
              <a:buClrTx/>
            </a:pPr>
            <a:endParaRPr lang="en-GB" sz="1400" dirty="0" smtClean="0"/>
          </a:p>
          <a:p>
            <a:pPr lvl="0" fontAlgn="ctr">
              <a:buClrTx/>
            </a:pPr>
            <a:r>
              <a:rPr lang="en-GB" sz="1400" dirty="0" smtClean="0"/>
              <a:t>User Management (User Management Module)</a:t>
            </a:r>
          </a:p>
          <a:p>
            <a:pPr>
              <a:lnSpc>
                <a:spcPct val="150000"/>
              </a:lnSpc>
              <a:buClr>
                <a:srgbClr val="FFFFFF"/>
              </a:buClr>
            </a:pPr>
            <a:endParaRPr lang="en-GB" sz="1400" i="0" kern="0" dirty="0" smtClean="0"/>
          </a:p>
        </p:txBody>
      </p:sp>
      <p:sp>
        <p:nvSpPr>
          <p:cNvPr id="2" name="Slide Number Placeholder 1"/>
          <p:cNvSpPr>
            <a:spLocks noGrp="1"/>
          </p:cNvSpPr>
          <p:nvPr>
            <p:ph type="sldNum" sz="quarter" idx="12"/>
          </p:nvPr>
        </p:nvSpPr>
        <p:spPr/>
        <p:txBody>
          <a:bodyPr/>
          <a:lstStyle/>
          <a:p>
            <a:pPr>
              <a:defRPr/>
            </a:pPr>
            <a:fld id="{FAB50603-6AAE-4DCB-8CCA-E960BA737129}" type="slidenum">
              <a:rPr lang="en-GB" smtClean="0">
                <a:solidFill>
                  <a:srgbClr val="000000"/>
                </a:solidFill>
              </a:rPr>
              <a:pPr>
                <a:defRPr/>
              </a:pPr>
              <a:t>4</a:t>
            </a:fld>
            <a:endParaRPr lang="en-GB">
              <a:solidFill>
                <a:srgbClr val="000000"/>
              </a:solidFill>
            </a:endParaRPr>
          </a:p>
        </p:txBody>
      </p:sp>
    </p:spTree>
    <p:extLst>
      <p:ext uri="{BB962C8B-B14F-4D97-AF65-F5344CB8AC3E}">
        <p14:creationId xmlns:p14="http://schemas.microsoft.com/office/powerpoint/2010/main" val="4112162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68760"/>
            <a:ext cx="8892398" cy="4896544"/>
          </a:xfrm>
        </p:spPr>
        <p:txBody>
          <a:bodyPr/>
          <a:lstStyle/>
          <a:p>
            <a:pPr lvl="1"/>
            <a:r>
              <a:rPr lang="en-GB" sz="2000" b="0" dirty="0" smtClean="0">
                <a:solidFill>
                  <a:schemeClr val="tx1"/>
                </a:solidFill>
                <a:latin typeface="Arial" panose="020B0604020202020204" pitchFamily="34" charset="0"/>
                <a:cs typeface="Arial" panose="020B0604020202020204" pitchFamily="34" charset="0"/>
              </a:rPr>
              <a:t>Arachne V2.0.0   (Production environment)</a:t>
            </a:r>
          </a:p>
          <a:p>
            <a:pPr lvl="1"/>
            <a:endParaRPr lang="fr-BE" b="0" dirty="0">
              <a:solidFill>
                <a:schemeClr val="tx1"/>
              </a:solidFill>
              <a:latin typeface="Arial" panose="020B0604020202020204" pitchFamily="34" charset="0"/>
              <a:cs typeface="Arial" panose="020B0604020202020204" pitchFamily="34" charset="0"/>
            </a:endParaRPr>
          </a:p>
          <a:p>
            <a:pPr lvl="1"/>
            <a:r>
              <a:rPr lang="fr-BE" sz="2000" b="0" dirty="0" err="1" smtClean="0">
                <a:solidFill>
                  <a:schemeClr val="tx1"/>
                </a:solidFill>
                <a:latin typeface="Arial" panose="020B0604020202020204" pitchFamily="34" charset="0"/>
                <a:cs typeface="Arial" panose="020B0604020202020204" pitchFamily="34" charset="0"/>
              </a:rPr>
              <a:t>What's</a:t>
            </a:r>
            <a:r>
              <a:rPr lang="fr-BE" sz="2000" b="0" dirty="0" smtClean="0">
                <a:solidFill>
                  <a:schemeClr val="tx1"/>
                </a:solidFill>
                <a:latin typeface="Arial" panose="020B0604020202020204" pitchFamily="34" charset="0"/>
                <a:cs typeface="Arial" panose="020B0604020202020204" pitchFamily="34" charset="0"/>
              </a:rPr>
              <a:t> new in V2.0.0  (</a:t>
            </a:r>
            <a:r>
              <a:rPr lang="fr-BE" sz="2000" b="0" dirty="0" err="1" smtClean="0">
                <a:solidFill>
                  <a:schemeClr val="tx1"/>
                </a:solidFill>
                <a:latin typeface="Arial" panose="020B0604020202020204" pitchFamily="34" charset="0"/>
                <a:cs typeface="Arial" panose="020B0604020202020204" pitchFamily="34" charset="0"/>
              </a:rPr>
              <a:t>overview</a:t>
            </a:r>
            <a:r>
              <a:rPr lang="fr-BE" sz="2000" b="0" dirty="0" smtClean="0">
                <a:solidFill>
                  <a:schemeClr val="tx1"/>
                </a:solidFill>
                <a:latin typeface="Arial" panose="020B0604020202020204" pitchFamily="34" charset="0"/>
                <a:cs typeface="Arial" panose="020B0604020202020204" pitchFamily="34" charset="0"/>
              </a:rPr>
              <a:t>)</a:t>
            </a:r>
          </a:p>
          <a:p>
            <a:pPr lvl="2"/>
            <a:endParaRPr lang="fr-BE" sz="1400" dirty="0">
              <a:solidFill>
                <a:schemeClr val="tx1"/>
              </a:solidFill>
              <a:latin typeface="Arial" panose="020B0604020202020204" pitchFamily="34" charset="0"/>
              <a:cs typeface="Arial" panose="020B0604020202020204" pitchFamily="34" charset="0"/>
            </a:endParaRPr>
          </a:p>
          <a:p>
            <a:pPr lvl="2">
              <a:buFont typeface="Wingdings" panose="05000000000000000000" pitchFamily="2" charset="2"/>
              <a:buChar char="ü"/>
            </a:pPr>
            <a:r>
              <a:rPr lang="en-GB" sz="2400" i="0" dirty="0" smtClean="0"/>
              <a:t>  Historical data </a:t>
            </a:r>
          </a:p>
          <a:p>
            <a:pPr lvl="3">
              <a:buFont typeface="Wingdings" panose="05000000000000000000" pitchFamily="2" charset="2"/>
              <a:buChar char="§"/>
            </a:pPr>
            <a:r>
              <a:rPr lang="en-GB" sz="1600" i="0" dirty="0" smtClean="0"/>
              <a:t>Historical </a:t>
            </a:r>
            <a:r>
              <a:rPr lang="en-GB" sz="1600" i="0" dirty="0"/>
              <a:t>risk </a:t>
            </a:r>
            <a:r>
              <a:rPr lang="en-GB" sz="1600" i="0" dirty="0" smtClean="0"/>
              <a:t>indicators</a:t>
            </a:r>
          </a:p>
          <a:p>
            <a:pPr lvl="3">
              <a:buFont typeface="Wingdings" panose="05000000000000000000" pitchFamily="2" charset="2"/>
              <a:buChar char="§"/>
            </a:pPr>
            <a:r>
              <a:rPr lang="en-GB" sz="1600" i="0" dirty="0" smtClean="0"/>
              <a:t>Risk evolution</a:t>
            </a:r>
          </a:p>
          <a:p>
            <a:pPr lvl="3">
              <a:buFont typeface="Wingdings" panose="05000000000000000000" pitchFamily="2" charset="2"/>
              <a:buChar char="§"/>
            </a:pPr>
            <a:r>
              <a:rPr lang="en-GB" sz="1600" i="0" dirty="0" smtClean="0"/>
              <a:t>Data </a:t>
            </a:r>
            <a:r>
              <a:rPr lang="en-GB" sz="1600" i="0" dirty="0"/>
              <a:t>delivery Statistics</a:t>
            </a:r>
            <a:endParaRPr lang="en-GB" sz="1600" b="0" dirty="0" smtClean="0">
              <a:solidFill>
                <a:schemeClr val="tx1"/>
              </a:solidFill>
              <a:latin typeface="Arial" panose="020B0604020202020204" pitchFamily="34" charset="0"/>
              <a:cs typeface="Arial" panose="020B0604020202020204" pitchFamily="34" charset="0"/>
            </a:endParaRPr>
          </a:p>
          <a:p>
            <a:pPr lvl="2"/>
            <a:endParaRPr lang="fr-BE" dirty="0" smtClean="0">
              <a:solidFill>
                <a:schemeClr val="tx1"/>
              </a:solidFill>
              <a:latin typeface="Arial" panose="020B0604020202020204" pitchFamily="34" charset="0"/>
              <a:cs typeface="Arial" panose="020B0604020202020204" pitchFamily="34" charset="0"/>
            </a:endParaRPr>
          </a:p>
          <a:p>
            <a:pPr lvl="2">
              <a:buFont typeface="Wingdings" panose="05000000000000000000" pitchFamily="2" charset="2"/>
              <a:buChar char="ü"/>
            </a:pPr>
            <a:r>
              <a:rPr lang="en-GB" sz="2400" dirty="0"/>
              <a:t> </a:t>
            </a:r>
            <a:r>
              <a:rPr lang="en-GB" sz="2400" dirty="0" smtClean="0"/>
              <a:t>Upload data </a:t>
            </a:r>
            <a:endParaRPr lang="en-GB" sz="2400" dirty="0"/>
          </a:p>
          <a:p>
            <a:pPr lvl="3">
              <a:buFont typeface="Wingdings" panose="05000000000000000000" pitchFamily="2" charset="2"/>
              <a:buChar char="§"/>
            </a:pPr>
            <a:r>
              <a:rPr lang="en-GB" sz="1600" dirty="0" smtClean="0"/>
              <a:t>Validation of data files</a:t>
            </a:r>
          </a:p>
          <a:p>
            <a:pPr lvl="3">
              <a:buFont typeface="Wingdings" panose="05000000000000000000" pitchFamily="2" charset="2"/>
              <a:buChar char="§"/>
            </a:pPr>
            <a:r>
              <a:rPr lang="fr-BE" sz="1600" dirty="0" smtClean="0"/>
              <a:t>Direct </a:t>
            </a:r>
            <a:r>
              <a:rPr lang="fr-BE" sz="1600" dirty="0" err="1" smtClean="0"/>
              <a:t>upload</a:t>
            </a:r>
            <a:r>
              <a:rPr lang="fr-BE" sz="1600" dirty="0" smtClean="0"/>
              <a:t> in Arachne </a:t>
            </a:r>
            <a:r>
              <a:rPr lang="fr-BE" sz="1600" dirty="0" err="1" smtClean="0"/>
              <a:t>database</a:t>
            </a:r>
            <a:endParaRPr lang="fr-BE" sz="1600" dirty="0" smtClean="0"/>
          </a:p>
          <a:p>
            <a:pPr lvl="3">
              <a:buFont typeface="Wingdings" panose="05000000000000000000" pitchFamily="2" charset="2"/>
              <a:buChar char="§"/>
            </a:pPr>
            <a:r>
              <a:rPr lang="fr-BE" sz="1600" dirty="0" err="1" smtClean="0">
                <a:solidFill>
                  <a:schemeClr val="tx1"/>
                </a:solidFill>
                <a:latin typeface="Arial" panose="020B0604020202020204" pitchFamily="34" charset="0"/>
                <a:cs typeface="Arial" panose="020B0604020202020204" pitchFamily="34" charset="0"/>
              </a:rPr>
              <a:t>Upload</a:t>
            </a:r>
            <a:r>
              <a:rPr lang="fr-BE" sz="1600" dirty="0" smtClean="0">
                <a:solidFill>
                  <a:schemeClr val="tx1"/>
                </a:solidFill>
                <a:latin typeface="Arial" panose="020B0604020202020204" pitchFamily="34" charset="0"/>
                <a:cs typeface="Arial" panose="020B0604020202020204" pitchFamily="34" charset="0"/>
              </a:rPr>
              <a:t> </a:t>
            </a:r>
            <a:r>
              <a:rPr lang="fr-BE" sz="1600" dirty="0" err="1" smtClean="0">
                <a:solidFill>
                  <a:schemeClr val="tx1"/>
                </a:solidFill>
                <a:latin typeface="Arial" panose="020B0604020202020204" pitchFamily="34" charset="0"/>
                <a:cs typeface="Arial" panose="020B0604020202020204" pitchFamily="34" charset="0"/>
              </a:rPr>
              <a:t>Status</a:t>
            </a:r>
            <a:r>
              <a:rPr lang="fr-BE" sz="1600" dirty="0" smtClean="0">
                <a:solidFill>
                  <a:schemeClr val="tx1"/>
                </a:solidFill>
                <a:latin typeface="Arial" panose="020B0604020202020204" pitchFamily="34" charset="0"/>
                <a:cs typeface="Arial" panose="020B0604020202020204" pitchFamily="34" charset="0"/>
              </a:rPr>
              <a:t> and </a:t>
            </a:r>
            <a:r>
              <a:rPr lang="fr-BE" sz="1600" dirty="0" err="1" smtClean="0">
                <a:solidFill>
                  <a:schemeClr val="tx1"/>
                </a:solidFill>
                <a:latin typeface="Arial" panose="020B0604020202020204" pitchFamily="34" charset="0"/>
                <a:cs typeface="Arial" panose="020B0604020202020204" pitchFamily="34" charset="0"/>
              </a:rPr>
              <a:t>history</a:t>
            </a:r>
            <a:endParaRPr lang="fr-BE" sz="1600" dirty="0" smtClean="0">
              <a:solidFill>
                <a:schemeClr val="tx1"/>
              </a:solidFill>
              <a:latin typeface="Arial" panose="020B0604020202020204" pitchFamily="34" charset="0"/>
              <a:cs typeface="Arial" panose="020B0604020202020204" pitchFamily="34" charset="0"/>
            </a:endParaRPr>
          </a:p>
          <a:p>
            <a:pPr lvl="3">
              <a:buFont typeface="Wingdings" panose="05000000000000000000" pitchFamily="2" charset="2"/>
              <a:buChar char="§"/>
            </a:pPr>
            <a:r>
              <a:rPr lang="fr-BE" sz="1600" dirty="0" smtClean="0">
                <a:latin typeface="Arial" panose="020B0604020202020204" pitchFamily="34" charset="0"/>
                <a:cs typeface="Arial" panose="020B0604020202020204" pitchFamily="34" charset="0"/>
              </a:rPr>
              <a:t>New data format </a:t>
            </a:r>
            <a:r>
              <a:rPr lang="fr-BE" sz="1600" dirty="0" err="1" smtClean="0">
                <a:latin typeface="Arial" panose="020B0604020202020204" pitchFamily="34" charset="0"/>
                <a:cs typeface="Arial" panose="020B0604020202020204" pitchFamily="34" charset="0"/>
              </a:rPr>
              <a:t>available</a:t>
            </a:r>
            <a:r>
              <a:rPr lang="fr-BE" sz="1600" dirty="0" smtClean="0">
                <a:latin typeface="Arial" panose="020B0604020202020204" pitchFamily="34" charset="0"/>
                <a:cs typeface="Arial" panose="020B0604020202020204" pitchFamily="34" charset="0"/>
              </a:rPr>
              <a:t> to </a:t>
            </a:r>
            <a:r>
              <a:rPr lang="fr-BE" sz="1600" dirty="0" err="1" smtClean="0">
                <a:latin typeface="Arial" panose="020B0604020202020204" pitchFamily="34" charset="0"/>
                <a:cs typeface="Arial" panose="020B0604020202020204" pitchFamily="34" charset="0"/>
              </a:rPr>
              <a:t>upload</a:t>
            </a:r>
            <a:r>
              <a:rPr lang="fr-BE" sz="1600" dirty="0" smtClean="0">
                <a:latin typeface="Arial" panose="020B0604020202020204" pitchFamily="34" charset="0"/>
                <a:cs typeface="Arial" panose="020B0604020202020204" pitchFamily="34" charset="0"/>
              </a:rPr>
              <a:t> new </a:t>
            </a:r>
            <a:r>
              <a:rPr lang="fr-BE" sz="1600" dirty="0" err="1" smtClean="0">
                <a:latin typeface="Arial" panose="020B0604020202020204" pitchFamily="34" charset="0"/>
                <a:cs typeface="Arial" panose="020B0604020202020204" pitchFamily="34" charset="0"/>
              </a:rPr>
              <a:t>attributes</a:t>
            </a:r>
            <a:endParaRPr lang="fr-BE" sz="1600" dirty="0" smtClean="0">
              <a:solidFill>
                <a:schemeClr val="tx1"/>
              </a:solidFill>
              <a:latin typeface="Arial" panose="020B0604020202020204" pitchFamily="34" charset="0"/>
              <a:cs typeface="Arial" panose="020B0604020202020204" pitchFamily="34" charset="0"/>
            </a:endParaRPr>
          </a:p>
          <a:p>
            <a:pPr lvl="3">
              <a:buFont typeface="Wingdings" panose="05000000000000000000" pitchFamily="2" charset="2"/>
              <a:buChar char="§"/>
            </a:pPr>
            <a:endParaRPr lang="fr-BE" sz="1600" dirty="0">
              <a:solidFill>
                <a:schemeClr val="tx1"/>
              </a:solidFill>
              <a:latin typeface="Arial" panose="020B0604020202020204" pitchFamily="34" charset="0"/>
              <a:cs typeface="Arial" panose="020B0604020202020204" pitchFamily="34" charset="0"/>
            </a:endParaRPr>
          </a:p>
          <a:p>
            <a:pPr lvl="2">
              <a:buFont typeface="Wingdings" panose="05000000000000000000" pitchFamily="2" charset="2"/>
              <a:buChar char="ü"/>
            </a:pPr>
            <a:r>
              <a:rPr lang="en-GB" sz="2400" dirty="0"/>
              <a:t> </a:t>
            </a:r>
            <a:r>
              <a:rPr lang="en-GB" sz="2400" dirty="0" smtClean="0"/>
              <a:t>Alert me function</a:t>
            </a:r>
            <a:endParaRPr lang="en-GB" sz="2400" dirty="0"/>
          </a:p>
          <a:p>
            <a:pPr lvl="2"/>
            <a:endParaRPr lang="en-GB" sz="1400" b="0" dirty="0" smtClean="0">
              <a:solidFill>
                <a:schemeClr val="tx1"/>
              </a:solidFill>
              <a:latin typeface="Arial" panose="020B0604020202020204" pitchFamily="34" charset="0"/>
              <a:cs typeface="Arial" panose="020B0604020202020204" pitchFamily="34" charset="0"/>
            </a:endParaRPr>
          </a:p>
          <a:p>
            <a:pPr lvl="1"/>
            <a:endParaRPr lang="en-GB" sz="2000" b="0" dirty="0" smtClean="0">
              <a:solidFill>
                <a:schemeClr val="tx1"/>
              </a:solidFill>
              <a:latin typeface="Arial" panose="020B0604020202020204" pitchFamily="34" charset="0"/>
              <a:cs typeface="Arial" panose="020B0604020202020204" pitchFamily="34" charset="0"/>
            </a:endParaRPr>
          </a:p>
        </p:txBody>
      </p:sp>
      <p:sp>
        <p:nvSpPr>
          <p:cNvPr id="2" name="TextBox 1"/>
          <p:cNvSpPr txBox="1"/>
          <p:nvPr/>
        </p:nvSpPr>
        <p:spPr>
          <a:xfrm>
            <a:off x="179512" y="313492"/>
            <a:ext cx="3240360" cy="523220"/>
          </a:xfrm>
          <a:prstGeom prst="rect">
            <a:avLst/>
          </a:prstGeom>
          <a:noFill/>
        </p:spPr>
        <p:txBody>
          <a:bodyPr wrap="square" rtlCol="0">
            <a:spAutoFit/>
          </a:bodyPr>
          <a:lstStyle/>
          <a:p>
            <a:r>
              <a:rPr lang="fr-BE" sz="2800" dirty="0" smtClean="0">
                <a:solidFill>
                  <a:srgbClr val="FFFFFF"/>
                </a:solidFill>
              </a:rPr>
              <a:t>General Info</a:t>
            </a:r>
            <a:endParaRPr lang="en-GB" sz="2800" dirty="0">
              <a:solidFill>
                <a:srgbClr val="FFFFFF"/>
              </a:solidFill>
            </a:endParaRPr>
          </a:p>
        </p:txBody>
      </p:sp>
    </p:spTree>
    <p:extLst>
      <p:ext uri="{BB962C8B-B14F-4D97-AF65-F5344CB8AC3E}">
        <p14:creationId xmlns:p14="http://schemas.microsoft.com/office/powerpoint/2010/main" val="2457004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2" y="1412776"/>
            <a:ext cx="8892398" cy="4896544"/>
          </a:xfrm>
        </p:spPr>
        <p:txBody>
          <a:bodyPr/>
          <a:lstStyle/>
          <a:p>
            <a:pPr lvl="2">
              <a:buFont typeface="Wingdings" panose="05000000000000000000" pitchFamily="2" charset="2"/>
              <a:buChar char="ü"/>
            </a:pPr>
            <a:r>
              <a:rPr lang="en-GB" sz="2400" i="0" dirty="0" smtClean="0"/>
              <a:t> </a:t>
            </a:r>
            <a:r>
              <a:rPr lang="en-GB" sz="2400" dirty="0"/>
              <a:t>Risk </a:t>
            </a:r>
            <a:r>
              <a:rPr lang="en-GB" sz="2400" dirty="0" smtClean="0"/>
              <a:t>calculations rules</a:t>
            </a:r>
            <a:r>
              <a:rPr lang="en-GB" sz="2400" i="0" dirty="0" smtClean="0"/>
              <a:t> </a:t>
            </a:r>
          </a:p>
          <a:p>
            <a:pPr lvl="3">
              <a:buFont typeface="Wingdings" panose="05000000000000000000" pitchFamily="2" charset="2"/>
              <a:buChar char="§"/>
            </a:pPr>
            <a:r>
              <a:rPr lang="fr-BE" sz="1600" dirty="0" err="1" smtClean="0"/>
              <a:t>Improvements</a:t>
            </a:r>
            <a:r>
              <a:rPr lang="fr-BE" sz="1600" dirty="0" smtClean="0"/>
              <a:t> and fine </a:t>
            </a:r>
            <a:r>
              <a:rPr lang="fr-BE" sz="1600" dirty="0" err="1" smtClean="0"/>
              <a:t>tuning</a:t>
            </a:r>
            <a:r>
              <a:rPr lang="fr-BE" sz="1600" dirty="0" smtClean="0"/>
              <a:t> of more </a:t>
            </a:r>
            <a:r>
              <a:rPr lang="fr-BE" sz="1600" dirty="0" err="1" smtClean="0"/>
              <a:t>than</a:t>
            </a:r>
            <a:r>
              <a:rPr lang="fr-BE" sz="1600" dirty="0" smtClean="0"/>
              <a:t> 20 </a:t>
            </a:r>
            <a:r>
              <a:rPr lang="fr-BE" sz="1600" dirty="0" err="1" smtClean="0"/>
              <a:t>risk</a:t>
            </a:r>
            <a:r>
              <a:rPr lang="fr-BE" sz="1600" dirty="0" smtClean="0"/>
              <a:t> </a:t>
            </a:r>
            <a:r>
              <a:rPr lang="fr-BE" sz="1600" dirty="0" err="1" smtClean="0"/>
              <a:t>indicators</a:t>
            </a:r>
            <a:endParaRPr lang="fr-BE" sz="1600" dirty="0" smtClean="0"/>
          </a:p>
          <a:p>
            <a:pPr lvl="3">
              <a:buFont typeface="Wingdings" panose="05000000000000000000" pitchFamily="2" charset="2"/>
              <a:buChar char="§"/>
            </a:pPr>
            <a:r>
              <a:rPr lang="fr-BE" sz="1600" dirty="0" err="1" smtClean="0"/>
              <a:t>Merge</a:t>
            </a:r>
            <a:r>
              <a:rPr lang="fr-BE" sz="1600" dirty="0" smtClean="0"/>
              <a:t> /</a:t>
            </a:r>
            <a:r>
              <a:rPr lang="fr-BE" sz="1600" dirty="0" err="1" smtClean="0"/>
              <a:t>remove</a:t>
            </a:r>
            <a:r>
              <a:rPr lang="fr-BE" sz="1600" dirty="0" smtClean="0"/>
              <a:t> of </a:t>
            </a:r>
            <a:r>
              <a:rPr lang="fr-BE" sz="1600" dirty="0" err="1" smtClean="0"/>
              <a:t>some</a:t>
            </a:r>
            <a:r>
              <a:rPr lang="fr-BE" sz="1600" dirty="0" smtClean="0"/>
              <a:t> </a:t>
            </a:r>
            <a:r>
              <a:rPr lang="fr-BE" sz="1600" dirty="0" err="1" smtClean="0"/>
              <a:t>indicators</a:t>
            </a:r>
            <a:r>
              <a:rPr lang="fr-BE" sz="1600" dirty="0" smtClean="0"/>
              <a:t> </a:t>
            </a:r>
            <a:endParaRPr lang="en-GB" sz="1600" i="0" dirty="0" smtClean="0"/>
          </a:p>
          <a:p>
            <a:pPr lvl="3">
              <a:buFont typeface="Wingdings" panose="05000000000000000000" pitchFamily="2" charset="2"/>
              <a:buChar char="§"/>
            </a:pPr>
            <a:r>
              <a:rPr lang="en-GB" sz="1600" i="0" dirty="0" smtClean="0"/>
              <a:t>Category score calculation rules changed </a:t>
            </a:r>
          </a:p>
          <a:p>
            <a:pPr lvl="3">
              <a:buFont typeface="Wingdings" panose="05000000000000000000" pitchFamily="2" charset="2"/>
              <a:buChar char="§"/>
            </a:pPr>
            <a:r>
              <a:rPr lang="en-GB" sz="1600" i="0" dirty="0" smtClean="0"/>
              <a:t>More details available in pop-up windows</a:t>
            </a:r>
            <a:endParaRPr lang="en-GB" sz="1600" b="0" dirty="0" smtClean="0">
              <a:solidFill>
                <a:schemeClr val="tx1"/>
              </a:solidFill>
              <a:latin typeface="Arial" panose="020B0604020202020204" pitchFamily="34" charset="0"/>
              <a:cs typeface="Arial" panose="020B0604020202020204" pitchFamily="34" charset="0"/>
            </a:endParaRPr>
          </a:p>
          <a:p>
            <a:pPr lvl="2"/>
            <a:endParaRPr lang="fr-BE" dirty="0" smtClean="0">
              <a:solidFill>
                <a:schemeClr val="tx1"/>
              </a:solidFill>
              <a:latin typeface="Arial" panose="020B0604020202020204" pitchFamily="34" charset="0"/>
              <a:cs typeface="Arial" panose="020B0604020202020204" pitchFamily="34" charset="0"/>
            </a:endParaRPr>
          </a:p>
          <a:p>
            <a:pPr lvl="2">
              <a:buFont typeface="Wingdings" panose="05000000000000000000" pitchFamily="2" charset="2"/>
              <a:buChar char="ü"/>
            </a:pPr>
            <a:r>
              <a:rPr lang="en-GB" sz="2400" dirty="0"/>
              <a:t> </a:t>
            </a:r>
            <a:r>
              <a:rPr lang="en-GB" sz="2400" dirty="0" smtClean="0"/>
              <a:t>New data values and data fields</a:t>
            </a:r>
            <a:endParaRPr lang="en-GB" sz="2400" dirty="0"/>
          </a:p>
          <a:p>
            <a:pPr lvl="3">
              <a:buFont typeface="Wingdings" panose="05000000000000000000" pitchFamily="2" charset="2"/>
              <a:buChar char="§"/>
            </a:pPr>
            <a:r>
              <a:rPr lang="fr-BE" sz="1600" dirty="0" smtClean="0"/>
              <a:t>New </a:t>
            </a:r>
            <a:r>
              <a:rPr lang="fr-BE" sz="1600" dirty="0" err="1" smtClean="0"/>
              <a:t>status</a:t>
            </a:r>
            <a:r>
              <a:rPr lang="fr-BE" sz="1600" dirty="0" smtClean="0"/>
              <a:t> '</a:t>
            </a:r>
            <a:r>
              <a:rPr lang="fr-BE" sz="1600" dirty="0" err="1" smtClean="0"/>
              <a:t>cancelled</a:t>
            </a:r>
            <a:r>
              <a:rPr lang="fr-BE" sz="1600" dirty="0" smtClean="0"/>
              <a:t>'</a:t>
            </a:r>
            <a:endParaRPr lang="en-GB" sz="1600" dirty="0" smtClean="0"/>
          </a:p>
          <a:p>
            <a:pPr lvl="3">
              <a:buFont typeface="Wingdings" panose="05000000000000000000" pitchFamily="2" charset="2"/>
              <a:buChar char="§"/>
            </a:pPr>
            <a:r>
              <a:rPr lang="fr-BE" sz="1600" dirty="0" smtClean="0"/>
              <a:t>Extra public </a:t>
            </a:r>
            <a:r>
              <a:rPr lang="fr-BE" sz="1600" dirty="0" err="1" smtClean="0"/>
              <a:t>procurement</a:t>
            </a:r>
            <a:r>
              <a:rPr lang="fr-BE" sz="1600" dirty="0" smtClean="0"/>
              <a:t> types</a:t>
            </a:r>
          </a:p>
          <a:p>
            <a:pPr lvl="3">
              <a:buFont typeface="Wingdings" panose="05000000000000000000" pitchFamily="2" charset="2"/>
              <a:buChar char="§"/>
            </a:pPr>
            <a:r>
              <a:rPr lang="fr-BE" sz="1600" dirty="0" err="1" smtClean="0">
                <a:solidFill>
                  <a:schemeClr val="tx1"/>
                </a:solidFill>
                <a:latin typeface="Arial" panose="020B0604020202020204" pitchFamily="34" charset="0"/>
                <a:cs typeface="Arial" panose="020B0604020202020204" pitchFamily="34" charset="0"/>
              </a:rPr>
              <a:t>Enriched</a:t>
            </a:r>
            <a:r>
              <a:rPr lang="fr-BE" sz="1600" dirty="0" smtClean="0">
                <a:solidFill>
                  <a:schemeClr val="tx1"/>
                </a:solidFill>
                <a:latin typeface="Arial" panose="020B0604020202020204" pitchFamily="34" charset="0"/>
                <a:cs typeface="Arial" panose="020B0604020202020204" pitchFamily="34" charset="0"/>
              </a:rPr>
              <a:t> </a:t>
            </a:r>
            <a:r>
              <a:rPr lang="fr-BE" sz="1600" dirty="0" err="1" smtClean="0">
                <a:solidFill>
                  <a:schemeClr val="tx1"/>
                </a:solidFill>
                <a:latin typeface="Arial" panose="020B0604020202020204" pitchFamily="34" charset="0"/>
                <a:cs typeface="Arial" panose="020B0604020202020204" pitchFamily="34" charset="0"/>
              </a:rPr>
              <a:t>entity</a:t>
            </a:r>
            <a:r>
              <a:rPr lang="fr-BE" sz="1600" dirty="0" smtClean="0">
                <a:solidFill>
                  <a:schemeClr val="tx1"/>
                </a:solidFill>
                <a:latin typeface="Arial" panose="020B0604020202020204" pitchFamily="34" charset="0"/>
                <a:cs typeface="Arial" panose="020B0604020202020204" pitchFamily="34" charset="0"/>
              </a:rPr>
              <a:t> type</a:t>
            </a:r>
          </a:p>
          <a:p>
            <a:pPr lvl="3">
              <a:buFont typeface="Wingdings" panose="05000000000000000000" pitchFamily="2" charset="2"/>
              <a:buChar char="§"/>
            </a:pPr>
            <a:r>
              <a:rPr lang="fr-BE" sz="1600" dirty="0" err="1" smtClean="0">
                <a:latin typeface="Arial" panose="020B0604020202020204" pitchFamily="34" charset="0"/>
                <a:cs typeface="Arial" panose="020B0604020202020204" pitchFamily="34" charset="0"/>
              </a:rPr>
              <a:t>Allignment</a:t>
            </a:r>
            <a:r>
              <a:rPr lang="fr-BE" sz="1600" dirty="0" smtClean="0">
                <a:latin typeface="Arial" panose="020B0604020202020204" pitchFamily="34" charset="0"/>
                <a:cs typeface="Arial" panose="020B0604020202020204" pitchFamily="34" charset="0"/>
              </a:rPr>
              <a:t> of </a:t>
            </a:r>
            <a:r>
              <a:rPr lang="fr-BE" sz="1600" dirty="0" err="1" smtClean="0">
                <a:latin typeface="Arial" panose="020B0604020202020204" pitchFamily="34" charset="0"/>
                <a:cs typeface="Arial" panose="020B0604020202020204" pitchFamily="34" charset="0"/>
              </a:rPr>
              <a:t>Person's</a:t>
            </a:r>
            <a:r>
              <a:rPr lang="fr-BE" sz="1600" dirty="0" smtClean="0">
                <a:latin typeface="Arial" panose="020B0604020202020204" pitchFamily="34" charset="0"/>
                <a:cs typeface="Arial" panose="020B0604020202020204" pitchFamily="34" charset="0"/>
              </a:rPr>
              <a:t> </a:t>
            </a:r>
            <a:r>
              <a:rPr lang="fr-BE" sz="1600" dirty="0" err="1" smtClean="0">
                <a:latin typeface="Arial" panose="020B0604020202020204" pitchFamily="34" charset="0"/>
                <a:cs typeface="Arial" panose="020B0604020202020204" pitchFamily="34" charset="0"/>
              </a:rPr>
              <a:t>name</a:t>
            </a:r>
            <a:r>
              <a:rPr lang="fr-BE" sz="1600" dirty="0" smtClean="0">
                <a:latin typeface="Arial" panose="020B0604020202020204" pitchFamily="34" charset="0"/>
                <a:cs typeface="Arial" panose="020B0604020202020204" pitchFamily="34" charset="0"/>
              </a:rPr>
              <a:t> </a:t>
            </a:r>
            <a:r>
              <a:rPr lang="fr-BE" sz="1600" dirty="0" err="1" smtClean="0">
                <a:latin typeface="Arial" panose="020B0604020202020204" pitchFamily="34" charset="0"/>
                <a:cs typeface="Arial" panose="020B0604020202020204" pitchFamily="34" charset="0"/>
              </a:rPr>
              <a:t>sourcing</a:t>
            </a:r>
            <a:endParaRPr lang="fr-BE" sz="1600" dirty="0" smtClean="0">
              <a:latin typeface="Arial" panose="020B0604020202020204" pitchFamily="34" charset="0"/>
              <a:cs typeface="Arial" panose="020B0604020202020204" pitchFamily="34" charset="0"/>
            </a:endParaRPr>
          </a:p>
          <a:p>
            <a:pPr lvl="3">
              <a:buFont typeface="Wingdings" panose="05000000000000000000" pitchFamily="2" charset="2"/>
              <a:buChar char="§"/>
            </a:pPr>
            <a:r>
              <a:rPr lang="fr-BE" sz="1600" dirty="0" smtClean="0">
                <a:latin typeface="Arial" panose="020B0604020202020204" pitchFamily="34" charset="0"/>
                <a:cs typeface="Arial" panose="020B0604020202020204" pitchFamily="34" charset="0"/>
              </a:rPr>
              <a:t>New </a:t>
            </a:r>
            <a:r>
              <a:rPr lang="fr-BE" sz="1600" dirty="0" err="1" smtClean="0">
                <a:latin typeface="Arial" panose="020B0604020202020204" pitchFamily="34" charset="0"/>
                <a:cs typeface="Arial" panose="020B0604020202020204" pitchFamily="34" charset="0"/>
              </a:rPr>
              <a:t>attribute</a:t>
            </a:r>
            <a:r>
              <a:rPr lang="fr-BE" sz="1600" dirty="0" smtClean="0">
                <a:latin typeface="Arial" panose="020B0604020202020204" pitchFamily="34" charset="0"/>
                <a:cs typeface="Arial" panose="020B0604020202020204" pitchFamily="34" charset="0"/>
              </a:rPr>
              <a:t> : </a:t>
            </a:r>
            <a:r>
              <a:rPr lang="fr-BE" sz="1600" dirty="0" err="1" smtClean="0">
                <a:latin typeface="Arial" panose="020B0604020202020204" pitchFamily="34" charset="0"/>
                <a:cs typeface="Arial" panose="020B0604020202020204" pitchFamily="34" charset="0"/>
              </a:rPr>
              <a:t>Thematic</a:t>
            </a:r>
            <a:r>
              <a:rPr lang="fr-BE" sz="1600" dirty="0" smtClean="0">
                <a:latin typeface="Arial" panose="020B0604020202020204" pitchFamily="34" charset="0"/>
                <a:cs typeface="Arial" panose="020B0604020202020204" pitchFamily="34" charset="0"/>
              </a:rPr>
              <a:t> objective</a:t>
            </a:r>
            <a:endParaRPr lang="fr-BE" sz="1600" dirty="0" smtClean="0">
              <a:solidFill>
                <a:schemeClr val="tx1"/>
              </a:solidFill>
              <a:latin typeface="Arial" panose="020B0604020202020204" pitchFamily="34" charset="0"/>
              <a:cs typeface="Arial" panose="020B0604020202020204" pitchFamily="34" charset="0"/>
            </a:endParaRPr>
          </a:p>
          <a:p>
            <a:pPr lvl="3">
              <a:buFont typeface="Wingdings" panose="05000000000000000000" pitchFamily="2" charset="2"/>
              <a:buChar char="§"/>
            </a:pPr>
            <a:endParaRPr lang="fr-BE" sz="1600" dirty="0">
              <a:solidFill>
                <a:schemeClr val="tx1"/>
              </a:solidFill>
              <a:latin typeface="Arial" panose="020B0604020202020204" pitchFamily="34" charset="0"/>
              <a:cs typeface="Arial" panose="020B0604020202020204" pitchFamily="34" charset="0"/>
            </a:endParaRPr>
          </a:p>
          <a:p>
            <a:pPr lvl="2">
              <a:buFont typeface="Wingdings" panose="05000000000000000000" pitchFamily="2" charset="2"/>
              <a:buChar char="ü"/>
            </a:pPr>
            <a:r>
              <a:rPr lang="en-GB" sz="2400" dirty="0"/>
              <a:t> Reviewed / improved Welcome </a:t>
            </a:r>
            <a:r>
              <a:rPr lang="en-GB" sz="2400" dirty="0" smtClean="0"/>
              <a:t>window</a:t>
            </a:r>
          </a:p>
          <a:p>
            <a:pPr lvl="3">
              <a:buFont typeface="Wingdings" panose="05000000000000000000" pitchFamily="2" charset="2"/>
              <a:buChar char="ü"/>
            </a:pPr>
            <a:endParaRPr lang="en-GB" sz="3000" dirty="0"/>
          </a:p>
          <a:p>
            <a:pPr lvl="2"/>
            <a:endParaRPr lang="en-GB" sz="1400" b="0" dirty="0" smtClean="0">
              <a:solidFill>
                <a:schemeClr val="tx1"/>
              </a:solidFill>
              <a:latin typeface="Arial" panose="020B0604020202020204" pitchFamily="34" charset="0"/>
              <a:cs typeface="Arial" panose="020B0604020202020204" pitchFamily="34" charset="0"/>
            </a:endParaRPr>
          </a:p>
          <a:p>
            <a:pPr lvl="1"/>
            <a:endParaRPr lang="en-GB" sz="2000" b="0" dirty="0" smtClean="0">
              <a:solidFill>
                <a:schemeClr val="tx1"/>
              </a:solidFill>
              <a:latin typeface="Arial" panose="020B0604020202020204" pitchFamily="34" charset="0"/>
              <a:cs typeface="Arial" panose="020B0604020202020204" pitchFamily="34" charset="0"/>
            </a:endParaRPr>
          </a:p>
        </p:txBody>
      </p:sp>
      <p:sp>
        <p:nvSpPr>
          <p:cNvPr id="2" name="TextBox 1"/>
          <p:cNvSpPr txBox="1"/>
          <p:nvPr/>
        </p:nvSpPr>
        <p:spPr>
          <a:xfrm>
            <a:off x="179512" y="313492"/>
            <a:ext cx="3240360" cy="523220"/>
          </a:xfrm>
          <a:prstGeom prst="rect">
            <a:avLst/>
          </a:prstGeom>
          <a:noFill/>
        </p:spPr>
        <p:txBody>
          <a:bodyPr wrap="square" rtlCol="0">
            <a:spAutoFit/>
          </a:bodyPr>
          <a:lstStyle/>
          <a:p>
            <a:r>
              <a:rPr lang="fr-BE" sz="2800" dirty="0" smtClean="0">
                <a:solidFill>
                  <a:srgbClr val="FFFFFF"/>
                </a:solidFill>
              </a:rPr>
              <a:t>General Info</a:t>
            </a:r>
            <a:endParaRPr lang="en-GB" sz="2800" dirty="0">
              <a:solidFill>
                <a:srgbClr val="FFFFFF"/>
              </a:solidFill>
            </a:endParaRPr>
          </a:p>
        </p:txBody>
      </p:sp>
    </p:spTree>
    <p:extLst>
      <p:ext uri="{BB962C8B-B14F-4D97-AF65-F5344CB8AC3E}">
        <p14:creationId xmlns:p14="http://schemas.microsoft.com/office/powerpoint/2010/main" val="1417274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2" y="1412776"/>
            <a:ext cx="8892398" cy="4896544"/>
          </a:xfrm>
        </p:spPr>
        <p:txBody>
          <a:bodyPr/>
          <a:lstStyle/>
          <a:p>
            <a:pPr lvl="2">
              <a:buFont typeface="Wingdings" panose="05000000000000000000" pitchFamily="2" charset="2"/>
              <a:buChar char="ü"/>
            </a:pPr>
            <a:r>
              <a:rPr lang="en-GB" sz="2400" i="0" dirty="0" smtClean="0"/>
              <a:t> </a:t>
            </a:r>
            <a:r>
              <a:rPr lang="en-GB" sz="2400" i="0" dirty="0" smtClean="0"/>
              <a:t>Other i</a:t>
            </a:r>
            <a:r>
              <a:rPr lang="en-GB" sz="2400" dirty="0" smtClean="0"/>
              <a:t>mprovements</a:t>
            </a:r>
            <a:r>
              <a:rPr lang="en-GB" sz="2400" i="0" dirty="0" smtClean="0"/>
              <a:t> </a:t>
            </a:r>
            <a:endParaRPr lang="en-GB" sz="2400" i="0" dirty="0" smtClean="0"/>
          </a:p>
          <a:p>
            <a:pPr lvl="3">
              <a:buFont typeface="Wingdings" panose="05000000000000000000" pitchFamily="2" charset="2"/>
              <a:buChar char="§"/>
            </a:pPr>
            <a:r>
              <a:rPr lang="fr-BE" sz="1600" dirty="0" smtClean="0"/>
              <a:t>No </a:t>
            </a:r>
            <a:r>
              <a:rPr lang="fr-BE" sz="1600" dirty="0" err="1" smtClean="0"/>
              <a:t>automatic</a:t>
            </a:r>
            <a:r>
              <a:rPr lang="fr-BE" sz="1600" dirty="0" smtClean="0"/>
              <a:t> </a:t>
            </a:r>
            <a:r>
              <a:rPr lang="fr-BE" sz="1600" dirty="0" err="1" smtClean="0"/>
              <a:t>disconnection</a:t>
            </a:r>
            <a:endParaRPr lang="fr-BE" sz="1600" dirty="0" smtClean="0"/>
          </a:p>
          <a:p>
            <a:pPr lvl="3">
              <a:buFont typeface="Wingdings" panose="05000000000000000000" pitchFamily="2" charset="2"/>
              <a:buChar char="§"/>
            </a:pPr>
            <a:r>
              <a:rPr lang="fr-BE" sz="1600" dirty="0" smtClean="0"/>
              <a:t>No limitation in </a:t>
            </a:r>
            <a:r>
              <a:rPr lang="fr-BE" sz="1600" dirty="0" err="1" smtClean="0"/>
              <a:t>dashboards</a:t>
            </a:r>
            <a:r>
              <a:rPr lang="fr-BE" sz="1600" dirty="0" smtClean="0"/>
              <a:t> to 200 items</a:t>
            </a:r>
          </a:p>
          <a:p>
            <a:pPr lvl="3">
              <a:buFont typeface="Wingdings" panose="05000000000000000000" pitchFamily="2" charset="2"/>
              <a:buChar char="§"/>
            </a:pPr>
            <a:r>
              <a:rPr lang="fr-BE" sz="1600" i="0" dirty="0" err="1" smtClean="0"/>
              <a:t>Personalization</a:t>
            </a:r>
            <a:r>
              <a:rPr lang="fr-BE" sz="1600" i="0" dirty="0" smtClean="0"/>
              <a:t> of </a:t>
            </a:r>
            <a:r>
              <a:rPr lang="fr-BE" sz="1600" i="0" dirty="0" err="1" smtClean="0"/>
              <a:t>dashboards</a:t>
            </a:r>
            <a:r>
              <a:rPr lang="fr-BE" sz="1600" i="0" dirty="0" smtClean="0"/>
              <a:t> possible</a:t>
            </a:r>
            <a:endParaRPr lang="en-GB" sz="1600" i="0" dirty="0" smtClean="0"/>
          </a:p>
          <a:p>
            <a:pPr lvl="3">
              <a:buFont typeface="Wingdings" panose="05000000000000000000" pitchFamily="2" charset="2"/>
              <a:buChar char="§"/>
            </a:pPr>
            <a:r>
              <a:rPr lang="en-GB" sz="1600" i="0" dirty="0" smtClean="0"/>
              <a:t>Improved filtering options on all dashboards and search for screens</a:t>
            </a:r>
          </a:p>
          <a:p>
            <a:pPr lvl="3">
              <a:buFont typeface="Wingdings" panose="05000000000000000000" pitchFamily="2" charset="2"/>
              <a:buChar char="§"/>
            </a:pPr>
            <a:r>
              <a:rPr lang="en-GB" sz="1600" i="0" dirty="0" smtClean="0"/>
              <a:t>Save filter possibilities</a:t>
            </a:r>
          </a:p>
          <a:p>
            <a:pPr lvl="3">
              <a:buFont typeface="Wingdings" panose="05000000000000000000" pitchFamily="2" charset="2"/>
              <a:buChar char="§"/>
            </a:pPr>
            <a:r>
              <a:rPr lang="en-GB" sz="1600" i="0" dirty="0" smtClean="0"/>
              <a:t>Personalization of printable reports</a:t>
            </a:r>
          </a:p>
          <a:p>
            <a:pPr lvl="3">
              <a:buFont typeface="Wingdings" panose="05000000000000000000" pitchFamily="2" charset="2"/>
              <a:buChar char="§"/>
            </a:pPr>
            <a:r>
              <a:rPr lang="fr-BE" sz="1600" b="0" dirty="0" smtClean="0">
                <a:solidFill>
                  <a:schemeClr val="tx1"/>
                </a:solidFill>
                <a:latin typeface="Arial" panose="020B0604020202020204" pitchFamily="34" charset="0"/>
                <a:cs typeface="Arial" panose="020B0604020202020204" pitchFamily="34" charset="0"/>
              </a:rPr>
              <a:t>No </a:t>
            </a:r>
            <a:r>
              <a:rPr lang="fr-BE" sz="1600" b="0" dirty="0" err="1" smtClean="0">
                <a:solidFill>
                  <a:schemeClr val="tx1"/>
                </a:solidFill>
                <a:latin typeface="Arial" panose="020B0604020202020204" pitchFamily="34" charset="0"/>
                <a:cs typeface="Arial" panose="020B0604020202020204" pitchFamily="34" charset="0"/>
              </a:rPr>
              <a:t>risk</a:t>
            </a:r>
            <a:r>
              <a:rPr lang="fr-BE" sz="1600" b="0" dirty="0" smtClean="0">
                <a:solidFill>
                  <a:schemeClr val="tx1"/>
                </a:solidFill>
                <a:latin typeface="Arial" panose="020B0604020202020204" pitchFamily="34" charset="0"/>
                <a:cs typeface="Arial" panose="020B0604020202020204" pitchFamily="34" charset="0"/>
              </a:rPr>
              <a:t> </a:t>
            </a:r>
            <a:r>
              <a:rPr lang="fr-BE" sz="1600" b="0" dirty="0" err="1" smtClean="0">
                <a:solidFill>
                  <a:schemeClr val="tx1"/>
                </a:solidFill>
                <a:latin typeface="Arial" panose="020B0604020202020204" pitchFamily="34" charset="0"/>
                <a:cs typeface="Arial" panose="020B0604020202020204" pitchFamily="34" charset="0"/>
              </a:rPr>
              <a:t>calculation</a:t>
            </a:r>
            <a:r>
              <a:rPr lang="fr-BE" sz="1600" dirty="0" err="1" smtClean="0">
                <a:latin typeface="Arial" panose="020B0604020202020204" pitchFamily="34" charset="0"/>
                <a:cs typeface="Arial" panose="020B0604020202020204" pitchFamily="34" charset="0"/>
              </a:rPr>
              <a:t>s</a:t>
            </a:r>
            <a:r>
              <a:rPr lang="fr-BE" sz="1600" dirty="0" smtClean="0">
                <a:latin typeface="Arial" panose="020B0604020202020204" pitchFamily="34" charset="0"/>
                <a:cs typeface="Arial" panose="020B0604020202020204" pitchFamily="34" charset="0"/>
              </a:rPr>
              <a:t> </a:t>
            </a:r>
            <a:r>
              <a:rPr lang="fr-BE" sz="1600" dirty="0" err="1" smtClean="0">
                <a:latin typeface="Arial" panose="020B0604020202020204" pitchFamily="34" charset="0"/>
                <a:cs typeface="Arial" panose="020B0604020202020204" pitchFamily="34" charset="0"/>
              </a:rPr>
              <a:t>anymore</a:t>
            </a:r>
            <a:r>
              <a:rPr lang="fr-BE" sz="1600" dirty="0" smtClean="0">
                <a:latin typeface="Arial" panose="020B0604020202020204" pitchFamily="34" charset="0"/>
                <a:cs typeface="Arial" panose="020B0604020202020204" pitchFamily="34" charset="0"/>
              </a:rPr>
              <a:t> for </a:t>
            </a:r>
            <a:r>
              <a:rPr lang="fr-BE" sz="1600" dirty="0" err="1" smtClean="0">
                <a:latin typeface="Arial" panose="020B0604020202020204" pitchFamily="34" charset="0"/>
                <a:cs typeface="Arial" panose="020B0604020202020204" pitchFamily="34" charset="0"/>
              </a:rPr>
              <a:t>closed</a:t>
            </a:r>
            <a:r>
              <a:rPr lang="fr-BE" sz="1600" dirty="0" smtClean="0">
                <a:latin typeface="Arial" panose="020B0604020202020204" pitchFamily="34" charset="0"/>
                <a:cs typeface="Arial" panose="020B0604020202020204" pitchFamily="34" charset="0"/>
              </a:rPr>
              <a:t> </a:t>
            </a:r>
            <a:r>
              <a:rPr lang="fr-BE" sz="1600" dirty="0" err="1" smtClean="0">
                <a:latin typeface="Arial" panose="020B0604020202020204" pitchFamily="34" charset="0"/>
                <a:cs typeface="Arial" panose="020B0604020202020204" pitchFamily="34" charset="0"/>
              </a:rPr>
              <a:t>projects</a:t>
            </a:r>
            <a:r>
              <a:rPr lang="fr-BE" sz="1600" dirty="0" smtClean="0">
                <a:latin typeface="Arial" panose="020B0604020202020204" pitchFamily="34" charset="0"/>
                <a:cs typeface="Arial" panose="020B0604020202020204" pitchFamily="34" charset="0"/>
              </a:rPr>
              <a:t> </a:t>
            </a:r>
            <a:r>
              <a:rPr lang="fr-BE" sz="1600" dirty="0" smtClean="0">
                <a:latin typeface="Arial" panose="020B0604020202020204" pitchFamily="34" charset="0"/>
                <a:cs typeface="Arial" panose="020B0604020202020204" pitchFamily="34" charset="0"/>
              </a:rPr>
              <a:t>(</a:t>
            </a:r>
            <a:r>
              <a:rPr lang="fr-BE" sz="1600" dirty="0" err="1" smtClean="0">
                <a:latin typeface="Arial" panose="020B0604020202020204" pitchFamily="34" charset="0"/>
                <a:cs typeface="Arial" panose="020B0604020202020204" pitchFamily="34" charset="0"/>
              </a:rPr>
              <a:t>closed</a:t>
            </a:r>
            <a:r>
              <a:rPr lang="fr-BE" sz="1600" dirty="0" smtClean="0">
                <a:latin typeface="Arial" panose="020B0604020202020204" pitchFamily="34" charset="0"/>
                <a:cs typeface="Arial" panose="020B0604020202020204" pitchFamily="34" charset="0"/>
              </a:rPr>
              <a:t> &gt; </a:t>
            </a:r>
            <a:r>
              <a:rPr lang="fr-BE" sz="1600" dirty="0" smtClean="0">
                <a:latin typeface="Arial" panose="020B0604020202020204" pitchFamily="34" charset="0"/>
                <a:cs typeface="Arial" panose="020B0604020202020204" pitchFamily="34" charset="0"/>
              </a:rPr>
              <a:t>6 </a:t>
            </a:r>
            <a:r>
              <a:rPr lang="fr-BE" sz="1600" dirty="0" err="1" smtClean="0">
                <a:latin typeface="Arial" panose="020B0604020202020204" pitchFamily="34" charset="0"/>
                <a:cs typeface="Arial" panose="020B0604020202020204" pitchFamily="34" charset="0"/>
              </a:rPr>
              <a:t>months</a:t>
            </a:r>
            <a:r>
              <a:rPr lang="fr-BE" sz="1600" dirty="0" smtClean="0">
                <a:latin typeface="Arial" panose="020B0604020202020204" pitchFamily="34" charset="0"/>
                <a:cs typeface="Arial" panose="020B0604020202020204" pitchFamily="34" charset="0"/>
              </a:rPr>
              <a:t>)</a:t>
            </a:r>
          </a:p>
          <a:p>
            <a:pPr lvl="3">
              <a:buFont typeface="Wingdings" panose="05000000000000000000" pitchFamily="2" charset="2"/>
              <a:buChar char="§"/>
            </a:pPr>
            <a:r>
              <a:rPr lang="fr-BE" sz="1600" b="0" dirty="0" smtClean="0">
                <a:solidFill>
                  <a:schemeClr val="tx1"/>
                </a:solidFill>
                <a:latin typeface="Arial" panose="020B0604020202020204" pitchFamily="34" charset="0"/>
                <a:cs typeface="Arial" panose="020B0604020202020204" pitchFamily="34" charset="0"/>
              </a:rPr>
              <a:t>…</a:t>
            </a:r>
            <a:endParaRPr lang="en-GB" sz="1600" b="0" dirty="0" smtClean="0">
              <a:solidFill>
                <a:schemeClr val="tx1"/>
              </a:solidFill>
              <a:latin typeface="Arial" panose="020B0604020202020204" pitchFamily="34" charset="0"/>
              <a:cs typeface="Arial" panose="020B0604020202020204" pitchFamily="34" charset="0"/>
            </a:endParaRPr>
          </a:p>
          <a:p>
            <a:pPr lvl="3">
              <a:buFont typeface="Wingdings" panose="05000000000000000000" pitchFamily="2" charset="2"/>
              <a:buChar char="§"/>
            </a:pPr>
            <a:endParaRPr lang="fr-BE" sz="1600" dirty="0">
              <a:solidFill>
                <a:schemeClr val="tx1"/>
              </a:solidFill>
              <a:latin typeface="Arial" panose="020B0604020202020204" pitchFamily="34" charset="0"/>
              <a:cs typeface="Arial" panose="020B0604020202020204" pitchFamily="34" charset="0"/>
            </a:endParaRPr>
          </a:p>
          <a:p>
            <a:pPr lvl="2">
              <a:buFont typeface="Wingdings" panose="05000000000000000000" pitchFamily="2" charset="2"/>
              <a:buChar char="ü"/>
            </a:pPr>
            <a:r>
              <a:rPr lang="en-GB" sz="2400" dirty="0"/>
              <a:t> New User Management </a:t>
            </a:r>
            <a:r>
              <a:rPr lang="en-GB" sz="2400" dirty="0" smtClean="0"/>
              <a:t>Module</a:t>
            </a:r>
          </a:p>
          <a:p>
            <a:pPr lvl="2">
              <a:buFont typeface="Wingdings" panose="05000000000000000000" pitchFamily="2" charset="2"/>
              <a:buChar char="ü"/>
            </a:pPr>
            <a:endParaRPr lang="en-GB" sz="2400" dirty="0" smtClean="0"/>
          </a:p>
          <a:p>
            <a:pPr lvl="2">
              <a:buFont typeface="Wingdings" panose="05000000000000000000" pitchFamily="2" charset="2"/>
              <a:buChar char="ü"/>
            </a:pPr>
            <a:r>
              <a:rPr lang="fr-BE" sz="2400" dirty="0" smtClean="0"/>
              <a:t> </a:t>
            </a:r>
            <a:r>
              <a:rPr lang="fr-BE" sz="2400" dirty="0" err="1" smtClean="0"/>
              <a:t>See</a:t>
            </a:r>
            <a:r>
              <a:rPr lang="fr-BE" sz="2400" dirty="0" smtClean="0"/>
              <a:t> Arachne </a:t>
            </a:r>
            <a:r>
              <a:rPr lang="fr-BE" sz="2400" dirty="0" err="1" smtClean="0"/>
              <a:t>webpage</a:t>
            </a:r>
            <a:r>
              <a:rPr lang="fr-BE" sz="2400" dirty="0" smtClean="0"/>
              <a:t> for more </a:t>
            </a:r>
            <a:r>
              <a:rPr lang="fr-BE" sz="2400" dirty="0" err="1" smtClean="0"/>
              <a:t>details</a:t>
            </a:r>
            <a:endParaRPr lang="en-GB" sz="2400" dirty="0" smtClean="0"/>
          </a:p>
          <a:p>
            <a:pPr lvl="3">
              <a:buFont typeface="Wingdings" panose="05000000000000000000" pitchFamily="2" charset="2"/>
              <a:buChar char="ü"/>
            </a:pPr>
            <a:endParaRPr lang="en-GB" sz="3000" dirty="0"/>
          </a:p>
          <a:p>
            <a:pPr lvl="2"/>
            <a:endParaRPr lang="en-GB" sz="1400" b="0" dirty="0" smtClean="0">
              <a:solidFill>
                <a:schemeClr val="tx1"/>
              </a:solidFill>
              <a:latin typeface="Arial" panose="020B0604020202020204" pitchFamily="34" charset="0"/>
              <a:cs typeface="Arial" panose="020B0604020202020204" pitchFamily="34" charset="0"/>
            </a:endParaRPr>
          </a:p>
          <a:p>
            <a:pPr lvl="1"/>
            <a:endParaRPr lang="en-GB" sz="2000" b="0" dirty="0" smtClean="0">
              <a:solidFill>
                <a:schemeClr val="tx1"/>
              </a:solidFill>
              <a:latin typeface="Arial" panose="020B0604020202020204" pitchFamily="34" charset="0"/>
              <a:cs typeface="Arial" panose="020B0604020202020204" pitchFamily="34" charset="0"/>
            </a:endParaRPr>
          </a:p>
        </p:txBody>
      </p:sp>
      <p:sp>
        <p:nvSpPr>
          <p:cNvPr id="2" name="TextBox 1"/>
          <p:cNvSpPr txBox="1"/>
          <p:nvPr/>
        </p:nvSpPr>
        <p:spPr>
          <a:xfrm>
            <a:off x="179512" y="313492"/>
            <a:ext cx="3240360" cy="523220"/>
          </a:xfrm>
          <a:prstGeom prst="rect">
            <a:avLst/>
          </a:prstGeom>
          <a:noFill/>
        </p:spPr>
        <p:txBody>
          <a:bodyPr wrap="square" rtlCol="0">
            <a:spAutoFit/>
          </a:bodyPr>
          <a:lstStyle/>
          <a:p>
            <a:r>
              <a:rPr lang="fr-BE" sz="2800" dirty="0" smtClean="0">
                <a:solidFill>
                  <a:srgbClr val="FFFFFF"/>
                </a:solidFill>
              </a:rPr>
              <a:t>General Info</a:t>
            </a:r>
            <a:endParaRPr lang="en-GB" sz="2800" dirty="0">
              <a:solidFill>
                <a:srgbClr val="FFFFFF"/>
              </a:solidFill>
            </a:endParaRPr>
          </a:p>
        </p:txBody>
      </p:sp>
    </p:spTree>
    <p:extLst>
      <p:ext uri="{BB962C8B-B14F-4D97-AF65-F5344CB8AC3E}">
        <p14:creationId xmlns:p14="http://schemas.microsoft.com/office/powerpoint/2010/main" val="4252158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2" y="1412776"/>
            <a:ext cx="9128768" cy="4896544"/>
          </a:xfrm>
        </p:spPr>
        <p:txBody>
          <a:bodyPr/>
          <a:lstStyle/>
          <a:p>
            <a:pPr marL="1657350" lvl="3" indent="-285750">
              <a:buFont typeface="Arial" panose="020B0604020202020204" pitchFamily="34" charset="0"/>
              <a:buChar char="•"/>
            </a:pPr>
            <a:endParaRPr lang="en-GB" sz="1100" dirty="0" smtClean="0">
              <a:latin typeface="Arial" panose="020B0604020202020204" pitchFamily="34" charset="0"/>
              <a:cs typeface="Arial" panose="020B0604020202020204" pitchFamily="34" charset="0"/>
            </a:endParaRPr>
          </a:p>
          <a:p>
            <a:pPr marL="800100" lvl="1">
              <a:buFont typeface="Arial" panose="020B0604020202020204" pitchFamily="34" charset="0"/>
              <a:buChar char="•"/>
            </a:pPr>
            <a:r>
              <a:rPr lang="en-GB" b="0" dirty="0" smtClean="0">
                <a:solidFill>
                  <a:schemeClr val="tx1"/>
                </a:solidFill>
                <a:latin typeface="Arial" panose="020B0604020202020204" pitchFamily="34" charset="0"/>
                <a:cs typeface="Arial" panose="020B0604020202020204" pitchFamily="34" charset="0"/>
              </a:rPr>
              <a:t>Interface in Czech 	: August '17</a:t>
            </a:r>
          </a:p>
          <a:p>
            <a:pPr marL="800100" lvl="1">
              <a:buFont typeface="Arial" panose="020B0604020202020204" pitchFamily="34" charset="0"/>
              <a:buChar char="•"/>
            </a:pPr>
            <a:r>
              <a:rPr lang="en-GB" b="0" dirty="0" smtClean="0">
                <a:solidFill>
                  <a:schemeClr val="tx1"/>
                </a:solidFill>
                <a:latin typeface="Arial" panose="020B0604020202020204" pitchFamily="34" charset="0"/>
                <a:cs typeface="Arial" panose="020B0604020202020204" pitchFamily="34" charset="0"/>
              </a:rPr>
              <a:t>User Manuals in Czech 	: September '17 </a:t>
            </a:r>
          </a:p>
          <a:p>
            <a:pPr marL="800100" lvl="1">
              <a:buFont typeface="Arial" panose="020B0604020202020204" pitchFamily="34" charset="0"/>
              <a:buChar char="•"/>
            </a:pPr>
            <a:endParaRPr lang="fr-BE" b="0" dirty="0">
              <a:solidFill>
                <a:schemeClr val="tx1"/>
              </a:solidFill>
              <a:latin typeface="Arial" panose="020B0604020202020204" pitchFamily="34" charset="0"/>
              <a:cs typeface="Arial" panose="020B0604020202020204" pitchFamily="34" charset="0"/>
            </a:endParaRPr>
          </a:p>
          <a:p>
            <a:pPr marL="800100" lvl="1">
              <a:buFont typeface="Arial" panose="020B0604020202020204" pitchFamily="34" charset="0"/>
              <a:buChar char="•"/>
            </a:pPr>
            <a:r>
              <a:rPr lang="fr-BE" b="0" dirty="0" smtClean="0">
                <a:solidFill>
                  <a:schemeClr val="tx1"/>
                </a:solidFill>
                <a:latin typeface="Arial" panose="020B0604020202020204" pitchFamily="34" charset="0"/>
                <a:cs typeface="Arial" panose="020B0604020202020204" pitchFamily="34" charset="0"/>
              </a:rPr>
              <a:t>Arachne </a:t>
            </a:r>
            <a:r>
              <a:rPr lang="fr-BE" b="0" dirty="0" err="1" smtClean="0">
                <a:solidFill>
                  <a:schemeClr val="tx1"/>
                </a:solidFill>
                <a:latin typeface="Arial" panose="020B0604020202020204" pitchFamily="34" charset="0"/>
                <a:cs typeface="Arial" panose="020B0604020202020204" pitchFamily="34" charset="0"/>
              </a:rPr>
              <a:t>webpage</a:t>
            </a:r>
            <a:r>
              <a:rPr lang="fr-BE" b="0" dirty="0" smtClean="0">
                <a:solidFill>
                  <a:schemeClr val="tx1"/>
                </a:solidFill>
                <a:latin typeface="Arial" panose="020B0604020202020204" pitchFamily="34" charset="0"/>
                <a:cs typeface="Arial" panose="020B0604020202020204" pitchFamily="34" charset="0"/>
              </a:rPr>
              <a:t> :</a:t>
            </a:r>
          </a:p>
          <a:p>
            <a:pPr marL="514350" lvl="1" indent="0">
              <a:buNone/>
            </a:pPr>
            <a:r>
              <a:rPr lang="en-GB" b="0" dirty="0">
                <a:solidFill>
                  <a:schemeClr val="tx1"/>
                </a:solidFill>
                <a:latin typeface="Arial" panose="020B0604020202020204" pitchFamily="34" charset="0"/>
                <a:cs typeface="Arial" panose="020B0604020202020204" pitchFamily="34" charset="0"/>
                <a:hlinkClick r:id="rId2"/>
              </a:rPr>
              <a:t>http://</a:t>
            </a:r>
            <a:r>
              <a:rPr lang="en-GB" b="0" dirty="0" smtClean="0">
                <a:solidFill>
                  <a:schemeClr val="tx1"/>
                </a:solidFill>
                <a:latin typeface="Arial" panose="020B0604020202020204" pitchFamily="34" charset="0"/>
                <a:cs typeface="Arial" panose="020B0604020202020204" pitchFamily="34" charset="0"/>
                <a:hlinkClick r:id="rId2"/>
              </a:rPr>
              <a:t>ec.europa.eu/social/main.jsp?catId=325&amp;intPageId=3587&amp;langId=cs</a:t>
            </a:r>
            <a:endParaRPr lang="en-GB" b="0" dirty="0" smtClean="0">
              <a:solidFill>
                <a:schemeClr val="tx1"/>
              </a:solidFill>
              <a:latin typeface="Arial" panose="020B0604020202020204" pitchFamily="34" charset="0"/>
              <a:cs typeface="Arial" panose="020B0604020202020204" pitchFamily="34" charset="0"/>
            </a:endParaRPr>
          </a:p>
          <a:p>
            <a:pPr marL="800100" lvl="1">
              <a:buFont typeface="Arial" panose="020B0604020202020204" pitchFamily="34" charset="0"/>
              <a:buChar char="•"/>
            </a:pPr>
            <a:endParaRPr lang="fr-BE" b="0" dirty="0">
              <a:solidFill>
                <a:schemeClr val="tx1"/>
              </a:solidFill>
              <a:latin typeface="Arial" panose="020B0604020202020204" pitchFamily="34" charset="0"/>
              <a:cs typeface="Arial" panose="020B0604020202020204" pitchFamily="34" charset="0"/>
            </a:endParaRPr>
          </a:p>
          <a:p>
            <a:pPr marL="1200150" lvl="2">
              <a:buFont typeface="Arial" panose="020B0604020202020204" pitchFamily="34" charset="0"/>
              <a:buChar char="•"/>
            </a:pPr>
            <a:r>
              <a:rPr lang="fr-BE" sz="1800" b="0" dirty="0" smtClean="0">
                <a:solidFill>
                  <a:schemeClr val="tx1"/>
                </a:solidFill>
                <a:latin typeface="Arial" panose="020B0604020202020204" pitchFamily="34" charset="0"/>
                <a:cs typeface="Arial" panose="020B0604020202020204" pitchFamily="34" charset="0"/>
              </a:rPr>
              <a:t>Arachne brochure</a:t>
            </a:r>
          </a:p>
          <a:p>
            <a:pPr marL="1200150" lvl="2">
              <a:buFont typeface="Arial" panose="020B0604020202020204" pitchFamily="34" charset="0"/>
              <a:buChar char="•"/>
            </a:pPr>
            <a:r>
              <a:rPr lang="fr-BE" sz="1800" b="0" dirty="0" smtClean="0">
                <a:solidFill>
                  <a:schemeClr val="tx1"/>
                </a:solidFill>
                <a:latin typeface="Arial" panose="020B0604020202020204" pitchFamily="34" charset="0"/>
                <a:cs typeface="Arial" panose="020B0604020202020204" pitchFamily="34" charset="0"/>
              </a:rPr>
              <a:t>Arachne charter</a:t>
            </a:r>
          </a:p>
          <a:p>
            <a:pPr marL="1200150" lvl="2">
              <a:buFont typeface="Arial" panose="020B0604020202020204" pitchFamily="34" charset="0"/>
              <a:buChar char="•"/>
            </a:pPr>
            <a:r>
              <a:rPr lang="fr-BE" sz="1800" dirty="0" smtClean="0">
                <a:solidFill>
                  <a:schemeClr val="tx1"/>
                </a:solidFill>
                <a:latin typeface="Arial" panose="020B0604020202020204" pitchFamily="34" charset="0"/>
                <a:cs typeface="Arial" panose="020B0604020202020204" pitchFamily="34" charset="0"/>
              </a:rPr>
              <a:t>EDPS opinion</a:t>
            </a:r>
          </a:p>
          <a:p>
            <a:pPr marL="1200150" lvl="2">
              <a:buFont typeface="Arial" panose="020B0604020202020204" pitchFamily="34" charset="0"/>
              <a:buChar char="•"/>
            </a:pPr>
            <a:r>
              <a:rPr lang="fr-BE" sz="1800" b="0" dirty="0" err="1" smtClean="0">
                <a:solidFill>
                  <a:schemeClr val="tx1"/>
                </a:solidFill>
                <a:latin typeface="Arial" panose="020B0604020202020204" pitchFamily="34" charset="0"/>
                <a:cs typeface="Arial" panose="020B0604020202020204" pitchFamily="34" charset="0"/>
              </a:rPr>
              <a:t>What</a:t>
            </a:r>
            <a:r>
              <a:rPr lang="fr-BE" sz="1800" b="0" dirty="0" smtClean="0">
                <a:solidFill>
                  <a:schemeClr val="tx1"/>
                </a:solidFill>
                <a:latin typeface="Arial" panose="020B0604020202020204" pitchFamily="34" charset="0"/>
                <a:cs typeface="Arial" panose="020B0604020202020204" pitchFamily="34" charset="0"/>
              </a:rPr>
              <a:t> </a:t>
            </a:r>
            <a:r>
              <a:rPr lang="fr-BE" sz="1800" b="0" dirty="0" err="1" smtClean="0">
                <a:solidFill>
                  <a:schemeClr val="tx1"/>
                </a:solidFill>
                <a:latin typeface="Arial" panose="020B0604020202020204" pitchFamily="34" charset="0"/>
                <a:cs typeface="Arial" panose="020B0604020202020204" pitchFamily="34" charset="0"/>
              </a:rPr>
              <a:t>is</a:t>
            </a:r>
            <a:r>
              <a:rPr lang="fr-BE" sz="1800" b="0" dirty="0" smtClean="0">
                <a:solidFill>
                  <a:schemeClr val="tx1"/>
                </a:solidFill>
                <a:latin typeface="Arial" panose="020B0604020202020204" pitchFamily="34" charset="0"/>
                <a:cs typeface="Arial" panose="020B0604020202020204" pitchFamily="34" charset="0"/>
              </a:rPr>
              <a:t> new in V2.0</a:t>
            </a:r>
          </a:p>
          <a:p>
            <a:pPr marL="1200150" lvl="2">
              <a:buFont typeface="Arial" panose="020B0604020202020204" pitchFamily="34" charset="0"/>
              <a:buChar char="•"/>
            </a:pPr>
            <a:r>
              <a:rPr lang="fr-BE" sz="1800" dirty="0" err="1" smtClean="0">
                <a:solidFill>
                  <a:schemeClr val="tx1"/>
                </a:solidFill>
                <a:latin typeface="Arial" panose="020B0604020202020204" pitchFamily="34" charset="0"/>
                <a:cs typeface="Arial" panose="020B0604020202020204" pitchFamily="34" charset="0"/>
              </a:rPr>
              <a:t>FAQ's</a:t>
            </a:r>
            <a:endParaRPr lang="fr-BE" sz="1800" b="0" dirty="0" smtClean="0">
              <a:solidFill>
                <a:schemeClr val="tx1"/>
              </a:solidFill>
              <a:latin typeface="Arial" panose="020B0604020202020204" pitchFamily="34" charset="0"/>
              <a:cs typeface="Arial" panose="020B0604020202020204" pitchFamily="34" charset="0"/>
            </a:endParaRPr>
          </a:p>
          <a:p>
            <a:pPr marL="800100" lvl="1">
              <a:buFont typeface="Arial" panose="020B0604020202020204" pitchFamily="34" charset="0"/>
              <a:buChar char="•"/>
            </a:pPr>
            <a:endParaRPr lang="en-GB" b="0" dirty="0">
              <a:solidFill>
                <a:schemeClr val="tx1"/>
              </a:solidFill>
              <a:latin typeface="Arial" panose="020B0604020202020204" pitchFamily="34" charset="0"/>
              <a:cs typeface="Arial" panose="020B0604020202020204" pitchFamily="34" charset="0"/>
            </a:endParaRPr>
          </a:p>
        </p:txBody>
      </p:sp>
      <p:sp>
        <p:nvSpPr>
          <p:cNvPr id="2" name="TextBox 1"/>
          <p:cNvSpPr txBox="1"/>
          <p:nvPr/>
        </p:nvSpPr>
        <p:spPr>
          <a:xfrm>
            <a:off x="179512" y="313492"/>
            <a:ext cx="3240360" cy="523220"/>
          </a:xfrm>
          <a:prstGeom prst="rect">
            <a:avLst/>
          </a:prstGeom>
          <a:noFill/>
        </p:spPr>
        <p:txBody>
          <a:bodyPr wrap="square" rtlCol="0">
            <a:spAutoFit/>
          </a:bodyPr>
          <a:lstStyle/>
          <a:p>
            <a:r>
              <a:rPr lang="fr-BE" sz="2800" dirty="0" smtClean="0">
                <a:solidFill>
                  <a:srgbClr val="FFFFFF"/>
                </a:solidFill>
              </a:rPr>
              <a:t>General Info</a:t>
            </a:r>
            <a:endParaRPr lang="en-GB" sz="2800" dirty="0">
              <a:solidFill>
                <a:srgbClr val="FFFFFF"/>
              </a:solidFill>
            </a:endParaRPr>
          </a:p>
        </p:txBody>
      </p:sp>
    </p:spTree>
    <p:extLst>
      <p:ext uri="{BB962C8B-B14F-4D97-AF65-F5344CB8AC3E}">
        <p14:creationId xmlns:p14="http://schemas.microsoft.com/office/powerpoint/2010/main" val="94936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2" y="1412776"/>
            <a:ext cx="8892398" cy="4896544"/>
          </a:xfrm>
        </p:spPr>
        <p:txBody>
          <a:bodyPr/>
          <a:lstStyle/>
          <a:p>
            <a:pPr lvl="1"/>
            <a:endParaRPr lang="en-GB" sz="2000" b="0" dirty="0" smtClean="0">
              <a:solidFill>
                <a:schemeClr val="tx1"/>
              </a:solidFill>
              <a:latin typeface="Arial" panose="020B0604020202020204" pitchFamily="34" charset="0"/>
              <a:cs typeface="Arial" panose="020B0604020202020204" pitchFamily="34" charset="0"/>
            </a:endParaRPr>
          </a:p>
          <a:p>
            <a:pPr lvl="1"/>
            <a:r>
              <a:rPr lang="en-GB" sz="2000" b="0" dirty="0" smtClean="0">
                <a:solidFill>
                  <a:schemeClr val="tx1"/>
                </a:solidFill>
                <a:latin typeface="Arial" panose="020B0604020202020204" pitchFamily="34" charset="0"/>
                <a:cs typeface="Arial" panose="020B0604020202020204" pitchFamily="34" charset="0"/>
              </a:rPr>
              <a:t>Data for 2007-2013: NOT uploaded in V2.0.0</a:t>
            </a:r>
          </a:p>
          <a:p>
            <a:pPr marL="914400" lvl="2" indent="0"/>
            <a:endParaRPr lang="en-GB" b="0" dirty="0" smtClean="0">
              <a:solidFill>
                <a:schemeClr val="tx1"/>
              </a:solidFill>
              <a:latin typeface="Arial" panose="020B0604020202020204" pitchFamily="34" charset="0"/>
              <a:cs typeface="Arial" panose="020B0604020202020204" pitchFamily="34" charset="0"/>
            </a:endParaRPr>
          </a:p>
          <a:p>
            <a:pPr lvl="1"/>
            <a:endParaRPr lang="en-GB" b="0" dirty="0" smtClean="0">
              <a:solidFill>
                <a:schemeClr val="tx1"/>
              </a:solidFill>
              <a:latin typeface="Arial" panose="020B0604020202020204" pitchFamily="34" charset="0"/>
              <a:cs typeface="Arial" panose="020B0604020202020204" pitchFamily="34" charset="0"/>
            </a:endParaRPr>
          </a:p>
          <a:p>
            <a:pPr lvl="1"/>
            <a:r>
              <a:rPr lang="en-GB" b="0" dirty="0" smtClean="0">
                <a:solidFill>
                  <a:schemeClr val="tx1"/>
                </a:solidFill>
                <a:latin typeface="Arial" panose="020B0604020202020204" pitchFamily="34" charset="0"/>
                <a:cs typeface="Arial" panose="020B0604020202020204" pitchFamily="34" charset="0"/>
              </a:rPr>
              <a:t>Data for 2014-2020: </a:t>
            </a:r>
          </a:p>
          <a:p>
            <a:pPr marL="1657350" lvl="3" indent="-285750">
              <a:buFont typeface="Arial" panose="020B0604020202020204" pitchFamily="34" charset="0"/>
              <a:buChar char="•"/>
            </a:pPr>
            <a:endParaRPr lang="en-GB" sz="1100" dirty="0" smtClean="0">
              <a:latin typeface="Arial" panose="020B0604020202020204" pitchFamily="34" charset="0"/>
              <a:cs typeface="Arial" panose="020B0604020202020204" pitchFamily="34" charset="0"/>
            </a:endParaRPr>
          </a:p>
        </p:txBody>
      </p:sp>
      <p:sp>
        <p:nvSpPr>
          <p:cNvPr id="2" name="TextBox 1"/>
          <p:cNvSpPr txBox="1"/>
          <p:nvPr/>
        </p:nvSpPr>
        <p:spPr>
          <a:xfrm>
            <a:off x="179512" y="313492"/>
            <a:ext cx="3240360" cy="523220"/>
          </a:xfrm>
          <a:prstGeom prst="rect">
            <a:avLst/>
          </a:prstGeom>
          <a:noFill/>
        </p:spPr>
        <p:txBody>
          <a:bodyPr wrap="square" rtlCol="0">
            <a:spAutoFit/>
          </a:bodyPr>
          <a:lstStyle/>
          <a:p>
            <a:r>
              <a:rPr lang="fr-BE" sz="2800" dirty="0" smtClean="0">
                <a:solidFill>
                  <a:srgbClr val="FFFFFF"/>
                </a:solidFill>
              </a:rPr>
              <a:t>General Info</a:t>
            </a:r>
            <a:endParaRPr lang="en-GB" sz="2800" dirty="0">
              <a:solidFill>
                <a:srgbClr val="FFFFFF"/>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8" y="3392907"/>
            <a:ext cx="9036496" cy="27003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1062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95CA36B6B784E439EAD57D5795F2F0C" ma:contentTypeVersion="1" ma:contentTypeDescription="Create a new document." ma:contentTypeScope="" ma:versionID="4a7ab24a14ff9083c22bac48a66d5907">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58886-F722-47DD-A609-B471A0D4E9F0}">
  <ds:schemaRefs>
    <ds:schemaRef ds:uri="http://schemas.microsoft.com/office/2006/metadata/longProperties"/>
  </ds:schemaRefs>
</ds:datastoreItem>
</file>

<file path=customXml/itemProps2.xml><?xml version="1.0" encoding="utf-8"?>
<ds:datastoreItem xmlns:ds="http://schemas.openxmlformats.org/officeDocument/2006/customXml" ds:itemID="{18B00393-6801-4AA8-A6E3-446F52573F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DF9A6EE0-DB42-420E-9FD7-6681CB570088}">
  <ds:schemaRefs>
    <ds:schemaRef ds:uri="http://purl.org/dc/elements/1.1/"/>
    <ds:schemaRef ds:uri="http://purl.org/dc/terms/"/>
    <ds:schemaRef ds:uri="http://schemas.openxmlformats.org/package/2006/metadata/core-properties"/>
    <ds:schemaRef ds:uri="http://schemas.microsoft.com/office/2006/documentManagement/types"/>
    <ds:schemaRef ds:uri="http://schemas.microsoft.com/office/2006/metadata/properties"/>
    <ds:schemaRef ds:uri="http://purl.org/dc/dcmitype/"/>
    <ds:schemaRef ds:uri="http://schemas.microsoft.com/sharepoint/v3"/>
    <ds:schemaRef ds:uri="http://www.w3.org/XML/1998/namespace"/>
    <ds:schemaRef ds:uri="http://schemas.microsoft.com/office/infopath/2007/PartnerControls"/>
  </ds:schemaRefs>
</ds:datastoreItem>
</file>

<file path=customXml/itemProps4.xml><?xml version="1.0" encoding="utf-8"?>
<ds:datastoreItem xmlns:ds="http://schemas.openxmlformats.org/officeDocument/2006/customXml" ds:itemID="{9A968440-D335-47A0-B729-14962C8377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4677</TotalTime>
  <Words>536</Words>
  <Application>Microsoft Office PowerPoint</Application>
  <PresentationFormat>On-screen Show (4:3)</PresentationFormat>
  <Paragraphs>148</Paragraphs>
  <Slides>11</Slides>
  <Notes>1</Notes>
  <HiddenSlides>0</HiddenSlides>
  <MMClips>0</MMClips>
  <ScaleCrop>false</ScaleCrop>
  <HeadingPairs>
    <vt:vector size="4" baseType="variant">
      <vt:variant>
        <vt:lpstr>Theme</vt:lpstr>
      </vt:variant>
      <vt:variant>
        <vt:i4>4</vt:i4>
      </vt:variant>
      <vt:variant>
        <vt:lpstr>Slide Titles</vt:lpstr>
      </vt:variant>
      <vt:variant>
        <vt:i4>11</vt:i4>
      </vt:variant>
    </vt:vector>
  </HeadingPairs>
  <TitlesOfParts>
    <vt:vector size="15" baseType="lpstr">
      <vt:lpstr>Slide_Master</vt:lpstr>
      <vt:lpstr>1_Slide_Master</vt:lpstr>
      <vt:lpstr>7_Slide_Master</vt:lpstr>
      <vt:lpstr>2_Slide_Master</vt:lpstr>
      <vt:lpstr>ARACHNE  PROJECT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Arachne</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 Policy</dc:title>
  <dc:creator>Regional Policy</dc:creator>
  <cp:lastModifiedBy>MOLEMANS Luc (EMPL-EXT)</cp:lastModifiedBy>
  <cp:revision>390</cp:revision>
  <cp:lastPrinted>2015-03-11T09:11:58Z</cp:lastPrinted>
  <dcterms:created xsi:type="dcterms:W3CDTF">2011-10-28T10:25:18Z</dcterms:created>
  <dcterms:modified xsi:type="dcterms:W3CDTF">2017-06-19T13:37:22Z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System Account</vt:lpwstr>
  </property>
  <property fmtid="{D5CDD505-2E9C-101B-9397-08002B2CF9AE}" pid="3" name="xd_Signature">
    <vt:lpwstr/>
  </property>
  <property fmtid="{D5CDD505-2E9C-101B-9397-08002B2CF9AE}" pid="4" name="display_urn:schemas-microsoft-com:office:office#Author">
    <vt:lpwstr>System Account</vt:lpwstr>
  </property>
  <property fmtid="{D5CDD505-2E9C-101B-9397-08002B2CF9AE}" pid="5" name="TemplateUrl">
    <vt:lpwstr/>
  </property>
  <property fmtid="{D5CDD505-2E9C-101B-9397-08002B2CF9AE}" pid="6" name="xd_ProgID">
    <vt:lpwstr/>
  </property>
  <property fmtid="{D5CDD505-2E9C-101B-9397-08002B2CF9AE}" pid="7" name="ContentTypeId">
    <vt:lpwstr>0x0101005195517D60BA284DB89E2B47B98AC9DD</vt:lpwstr>
  </property>
</Properties>
</file>