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8"/>
  </p:notesMasterIdLst>
  <p:handoutMasterIdLst>
    <p:handoutMasterId r:id="rId9"/>
  </p:handoutMasterIdLst>
  <p:sldIdLst>
    <p:sldId id="319" r:id="rId2"/>
    <p:sldId id="323" r:id="rId3"/>
    <p:sldId id="320" r:id="rId4"/>
    <p:sldId id="339" r:id="rId5"/>
    <p:sldId id="340" r:id="rId6"/>
    <p:sldId id="337" r:id="rId7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EF21CFD5-F008-4A9D-A1AB-3162EF72604E}">
          <p14:sldIdLst>
            <p14:sldId id="319"/>
            <p14:sldId id="323"/>
            <p14:sldId id="320"/>
            <p14:sldId id="339"/>
            <p14:sldId id="340"/>
            <p14:sldId id="337"/>
          </p14:sldIdLst>
        </p14:section>
        <p14:section name="Oddíl bez názvu" id="{3BDD611E-5107-4B6A-B03C-C811960EC6A9}">
          <p14:sldIdLst/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94B868"/>
    <a:srgbClr val="96D34D"/>
    <a:srgbClr val="EED284"/>
    <a:srgbClr val="D4CAE2"/>
    <a:srgbClr val="F9E300"/>
    <a:srgbClr val="000099"/>
    <a:srgbClr val="DB7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27" autoAdjust="0"/>
    <p:restoredTop sz="99698" autoAdjust="0"/>
  </p:normalViewPr>
  <p:slideViewPr>
    <p:cSldViewPr>
      <p:cViewPr>
        <p:scale>
          <a:sx n="125" d="100"/>
          <a:sy n="125" d="100"/>
        </p:scale>
        <p:origin x="-114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909B5C1-F25E-4218-A08D-1EB240BD89B8}" type="datetimeFigureOut">
              <a:rPr lang="cs-CZ"/>
              <a:pPr>
                <a:defRPr/>
              </a:pPr>
              <a:t>30.3.2016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9DC7DAB-85D1-4921-AF1C-D25FCE776F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935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9EE64D-CD1B-4784-B9A8-4F4272DB421D}" type="datetimeFigureOut">
              <a:rPr lang="cs-CZ"/>
              <a:pPr>
                <a:defRPr/>
              </a:pPr>
              <a:t>30.3.2016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606" y="4715710"/>
            <a:ext cx="5438464" cy="44665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1098" y="9428243"/>
            <a:ext cx="2944958" cy="49680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07242A5-D254-4360-8D95-C35261AD25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192339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2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emf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2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Obdélník 6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1403350" y="3789363"/>
            <a:ext cx="7208838" cy="5762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mtClean="0"/>
              <a:t>MINISTERSTVO PRO MÍSTNÍ ROZVOJ ČR</a:t>
            </a:r>
          </a:p>
        </p:txBody>
      </p:sp>
      <p:pic>
        <p:nvPicPr>
          <p:cNvPr id="10" name="Obrázek 7" descr="mmr_cr_rgb.em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850" y="692150"/>
            <a:ext cx="25654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sp>
        <p:nvSpPr>
          <p:cNvPr id="6" name="Nadpis 13"/>
          <p:cNvSpPr>
            <a:spLocks noGrp="1" noChangeAspect="1"/>
          </p:cNvSpPr>
          <p:nvPr>
            <p:ph type="title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bdélník 4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7" name="Obrázek 3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bdélník 3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6" name="Obrázek 2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9" descr="podtisk_modry.emf"/>
          <p:cNvPicPr>
            <a:picLocks noChangeAspect="1"/>
          </p:cNvPicPr>
          <p:nvPr/>
        </p:nvPicPr>
        <p:blipFill>
          <a:blip r:embed="rId3" cstate="print"/>
          <a:srcRect l="17007" b="8623"/>
          <a:stretch>
            <a:fillRect/>
          </a:stretch>
        </p:blipFill>
        <p:spPr bwMode="auto">
          <a:xfrm>
            <a:off x="0" y="1989138"/>
            <a:ext cx="7908925" cy="4868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bdélník 5"/>
          <p:cNvSpPr>
            <a:spLocks noChangeAspect="1"/>
          </p:cNvSpPr>
          <p:nvPr/>
        </p:nvSpPr>
        <p:spPr>
          <a:xfrm>
            <a:off x="0" y="0"/>
            <a:ext cx="9144000" cy="260350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>
              <a:noFill/>
            </a:endParaRPr>
          </a:p>
        </p:txBody>
      </p:sp>
      <p:pic>
        <p:nvPicPr>
          <p:cNvPr id="8" name="Obrázek 4" descr="mmr_cr_rgb.em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8313" y="620713"/>
            <a:ext cx="2016125" cy="442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10BE5-83C6-421C-86A9-CDC3EFF7B9E3}" type="datetime1">
              <a:rPr lang="cs-CZ"/>
              <a:pPr>
                <a:defRPr/>
              </a:pPr>
              <a:t>30.3.2016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9697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9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5E96B4-5963-4A8C-98BB-BE823D5AEBF9}" type="datetime1">
              <a:rPr lang="cs-CZ"/>
              <a:pPr>
                <a:defRPr/>
              </a:pPr>
              <a:t>30.3.2016</a:t>
            </a:fld>
            <a:endParaRPr lang="cs-CZ"/>
          </a:p>
        </p:txBody>
      </p:sp>
      <p:sp>
        <p:nvSpPr>
          <p:cNvPr id="5" name="Zástupný symbol pro zápatí 21"/>
          <p:cNvSpPr>
            <a:spLocks noGrp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17"/>
          <p:cNvSpPr>
            <a:spLocks noGrp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58874A-FDC9-495A-A92F-77661319D9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403350" y="1916113"/>
            <a:ext cx="7272338" cy="1871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03350" y="4581525"/>
            <a:ext cx="7200900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81" r:id="rId6"/>
    <p:sldLayoutId id="2147483683" r:id="rId7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rgbClr val="000099"/>
          </a:solidFill>
          <a:latin typeface="Arial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dotaceeu.cz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ukturalni-fondy.cz/" TargetMode="External"/><Relationship Id="rId2" Type="http://schemas.openxmlformats.org/officeDocument/2006/relationships/hyperlink" Target="mailto:alice.stollova@mmr.cz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interreg4c.e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 txBox="1">
            <a:spLocks/>
          </p:cNvSpPr>
          <p:nvPr/>
        </p:nvSpPr>
        <p:spPr bwMode="auto">
          <a:xfrm>
            <a:off x="683357" y="1789634"/>
            <a:ext cx="7561262" cy="147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 kern="1200" baseline="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00099"/>
                </a:solidFill>
                <a:latin typeface="Arial" charset="0"/>
              </a:defRPr>
            </a:lvl9pPr>
          </a:lstStyle>
          <a:p>
            <a:pPr algn="ctr"/>
            <a:r>
              <a:rPr lang="cs-CZ" altLang="cs-CZ" sz="3200" dirty="0" smtClean="0">
                <a:solidFill>
                  <a:srgbClr val="00AF3F"/>
                </a:solidFill>
              </a:rPr>
              <a:t>Podpora žadatelů </a:t>
            </a:r>
            <a:endParaRPr lang="en-GB" altLang="cs-CZ" sz="3200" dirty="0" smtClean="0">
              <a:solidFill>
                <a:srgbClr val="00AF3F"/>
              </a:solidFill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1475656" y="3861048"/>
            <a:ext cx="6400800" cy="1752600"/>
          </a:xfrm>
        </p:spPr>
        <p:txBody>
          <a:bodyPr/>
          <a:lstStyle/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Praha, 31. března 2016 </a:t>
            </a:r>
          </a:p>
          <a:p>
            <a:pPr eaLnBrk="1" hangingPunct="1"/>
            <a:r>
              <a:rPr lang="cs-CZ" altLang="cs-CZ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Alice Štollová Kovandová</a:t>
            </a:r>
          </a:p>
        </p:txBody>
      </p:sp>
      <p:pic>
        <p:nvPicPr>
          <p:cNvPr id="2050" name="Picture 2" descr="Výstřiže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628650"/>
            <a:ext cx="1944216" cy="69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Image 2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2799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12715" y="476672"/>
            <a:ext cx="6429375" cy="1143000"/>
          </a:xfrm>
        </p:spPr>
        <p:txBody>
          <a:bodyPr/>
          <a:lstStyle/>
          <a:p>
            <a:r>
              <a:rPr lang="cs-CZ" altLang="cs-CZ" sz="2600" dirty="0" smtClean="0">
                <a:solidFill>
                  <a:srgbClr val="00AF3F"/>
                </a:solidFill>
                <a:latin typeface="Arial" charset="0"/>
                <a:cs typeface="Arial" charset="0"/>
              </a:rPr>
              <a:t>Implementační struktura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3"/>
            <a:ext cx="7758881" cy="5184575"/>
          </a:xfrm>
        </p:spPr>
        <p:txBody>
          <a:bodyPr>
            <a:noAutofit/>
          </a:bodyPr>
          <a:lstStyle/>
          <a:p>
            <a:r>
              <a:rPr lang="cs-CZ" altLang="cs-CZ" sz="2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ŘO </a:t>
            </a:r>
          </a:p>
          <a:p>
            <a:r>
              <a:rPr lang="cs-CZ" altLang="cs-CZ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Regionální rada regionu </a:t>
            </a:r>
            <a:r>
              <a:rPr lang="cs-CZ" altLang="cs-CZ" sz="1800" dirty="0" err="1" smtClean="0">
                <a:solidFill>
                  <a:srgbClr val="0070C0"/>
                </a:solidFill>
                <a:latin typeface="Arial" charset="0"/>
                <a:cs typeface="Arial" charset="0"/>
              </a:rPr>
              <a:t>Nord</a:t>
            </a:r>
            <a:r>
              <a:rPr lang="cs-CZ" altLang="cs-CZ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– Pas-de-Calais se sídlem ve francouzském Lille</a:t>
            </a:r>
          </a:p>
          <a:p>
            <a:r>
              <a:rPr lang="cs-CZ" altLang="cs-CZ" sz="2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Sekretariát</a:t>
            </a:r>
          </a:p>
          <a:p>
            <a:r>
              <a:rPr lang="cs-CZ" altLang="cs-CZ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Ve francouzském Lille</a:t>
            </a:r>
          </a:p>
          <a:p>
            <a:r>
              <a:rPr lang="cs-CZ" altLang="cs-CZ" sz="2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Národním koordinátorem programu v ČR</a:t>
            </a:r>
            <a:r>
              <a:rPr lang="cs-CZ" altLang="cs-CZ" sz="24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</a:p>
          <a:p>
            <a:r>
              <a:rPr lang="cs-CZ" altLang="cs-CZ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MMR, Odbor evropské územní spolupráce</a:t>
            </a:r>
          </a:p>
          <a:p>
            <a:r>
              <a:rPr lang="cs-CZ" altLang="cs-CZ" sz="24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Kontrolou příjemců prvního stupně v ČR pověřeno</a:t>
            </a:r>
          </a:p>
          <a:p>
            <a:r>
              <a:rPr lang="cs-CZ" altLang="cs-CZ" sz="1800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Centrum pro regionální rozvoj (CRR)</a:t>
            </a:r>
          </a:p>
        </p:txBody>
      </p:sp>
    </p:spTree>
    <p:extLst>
      <p:ext uri="{BB962C8B-B14F-4D97-AF65-F5344CB8AC3E}">
        <p14:creationId xmlns:p14="http://schemas.microsoft.com/office/powerpoint/2010/main" val="359345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79513" y="3244334"/>
            <a:ext cx="8640960" cy="40882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0070C0"/>
                </a:solidFill>
              </a:rPr>
              <a:t>-     </a:t>
            </a:r>
            <a:r>
              <a:rPr lang="cs-CZ" sz="1400" dirty="0" smtClean="0">
                <a:solidFill>
                  <a:srgbClr val="0070C0"/>
                </a:solidFill>
              </a:rPr>
              <a:t>Telefonické </a:t>
            </a:r>
            <a:r>
              <a:rPr lang="cs-CZ" sz="1400" dirty="0">
                <a:solidFill>
                  <a:srgbClr val="0070C0"/>
                </a:solidFill>
              </a:rPr>
              <a:t>a e-mailové </a:t>
            </a:r>
            <a:r>
              <a:rPr lang="cs-CZ" sz="1400" dirty="0" smtClean="0">
                <a:solidFill>
                  <a:srgbClr val="0070C0"/>
                </a:solidFill>
              </a:rPr>
              <a:t>dotazy - obecné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sz="1400" dirty="0" smtClean="0">
                <a:solidFill>
                  <a:srgbClr val="0070C0"/>
                </a:solidFill>
              </a:rPr>
              <a:t>-     Osobní </a:t>
            </a:r>
            <a:r>
              <a:rPr lang="cs-CZ" sz="1400" dirty="0" smtClean="0">
                <a:solidFill>
                  <a:srgbClr val="0070C0"/>
                </a:solidFill>
              </a:rPr>
              <a:t>konzultace – prostudované materiály, lépe projektový </a:t>
            </a:r>
            <a:r>
              <a:rPr lang="cs-CZ" sz="1400" dirty="0" smtClean="0">
                <a:solidFill>
                  <a:srgbClr val="0070C0"/>
                </a:solidFill>
              </a:rPr>
              <a:t>záměr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rgbClr val="0070C0"/>
                </a:solidFill>
              </a:rPr>
              <a:t> Překlady </a:t>
            </a:r>
            <a:r>
              <a:rPr lang="cs-CZ" sz="1400" dirty="0">
                <a:solidFill>
                  <a:srgbClr val="0070C0"/>
                </a:solidFill>
              </a:rPr>
              <a:t>dokumentů (např. Programový manuál před 1. výzvou, nyní není aktualizovaný)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rgbClr val="0070C0"/>
                </a:solidFill>
              </a:rPr>
              <a:t> Kontrola </a:t>
            </a:r>
            <a:r>
              <a:rPr lang="cs-CZ" sz="1400" dirty="0">
                <a:solidFill>
                  <a:srgbClr val="0070C0"/>
                </a:solidFill>
              </a:rPr>
              <a:t>– MMR – kontrola způsobilosti žadatelů – statutu - před schválením JS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rgbClr val="0070C0"/>
                </a:solidFill>
              </a:rPr>
              <a:t> Zprostředkování </a:t>
            </a:r>
            <a:r>
              <a:rPr lang="cs-CZ" sz="1400" dirty="0">
                <a:solidFill>
                  <a:srgbClr val="0070C0"/>
                </a:solidFill>
              </a:rPr>
              <a:t>kontaktu na partnera z ciziny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rgbClr val="0070C0"/>
                </a:solidFill>
              </a:rPr>
              <a:t> Informační </a:t>
            </a:r>
            <a:r>
              <a:rPr lang="cs-CZ" sz="1400" dirty="0">
                <a:solidFill>
                  <a:srgbClr val="0070C0"/>
                </a:solidFill>
              </a:rPr>
              <a:t>dny, semináře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rgbClr val="0070C0"/>
                </a:solidFill>
              </a:rPr>
              <a:t> </a:t>
            </a:r>
            <a:r>
              <a:rPr lang="cs-CZ" sz="1400" dirty="0" smtClean="0">
                <a:solidFill>
                  <a:srgbClr val="0070C0"/>
                </a:solidFill>
              </a:rPr>
              <a:t>Mailing-list – možnost zařazení - předávání informací od JS 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rgbClr val="0070C0"/>
                </a:solidFill>
              </a:rPr>
              <a:t> Tiskové zprávy, nebo informační e-maily po MV, setkáních Výboru ČR 2014-     2020, novinky, akce</a:t>
            </a:r>
          </a:p>
          <a:p>
            <a:pPr marL="285750" indent="-285750">
              <a:spcBef>
                <a:spcPts val="600"/>
              </a:spcBef>
              <a:spcAft>
                <a:spcPts val="600"/>
              </a:spcAft>
              <a:buFontTx/>
              <a:buChar char="-"/>
            </a:pPr>
            <a:r>
              <a:rPr lang="cs-CZ" sz="1400" dirty="0" smtClean="0">
                <a:solidFill>
                  <a:srgbClr val="0070C0"/>
                </a:solidFill>
              </a:rPr>
              <a:t> Webové </a:t>
            </a:r>
            <a:r>
              <a:rPr lang="cs-CZ" sz="1400" dirty="0">
                <a:solidFill>
                  <a:srgbClr val="0070C0"/>
                </a:solidFill>
              </a:rPr>
              <a:t>stránky </a:t>
            </a:r>
            <a:r>
              <a:rPr lang="cs-CZ" sz="1400" dirty="0">
                <a:solidFill>
                  <a:srgbClr val="0070C0"/>
                </a:solidFill>
                <a:hlinkClick r:id="rId2"/>
              </a:rPr>
              <a:t>www.dotaceEU.cz</a:t>
            </a:r>
            <a:r>
              <a:rPr lang="cs-CZ" sz="1400" dirty="0">
                <a:solidFill>
                  <a:srgbClr val="0070C0"/>
                </a:solidFill>
              </a:rPr>
              <a:t> – sekce Programy – INTERREG EUROPE</a:t>
            </a:r>
          </a:p>
          <a:p>
            <a:pPr>
              <a:spcBef>
                <a:spcPts val="1000"/>
              </a:spcBef>
              <a:spcAft>
                <a:spcPts val="1000"/>
              </a:spcAft>
            </a:pPr>
            <a:endParaRPr lang="cs-CZ" sz="1600" dirty="0" smtClean="0">
              <a:solidFill>
                <a:srgbClr val="0070C0"/>
              </a:solidFill>
            </a:endParaRPr>
          </a:p>
          <a:p>
            <a:pPr marL="285750" indent="-285750">
              <a:buFontTx/>
              <a:buChar char="-"/>
            </a:pPr>
            <a:endParaRPr lang="cs-CZ" sz="1600" dirty="0"/>
          </a:p>
        </p:txBody>
      </p:sp>
      <p:pic>
        <p:nvPicPr>
          <p:cNvPr id="1029" name="Picture 5" descr="http://www.dotaceeu.cz/getmedia/f4e65356-ed38-4d57-a85a-2f55ca9b691f/INTERREG_4_20_20140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0220" y="582140"/>
            <a:ext cx="3264744" cy="2307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délník 2"/>
          <p:cNvSpPr/>
          <p:nvPr/>
        </p:nvSpPr>
        <p:spPr>
          <a:xfrm>
            <a:off x="467544" y="1412776"/>
            <a:ext cx="5112568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600" b="1" dirty="0" smtClean="0">
                <a:solidFill>
                  <a:srgbClr val="00AF3F"/>
                </a:solidFill>
              </a:rPr>
              <a:t>NCP </a:t>
            </a:r>
            <a:r>
              <a:rPr lang="cs-CZ" sz="1600" b="1" dirty="0" smtClean="0">
                <a:solidFill>
                  <a:srgbClr val="00AF3F"/>
                </a:solidFill>
              </a:rPr>
              <a:t>(Národní kontaktní místo programu)</a:t>
            </a:r>
            <a:endParaRPr lang="cs-CZ" sz="1600" b="1" dirty="0" smtClean="0">
              <a:solidFill>
                <a:srgbClr val="00AF3F"/>
              </a:solidFill>
            </a:endParaRPr>
          </a:p>
          <a:p>
            <a:r>
              <a:rPr lang="cs-CZ" sz="2600" b="1" dirty="0" smtClean="0">
                <a:solidFill>
                  <a:srgbClr val="00AF3F"/>
                </a:solidFill>
              </a:rPr>
              <a:t>Ministerstvo </a:t>
            </a:r>
            <a:r>
              <a:rPr lang="cs-CZ" sz="2600" b="1" dirty="0">
                <a:solidFill>
                  <a:srgbClr val="00AF3F"/>
                </a:solidFill>
              </a:rPr>
              <a:t>pro místní </a:t>
            </a:r>
            <a:r>
              <a:rPr lang="cs-CZ" sz="2600" b="1" dirty="0" smtClean="0">
                <a:solidFill>
                  <a:srgbClr val="00AF3F"/>
                </a:solidFill>
              </a:rPr>
              <a:t>rozvoj</a:t>
            </a:r>
            <a:endParaRPr lang="cs-CZ" sz="2600" b="1" dirty="0">
              <a:solidFill>
                <a:srgbClr val="00AF3F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467544" y="2628940"/>
            <a:ext cx="288032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cs-CZ" b="1" dirty="0">
                <a:solidFill>
                  <a:srgbClr val="0070C0"/>
                </a:solidFill>
              </a:rPr>
              <a:t>Možnosti pro žadatele:</a:t>
            </a:r>
          </a:p>
        </p:txBody>
      </p:sp>
    </p:spTree>
    <p:extLst>
      <p:ext uri="{BB962C8B-B14F-4D97-AF65-F5344CB8AC3E}">
        <p14:creationId xmlns:p14="http://schemas.microsoft.com/office/powerpoint/2010/main" val="178867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solidFill>
                  <a:srgbClr val="00AF3F"/>
                </a:solidFill>
              </a:rPr>
              <a:t>Webové stránky MMR – www.dotaceEU.cz</a:t>
            </a:r>
            <a:endParaRPr lang="cs-CZ" sz="2600" dirty="0">
              <a:solidFill>
                <a:srgbClr val="00AF3F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072905"/>
            <a:ext cx="4536504" cy="4380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272" y="2153032"/>
            <a:ext cx="3024336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Obdélník 3"/>
          <p:cNvSpPr/>
          <p:nvPr/>
        </p:nvSpPr>
        <p:spPr>
          <a:xfrm>
            <a:off x="5292080" y="2132856"/>
            <a:ext cx="3419872" cy="31495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rgbClr val="0070C0"/>
                </a:solidFill>
              </a:rPr>
              <a:t>Programový dokument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b="1" dirty="0" smtClean="0">
                <a:solidFill>
                  <a:srgbClr val="0070C0"/>
                </a:solidFill>
              </a:rPr>
              <a:t>Informace pro žadatele </a:t>
            </a:r>
            <a:r>
              <a:rPr lang="cs-CZ" dirty="0" smtClean="0">
                <a:solidFill>
                  <a:srgbClr val="0070C0"/>
                </a:solidFill>
              </a:rPr>
              <a:t>- </a:t>
            </a:r>
            <a:r>
              <a:rPr lang="cs-CZ" sz="1400" dirty="0" smtClean="0">
                <a:solidFill>
                  <a:srgbClr val="0070C0"/>
                </a:solidFill>
              </a:rPr>
              <a:t>výklad „</a:t>
            </a:r>
            <a:r>
              <a:rPr lang="cs-CZ" sz="1400" dirty="0" err="1" smtClean="0">
                <a:solidFill>
                  <a:srgbClr val="0070C0"/>
                </a:solidFill>
              </a:rPr>
              <a:t>Letter</a:t>
            </a:r>
            <a:r>
              <a:rPr lang="cs-CZ" sz="1400" dirty="0" smtClean="0">
                <a:solidFill>
                  <a:srgbClr val="0070C0"/>
                </a:solidFill>
              </a:rPr>
              <a:t> od Support“      Kontakty na ŘO Cíle 1                      2. výzva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rgbClr val="0070C0"/>
                </a:solidFill>
              </a:rPr>
              <a:t>Pokyny pro příjemce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rgbClr val="0070C0"/>
                </a:solidFill>
              </a:rPr>
              <a:t>Metodiky a legislativa</a:t>
            </a:r>
          </a:p>
          <a:p>
            <a:pPr marL="285750" indent="-285750">
              <a:spcBef>
                <a:spcPts val="1000"/>
              </a:spcBef>
              <a:spcAft>
                <a:spcPts val="1000"/>
              </a:spcAft>
              <a:buFontTx/>
              <a:buChar char="-"/>
            </a:pPr>
            <a:r>
              <a:rPr lang="cs-CZ" dirty="0" smtClean="0">
                <a:solidFill>
                  <a:srgbClr val="0070C0"/>
                </a:solidFill>
              </a:rPr>
              <a:t>Související dokumenty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064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2060848"/>
            <a:ext cx="8291264" cy="3528392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Utrecht 9. – 10. 2. 2016– Monitorovací výbor – schválení projektů 1. výzvy</a:t>
            </a:r>
          </a:p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22. -23. 3. - Inspirativní setkání v Rotterdamu „</a:t>
            </a:r>
            <a:r>
              <a:rPr lang="cs-CZ" sz="1800" dirty="0" err="1" smtClean="0">
                <a:solidFill>
                  <a:srgbClr val="0070C0"/>
                </a:solidFill>
              </a:rPr>
              <a:t>Europe</a:t>
            </a:r>
            <a:r>
              <a:rPr lang="cs-CZ" sz="1800" dirty="0" smtClean="0">
                <a:solidFill>
                  <a:srgbClr val="0070C0"/>
                </a:solidFill>
              </a:rPr>
              <a:t>, </a:t>
            </a:r>
            <a:r>
              <a:rPr lang="cs-CZ" sz="1800" dirty="0" err="1" smtClean="0">
                <a:solidFill>
                  <a:srgbClr val="0070C0"/>
                </a:solidFill>
              </a:rPr>
              <a:t>let´s</a:t>
            </a:r>
            <a:r>
              <a:rPr lang="cs-CZ" sz="1800" dirty="0" smtClean="0">
                <a:solidFill>
                  <a:srgbClr val="0070C0"/>
                </a:solidFill>
              </a:rPr>
              <a:t> </a:t>
            </a:r>
            <a:r>
              <a:rPr lang="cs-CZ" sz="1800" dirty="0" err="1" smtClean="0">
                <a:solidFill>
                  <a:srgbClr val="0070C0"/>
                </a:solidFill>
              </a:rPr>
              <a:t>cooperate</a:t>
            </a:r>
            <a:r>
              <a:rPr lang="cs-CZ" sz="1800" dirty="0" smtClean="0">
                <a:solidFill>
                  <a:srgbClr val="0070C0"/>
                </a:solidFill>
              </a:rPr>
              <a:t>“</a:t>
            </a:r>
          </a:p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Informační den pro žadatele – 31. 3. 2016 – Nadace ABF, Praha 1</a:t>
            </a:r>
          </a:p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5. 4. 2016 – vyhlášení 2. výzvy</a:t>
            </a:r>
          </a:p>
          <a:p>
            <a:pPr marL="285750" indent="-285750">
              <a:buFontTx/>
              <a:buChar char="-"/>
            </a:pPr>
            <a:r>
              <a:rPr lang="cs-CZ" sz="1800" dirty="0" smtClean="0">
                <a:solidFill>
                  <a:srgbClr val="0070C0"/>
                </a:solidFill>
              </a:rPr>
              <a:t>květen </a:t>
            </a:r>
            <a:r>
              <a:rPr lang="cs-CZ" sz="1800" dirty="0">
                <a:solidFill>
                  <a:srgbClr val="0070C0"/>
                </a:solidFill>
              </a:rPr>
              <a:t>2016 </a:t>
            </a:r>
            <a:r>
              <a:rPr lang="cs-CZ" sz="1800" dirty="0" smtClean="0">
                <a:solidFill>
                  <a:srgbClr val="0070C0"/>
                </a:solidFill>
              </a:rPr>
              <a:t>– seminář „</a:t>
            </a:r>
            <a:r>
              <a:rPr lang="cs-CZ" sz="1800" dirty="0">
                <a:solidFill>
                  <a:srgbClr val="0070C0"/>
                </a:solidFill>
              </a:rPr>
              <a:t>Povinnosti </a:t>
            </a:r>
            <a:r>
              <a:rPr lang="cs-CZ" sz="1800" dirty="0" smtClean="0">
                <a:solidFill>
                  <a:srgbClr val="0070C0"/>
                </a:solidFill>
              </a:rPr>
              <a:t>  pro </a:t>
            </a:r>
            <a:r>
              <a:rPr lang="cs-CZ" sz="1800" dirty="0">
                <a:solidFill>
                  <a:srgbClr val="0070C0"/>
                </a:solidFill>
              </a:rPr>
              <a:t>příjemce</a:t>
            </a:r>
            <a:r>
              <a:rPr lang="cs-CZ" sz="1800" dirty="0" smtClean="0">
                <a:solidFill>
                  <a:srgbClr val="0070C0"/>
                </a:solidFill>
              </a:rPr>
              <a:t>“ (s programem </a:t>
            </a:r>
            <a:r>
              <a:rPr lang="cs-CZ" sz="1800" dirty="0" err="1">
                <a:solidFill>
                  <a:srgbClr val="0070C0"/>
                </a:solidFill>
              </a:rPr>
              <a:t>Interreg</a:t>
            </a:r>
            <a:r>
              <a:rPr lang="cs-CZ" sz="1800" dirty="0">
                <a:solidFill>
                  <a:srgbClr val="0070C0"/>
                </a:solidFill>
              </a:rPr>
              <a:t> </a:t>
            </a:r>
            <a:r>
              <a:rPr lang="cs-CZ" sz="1800" dirty="0" smtClean="0">
                <a:solidFill>
                  <a:srgbClr val="0070C0"/>
                </a:solidFill>
              </a:rPr>
              <a:t>CENTRAL EUROPE)</a:t>
            </a:r>
            <a:endParaRPr lang="cs-CZ" sz="1800" dirty="0">
              <a:solidFill>
                <a:srgbClr val="0070C0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600" dirty="0" smtClean="0">
                <a:solidFill>
                  <a:srgbClr val="00B050"/>
                </a:solidFill>
              </a:rPr>
              <a:t>Události</a:t>
            </a:r>
            <a:endParaRPr lang="cs-CZ" sz="2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8946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 txBox="1">
            <a:spLocks/>
          </p:cNvSpPr>
          <p:nvPr/>
        </p:nvSpPr>
        <p:spPr bwMode="auto">
          <a:xfrm>
            <a:off x="453028" y="1600199"/>
            <a:ext cx="77581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 fontScale="47500" lnSpcReduction="20000"/>
          </a:bodyPr>
          <a:lstStyle>
            <a:lvl1pPr marL="0" indent="0" algn="l" rtl="0" eaLnBrk="1" fontAlgn="base" hangingPunct="1">
              <a:spcBef>
                <a:spcPts val="1000"/>
              </a:spcBef>
              <a:spcAft>
                <a:spcPts val="1000"/>
              </a:spcAft>
              <a:buFontTx/>
              <a:buNone/>
              <a:defRPr sz="2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4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Tx/>
              <a:buNone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cs-CZ" altLang="cs-CZ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4400" b="1" dirty="0" smtClean="0">
                <a:solidFill>
                  <a:srgbClr val="0070C0"/>
                </a:solidFill>
                <a:latin typeface="+mj-lt"/>
                <a:cs typeface="Arial" charset="0"/>
              </a:rPr>
              <a:t>Děkuji za </a:t>
            </a:r>
            <a:r>
              <a:rPr lang="cs-CZ" altLang="cs-CZ" sz="4400" b="1" dirty="0" smtClean="0">
                <a:solidFill>
                  <a:srgbClr val="0070C0"/>
                </a:solidFill>
                <a:latin typeface="+mj-lt"/>
                <a:cs typeface="Arial" charset="0"/>
              </a:rPr>
              <a:t>pozornost</a:t>
            </a:r>
            <a:r>
              <a:rPr lang="cs-CZ" altLang="cs-CZ" sz="4400" b="1" dirty="0">
                <a:solidFill>
                  <a:srgbClr val="0070C0"/>
                </a:solidFill>
                <a:latin typeface="+mj-lt"/>
                <a:cs typeface="Arial" charset="0"/>
              </a:rPr>
              <a:t>.</a:t>
            </a:r>
            <a:endParaRPr lang="en-GB" altLang="cs-CZ" sz="4400" b="1" dirty="0" smtClean="0">
              <a:solidFill>
                <a:srgbClr val="0070C0"/>
              </a:solidFill>
              <a:latin typeface="+mj-lt"/>
              <a:cs typeface="Arial" charset="0"/>
            </a:endParaRPr>
          </a:p>
          <a:p>
            <a:pPr algn="ctr"/>
            <a:endParaRPr lang="cs-CZ" altLang="cs-CZ" dirty="0" smtClean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Alice Štollová Kovandová</a:t>
            </a:r>
            <a:endParaRPr lang="en-GB" altLang="cs-CZ" sz="3300" dirty="0" smtClean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Odbor evropské územní spolupráce</a:t>
            </a:r>
            <a:endParaRPr lang="en-GB" altLang="cs-CZ" sz="3300" dirty="0" smtClean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Ministerstvo pro místní rozvoj</a:t>
            </a:r>
          </a:p>
          <a:p>
            <a:pPr algn="ctr"/>
            <a:r>
              <a:rPr lang="cs-CZ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 Praha </a:t>
            </a:r>
            <a:r>
              <a:rPr lang="cs-CZ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1, Letenská </a:t>
            </a:r>
            <a:r>
              <a:rPr lang="cs-CZ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3</a:t>
            </a:r>
            <a:endParaRPr lang="cs-CZ" altLang="cs-CZ" sz="3300" dirty="0" smtClean="0">
              <a:solidFill>
                <a:srgbClr val="0070C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en-GB" altLang="cs-CZ" sz="3300" dirty="0" smtClean="0">
                <a:solidFill>
                  <a:srgbClr val="0070C0"/>
                </a:solidFill>
                <a:latin typeface="Calibri" pitchFamily="34" charset="0"/>
                <a:cs typeface="Arial" charset="0"/>
              </a:rPr>
              <a:t>E-mail: </a:t>
            </a:r>
            <a:r>
              <a:rPr lang="cs-CZ" altLang="cs-CZ" sz="3300" dirty="0" err="1" smtClean="0">
                <a:solidFill>
                  <a:schemeClr val="accent6"/>
                </a:solidFill>
                <a:latin typeface="Calibri" pitchFamily="34" charset="0"/>
                <a:cs typeface="Arial" charset="0"/>
                <a:hlinkClick r:id="rId2"/>
              </a:rPr>
              <a:t>alice.stollova</a:t>
            </a:r>
            <a:r>
              <a:rPr lang="en-GB" altLang="cs-CZ" sz="3300" dirty="0" smtClean="0">
                <a:solidFill>
                  <a:srgbClr val="C00000"/>
                </a:solidFill>
                <a:latin typeface="Calibri" pitchFamily="34" charset="0"/>
                <a:cs typeface="Arial" charset="0"/>
                <a:hlinkClick r:id="rId2"/>
              </a:rPr>
              <a:t>@mmr.cz</a:t>
            </a:r>
            <a:endParaRPr lang="cs-CZ" altLang="cs-CZ" sz="3300" dirty="0" smtClean="0">
              <a:solidFill>
                <a:srgbClr val="C00000"/>
              </a:solidFill>
              <a:latin typeface="Calibri" pitchFamily="34" charset="0"/>
              <a:cs typeface="Arial" charset="0"/>
            </a:endParaRPr>
          </a:p>
          <a:p>
            <a:pPr algn="ctr"/>
            <a:r>
              <a:rPr lang="cs-CZ" altLang="cs-CZ" sz="3300" dirty="0" smtClean="0">
                <a:solidFill>
                  <a:srgbClr val="C00000"/>
                </a:solidFill>
                <a:latin typeface="Calibri" pitchFamily="34" charset="0"/>
                <a:cs typeface="Arial" charset="0"/>
                <a:hlinkClick r:id="rId3"/>
              </a:rPr>
              <a:t>www.dotaceEU.cz</a:t>
            </a:r>
            <a:r>
              <a:rPr lang="cs-CZ" altLang="cs-CZ" sz="3300" dirty="0" smtClean="0">
                <a:solidFill>
                  <a:srgbClr val="C00000"/>
                </a:solidFill>
                <a:latin typeface="Calibri" pitchFamily="34" charset="0"/>
                <a:cs typeface="Arial" charset="0"/>
              </a:rPr>
              <a:t> </a:t>
            </a:r>
          </a:p>
          <a:p>
            <a:pPr algn="ctr"/>
            <a:r>
              <a:rPr lang="en-GB" altLang="cs-CZ" sz="3300" dirty="0" smtClean="0">
                <a:solidFill>
                  <a:srgbClr val="C00000"/>
                </a:solidFill>
                <a:latin typeface="Calibri" pitchFamily="34" charset="0"/>
                <a:cs typeface="Arial" charset="0"/>
                <a:hlinkClick r:id="rId4"/>
              </a:rPr>
              <a:t>www.in</a:t>
            </a:r>
            <a:r>
              <a:rPr lang="cs-CZ" altLang="cs-CZ" sz="3300" dirty="0" err="1" smtClean="0">
                <a:solidFill>
                  <a:srgbClr val="C00000"/>
                </a:solidFill>
                <a:latin typeface="Calibri" pitchFamily="34" charset="0"/>
                <a:cs typeface="Arial" charset="0"/>
                <a:hlinkClick r:id="rId4"/>
              </a:rPr>
              <a:t>terregeurope</a:t>
            </a:r>
            <a:r>
              <a:rPr lang="en-GB" altLang="cs-CZ" sz="3300" dirty="0" smtClean="0">
                <a:solidFill>
                  <a:srgbClr val="C00000"/>
                </a:solidFill>
                <a:latin typeface="Calibri" pitchFamily="34" charset="0"/>
                <a:cs typeface="Arial" charset="0"/>
                <a:hlinkClick r:id="rId4"/>
              </a:rPr>
              <a:t>.</a:t>
            </a:r>
            <a:r>
              <a:rPr lang="en-GB" altLang="cs-CZ" sz="3300" dirty="0" err="1" smtClean="0">
                <a:solidFill>
                  <a:srgbClr val="C00000"/>
                </a:solidFill>
                <a:latin typeface="Calibri" pitchFamily="34" charset="0"/>
                <a:cs typeface="Arial" charset="0"/>
                <a:hlinkClick r:id="rId4"/>
              </a:rPr>
              <a:t>eu</a:t>
            </a:r>
            <a:endParaRPr lang="cs-CZ" altLang="cs-CZ" sz="3300" dirty="0" smtClean="0">
              <a:solidFill>
                <a:srgbClr val="C00000"/>
              </a:solidFill>
              <a:latin typeface="Calibri" pitchFamily="34" charset="0"/>
              <a:cs typeface="Arial" charset="0"/>
            </a:endParaRPr>
          </a:p>
          <a:p>
            <a:pPr algn="ctr"/>
            <a:endParaRPr lang="en-GB" altLang="cs-CZ" sz="3300" dirty="0" smtClean="0">
              <a:solidFill>
                <a:schemeClr val="tx2"/>
              </a:solidFill>
              <a:latin typeface="Calibri" pitchFamily="34" charset="0"/>
              <a:cs typeface="Arial" charset="0"/>
            </a:endParaRPr>
          </a:p>
        </p:txBody>
      </p:sp>
      <p:pic>
        <p:nvPicPr>
          <p:cNvPr id="3" name="Picture 2" descr="Výstřiže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548681"/>
            <a:ext cx="1944216" cy="720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25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60413"/>
            <a:ext cx="1944215" cy="174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812210"/>
      </p:ext>
    </p:extLst>
  </p:cSld>
  <p:clrMapOvr>
    <a:masterClrMapping/>
  </p:clrMapOvr>
</p:sld>
</file>

<file path=ppt/theme/theme1.xml><?xml version="1.0" encoding="utf-8"?>
<a:theme xmlns:a="http://schemas.openxmlformats.org/drawingml/2006/main" name="Interact III">
  <a:themeElements>
    <a:clrScheme name="Úvodní list 2">
      <a:dk1>
        <a:srgbClr val="000000"/>
      </a:dk1>
      <a:lt1>
        <a:srgbClr val="FFFFFF"/>
      </a:lt1>
      <a:dk2>
        <a:srgbClr val="000099"/>
      </a:dk2>
      <a:lt2>
        <a:srgbClr val="EEECE1"/>
      </a:lt2>
      <a:accent1>
        <a:srgbClr val="000099"/>
      </a:accent1>
      <a:accent2>
        <a:srgbClr val="00AF3F"/>
      </a:accent2>
      <a:accent3>
        <a:srgbClr val="FFFFFF"/>
      </a:accent3>
      <a:accent4>
        <a:srgbClr val="000000"/>
      </a:accent4>
      <a:accent5>
        <a:srgbClr val="AAAACA"/>
      </a:accent5>
      <a:accent6>
        <a:srgbClr val="009E38"/>
      </a:accent6>
      <a:hlink>
        <a:srgbClr val="00AF3F"/>
      </a:hlink>
      <a:folHlink>
        <a:srgbClr val="868686"/>
      </a:folHlink>
    </a:clrScheme>
    <a:fontScheme name="1_Úvodní lis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Úvodní list 1">
        <a:dk1>
          <a:srgbClr val="000000"/>
        </a:dk1>
        <a:lt1>
          <a:srgbClr val="FFFFFF"/>
        </a:lt1>
        <a:dk2>
          <a:srgbClr val="262626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Úvodní list 2">
        <a:dk1>
          <a:srgbClr val="000000"/>
        </a:dk1>
        <a:lt1>
          <a:srgbClr val="FFFFFF"/>
        </a:lt1>
        <a:dk2>
          <a:srgbClr val="000099"/>
        </a:dk2>
        <a:lt2>
          <a:srgbClr val="EEECE1"/>
        </a:lt2>
        <a:accent1>
          <a:srgbClr val="000099"/>
        </a:accent1>
        <a:accent2>
          <a:srgbClr val="00AF3F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009E38"/>
        </a:accent6>
        <a:hlink>
          <a:srgbClr val="00AF3F"/>
        </a:hlink>
        <a:folHlink>
          <a:srgbClr val="8686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nitřní list s nadpisem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2.xml><?xml version="1.0" encoding="utf-8"?>
<a:themeOverride xmlns:a="http://schemas.openxmlformats.org/drawingml/2006/main">
  <a:clrScheme name="Vnitřní list bez nadpisu 2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ppt/theme/themeOverride3.xml><?xml version="1.0" encoding="utf-8"?>
<a:themeOverride xmlns:a="http://schemas.openxmlformats.org/drawingml/2006/main">
  <a:clrScheme name="Vnitřní list s odrážkami 1">
    <a:dk1>
      <a:srgbClr val="000000"/>
    </a:dk1>
    <a:lt1>
      <a:srgbClr val="FFFFFF"/>
    </a:lt1>
    <a:dk2>
      <a:srgbClr val="000099"/>
    </a:dk2>
    <a:lt2>
      <a:srgbClr val="EEECE1"/>
    </a:lt2>
    <a:accent1>
      <a:srgbClr val="000099"/>
    </a:accent1>
    <a:accent2>
      <a:srgbClr val="00AF3F"/>
    </a:accent2>
    <a:accent3>
      <a:srgbClr val="FFFFFF"/>
    </a:accent3>
    <a:accent4>
      <a:srgbClr val="000000"/>
    </a:accent4>
    <a:accent5>
      <a:srgbClr val="AAAACA"/>
    </a:accent5>
    <a:accent6>
      <a:srgbClr val="009E38"/>
    </a:accent6>
    <a:hlink>
      <a:srgbClr val="00AF3F"/>
    </a:hlink>
    <a:folHlink>
      <a:srgbClr val="86868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Interact III</Template>
  <TotalTime>4805</TotalTime>
  <Words>309</Words>
  <Application>Microsoft Office PowerPoint</Application>
  <PresentationFormat>Předvádění na obrazovce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Interact III</vt:lpstr>
      <vt:lpstr>Prezentace aplikace PowerPoint</vt:lpstr>
      <vt:lpstr>Implementační struktura</vt:lpstr>
      <vt:lpstr>Prezentace aplikace PowerPoint</vt:lpstr>
      <vt:lpstr>Webové stránky MMR – www.dotaceEU.cz</vt:lpstr>
      <vt:lpstr>Události</vt:lpstr>
      <vt:lpstr>Prezentace aplikace PowerPoint</vt:lpstr>
    </vt:vector>
  </TitlesOfParts>
  <Company>MMR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 III</dc:title>
  <dc:creator>*</dc:creator>
  <cp:lastModifiedBy>*</cp:lastModifiedBy>
  <cp:revision>358</cp:revision>
  <cp:lastPrinted>2012-11-20T11:29:07Z</cp:lastPrinted>
  <dcterms:created xsi:type="dcterms:W3CDTF">2012-11-21T12:13:20Z</dcterms:created>
  <dcterms:modified xsi:type="dcterms:W3CDTF">2016-03-30T14:57:36Z</dcterms:modified>
</cp:coreProperties>
</file>