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0" r:id="rId2"/>
    <p:sldId id="271" r:id="rId3"/>
    <p:sldId id="277" r:id="rId4"/>
    <p:sldId id="278" r:id="rId5"/>
    <p:sldId id="261" r:id="rId6"/>
    <p:sldId id="272" r:id="rId7"/>
    <p:sldId id="263" r:id="rId8"/>
    <p:sldId id="264" r:id="rId9"/>
    <p:sldId id="273" r:id="rId10"/>
    <p:sldId id="279" r:id="rId11"/>
    <p:sldId id="280" r:id="rId12"/>
    <p:sldId id="274" r:id="rId13"/>
    <p:sldId id="267" r:id="rId14"/>
    <p:sldId id="268" r:id="rId15"/>
    <p:sldId id="269" r:id="rId16"/>
    <p:sldId id="281" r:id="rId17"/>
    <p:sldId id="292" r:id="rId18"/>
    <p:sldId id="282" r:id="rId19"/>
    <p:sldId id="291" r:id="rId20"/>
    <p:sldId id="286" r:id="rId21"/>
    <p:sldId id="287" r:id="rId22"/>
    <p:sldId id="288" r:id="rId23"/>
    <p:sldId id="289" r:id="rId24"/>
    <p:sldId id="284" r:id="rId25"/>
    <p:sldId id="285" r:id="rId26"/>
    <p:sldId id="290" r:id="rId27"/>
    <p:sldId id="283" r:id="rId28"/>
    <p:sldId id="26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546" y="-7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2/12/2015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subtitle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 smtClean="0"/>
              <a:t>16/12/14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</a:t>
            </a:r>
            <a:r>
              <a:rPr lang="cs-CZ" dirty="0" err="1" smtClean="0"/>
              <a:t>title</a:t>
            </a:r>
            <a:r>
              <a:rPr lang="cs-CZ" dirty="0" smtClean="0"/>
              <a:t>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16128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400" b="1" dirty="0" smtClean="0">
                <a:solidFill>
                  <a:schemeClr val="bg1"/>
                </a:solidFill>
              </a:rPr>
              <a:t>Centrum pro regionální</a:t>
            </a:r>
            <a:r>
              <a:rPr lang="cs-CZ" sz="1400" b="1" baseline="0" dirty="0" smtClean="0">
                <a:solidFill>
                  <a:schemeClr val="bg1"/>
                </a:solidFill>
              </a:rPr>
              <a:t> rozvoj ČR</a:t>
            </a:r>
            <a:endParaRPr lang="cs-CZ" sz="1400" b="1" dirty="0" smtClean="0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2607000" y="5840002"/>
            <a:ext cx="246494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Vinohradská 46, 120 00 Praha 2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4885967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tel.: +420 221 580 201</a:t>
            </a: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>
          <a:xfrm>
            <a:off x="6516210" y="5840515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smtClean="0">
                <a:solidFill>
                  <a:schemeClr val="bg1"/>
                </a:solidFill>
              </a:rPr>
              <a:t>fax.: +420 221 580 284</a:t>
            </a: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>
          <a:xfrm>
            <a:off x="8143549" y="58415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300" b="0" dirty="0" err="1" smtClean="0">
                <a:solidFill>
                  <a:schemeClr val="bg1"/>
                </a:solidFill>
              </a:rPr>
              <a:t>www.crr.cz</a:t>
            </a:r>
            <a:endParaRPr lang="cs-CZ" sz="1300" b="0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err="1" smtClean="0"/>
              <a:t>Click</a:t>
            </a:r>
            <a:r>
              <a:rPr lang="cs-CZ" dirty="0" smtClean="0"/>
              <a:t> to </a:t>
            </a:r>
            <a:r>
              <a:rPr lang="cs-CZ" dirty="0" err="1" smtClean="0"/>
              <a:t>edit</a:t>
            </a:r>
            <a:r>
              <a:rPr lang="cs-CZ" dirty="0" smtClean="0"/>
              <a:t> Master text </a:t>
            </a:r>
            <a:r>
              <a:rPr lang="cs-CZ" dirty="0" err="1" smtClean="0"/>
              <a:t>styles</a:t>
            </a:r>
            <a:endParaRPr lang="cs-CZ" dirty="0" smtClean="0"/>
          </a:p>
          <a:p>
            <a:pPr lvl="1"/>
            <a:r>
              <a:rPr lang="cs-CZ" dirty="0" smtClean="0"/>
              <a:t>Second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2"/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3"/>
            <a:r>
              <a:rPr lang="cs-CZ" dirty="0" err="1" smtClean="0"/>
              <a:t>Fourth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cs-CZ" dirty="0" smtClean="0"/>
          </a:p>
          <a:p>
            <a:pPr lvl="4"/>
            <a:r>
              <a:rPr lang="cs-CZ" dirty="0" err="1" smtClean="0"/>
              <a:t>Fifth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tral2020.eu/" TargetMode="External"/><Relationship Id="rId2" Type="http://schemas.openxmlformats.org/officeDocument/2006/relationships/hyperlink" Target="http://www.crr.cz/cs/cil-3/ostatni-programy/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Nejčastější chyby při realizaci projektů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Ing. Markéta Weingärtnerová, Bc. Lucie Marková </a:t>
            </a:r>
          </a:p>
          <a:p>
            <a:r>
              <a:rPr lang="cs-CZ" dirty="0" smtClean="0"/>
              <a:t>Centrum pro regionální rozvoj České republiky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Úskalí realizace projektů z hlediska kontroly FLC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17. 2. 2015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658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>
              <a:spcBef>
                <a:spcPct val="20000"/>
              </a:spcBef>
              <a:spcAft>
                <a:spcPts val="200"/>
              </a:spcAft>
              <a:buNone/>
            </a:pPr>
            <a:r>
              <a:rPr lang="cs-CZ" dirty="0"/>
              <a:t>Veřejné </a:t>
            </a:r>
            <a:r>
              <a:rPr lang="cs-CZ" dirty="0" smtClean="0"/>
              <a:t>zakázky – nejčastější typy ZŘ</a:t>
            </a:r>
            <a:endParaRPr lang="cs-CZ" dirty="0"/>
          </a:p>
          <a:p>
            <a:pPr marL="898525" lvl="2" indent="-187325"/>
            <a:r>
              <a:rPr lang="cs-CZ" altLang="cs-CZ" dirty="0"/>
              <a:t>Otevřené (nabídku mohou podat všichni uchazeči §27) - nejtransparentnější</a:t>
            </a:r>
          </a:p>
          <a:p>
            <a:pPr marL="898525" lvl="2" indent="-187325"/>
            <a:r>
              <a:rPr lang="cs-CZ" altLang="cs-CZ" dirty="0"/>
              <a:t> Užší (nabídku mohou podat pouze zadavatelem vyzvaní zájemci, kteří splnili kvalifikaci §28)</a:t>
            </a:r>
          </a:p>
          <a:p>
            <a:pPr marL="898525" lvl="2" indent="-187325"/>
            <a:r>
              <a:rPr lang="cs-CZ" altLang="cs-CZ" dirty="0"/>
              <a:t> Jednací s uveřejněním (nabídku mohou podat pouze zadavatelem vyzvaní zájemci, kteří splnili kvalifikaci - ti jsou následně vyzváni k jednání o nabídkách §29)</a:t>
            </a:r>
          </a:p>
          <a:p>
            <a:pPr marL="898525" lvl="2" indent="-187325"/>
            <a:r>
              <a:rPr lang="cs-CZ" altLang="cs-CZ" dirty="0"/>
              <a:t> Jednací bez uveřejnění (zadavatel přímo vyzve k jednání jednoho nebo více dodavatelů §34)</a:t>
            </a:r>
          </a:p>
          <a:p>
            <a:pPr marL="898525" lvl="2" indent="-187325"/>
            <a:r>
              <a:rPr lang="cs-CZ" altLang="cs-CZ" dirty="0"/>
              <a:t> Soutěžní dialog (§35)</a:t>
            </a:r>
          </a:p>
          <a:p>
            <a:pPr marL="898525" lvl="2" indent="-187325"/>
            <a:r>
              <a:rPr lang="cs-CZ" altLang="cs-CZ" dirty="0"/>
              <a:t> Zjednodušené podlimitní (§38)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 při realizaci projektů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94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Veřejné </a:t>
            </a:r>
            <a:r>
              <a:rPr lang="cs-CZ" altLang="cs-CZ" dirty="0" smtClean="0"/>
              <a:t>zakázky – fáze ZŘ</a:t>
            </a:r>
            <a:endParaRPr lang="cs-CZ" altLang="cs-CZ" dirty="0"/>
          </a:p>
          <a:p>
            <a:pPr marL="898525" lvl="2" indent="-187325"/>
            <a:r>
              <a:rPr lang="cs-CZ" altLang="cs-CZ" dirty="0" smtClean="0"/>
              <a:t>oznámení </a:t>
            </a:r>
            <a:r>
              <a:rPr lang="cs-CZ" altLang="cs-CZ" dirty="0"/>
              <a:t>ZŘ v informačním systému</a:t>
            </a:r>
          </a:p>
          <a:p>
            <a:pPr marL="898525" lvl="2" indent="-187325"/>
            <a:r>
              <a:rPr lang="cs-CZ" altLang="cs-CZ" dirty="0"/>
              <a:t> předání/zveřejnění zadávací dokumentace</a:t>
            </a:r>
          </a:p>
          <a:p>
            <a:pPr marL="898525" lvl="2" indent="-187325"/>
            <a:r>
              <a:rPr lang="cs-CZ" altLang="cs-CZ" dirty="0"/>
              <a:t> otevírání obálek</a:t>
            </a:r>
          </a:p>
          <a:p>
            <a:pPr marL="898525" lvl="2" indent="-187325"/>
            <a:r>
              <a:rPr lang="cs-CZ" altLang="cs-CZ" dirty="0"/>
              <a:t> posouzení kvalifikace</a:t>
            </a:r>
          </a:p>
          <a:p>
            <a:pPr marL="898525" lvl="2" indent="-187325"/>
            <a:r>
              <a:rPr lang="cs-CZ" altLang="cs-CZ" dirty="0"/>
              <a:t> posouzení a hodnocení nabídek</a:t>
            </a:r>
          </a:p>
          <a:p>
            <a:pPr marL="898525" lvl="2" indent="-187325"/>
            <a:r>
              <a:rPr lang="cs-CZ" altLang="cs-CZ" dirty="0"/>
              <a:t> rozhodnutí o přidělení VZ / zrušení VZ</a:t>
            </a:r>
          </a:p>
          <a:p>
            <a:pPr marL="898525" lvl="2" indent="-187325"/>
            <a:r>
              <a:rPr lang="cs-CZ" altLang="cs-CZ" dirty="0"/>
              <a:t> uzavření smlouvy</a:t>
            </a:r>
          </a:p>
          <a:p>
            <a:pPr marL="898525" lvl="2" indent="-187325"/>
            <a:r>
              <a:rPr lang="cs-CZ" altLang="cs-CZ" dirty="0"/>
              <a:t> uveřejnění výsledků ZŘ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 při realizaci projektů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887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r>
              <a:rPr lang="cs-CZ" altLang="cs-CZ" dirty="0"/>
              <a:t>Rizika chybně provedených zadávacích řízení:</a:t>
            </a:r>
          </a:p>
          <a:p>
            <a:pPr marL="898525" lvl="2" indent="-187325"/>
            <a:r>
              <a:rPr lang="cs-CZ" altLang="cs-CZ" dirty="0"/>
              <a:t>pokud není provedeno správně nebo hned opraveno, jsou chyby na konci projektu prakticky nenapravitelné</a:t>
            </a:r>
          </a:p>
          <a:p>
            <a:pPr marL="898525" lvl="2" indent="-187325"/>
            <a:r>
              <a:rPr lang="cs-CZ" altLang="cs-CZ" dirty="0"/>
              <a:t> při použití veřejných finančních prostředků z EU či SR je nutné postupovat v souladu s legislativou a pravidly a principy zadávání EU</a:t>
            </a:r>
          </a:p>
          <a:p>
            <a:pPr marL="898525" lvl="2" indent="-187325"/>
            <a:r>
              <a:rPr lang="cs-CZ" altLang="cs-CZ" dirty="0"/>
              <a:t> podceňování role kontroly ZŘ se nemusí </a:t>
            </a:r>
            <a:r>
              <a:rPr lang="cs-CZ" altLang="cs-CZ" dirty="0" smtClean="0"/>
              <a:t>vyplatit </a:t>
            </a:r>
          </a:p>
          <a:p>
            <a:pPr marL="1354138" lvl="3" indent="-187325"/>
            <a:r>
              <a:rPr lang="cs-CZ" altLang="cs-CZ" dirty="0" smtClean="0"/>
              <a:t>Fázová kontrola – čím dříve je chyba odhalena, tím spíše je možné situaci napravit</a:t>
            </a:r>
            <a:endParaRPr lang="cs-CZ" altLang="cs-CZ" dirty="0"/>
          </a:p>
          <a:p>
            <a:pPr marL="898525" lvl="2" indent="-187325"/>
            <a:r>
              <a:rPr lang="cs-CZ" altLang="cs-CZ" dirty="0"/>
              <a:t> náklady vzešlé ze špatně provedeného ZŘ nejsou uznatelným nákladem – vracejí se i po provedených následných kontrolách udržitelnosti </a:t>
            </a:r>
            <a:r>
              <a:rPr lang="cs-CZ" altLang="cs-CZ" dirty="0" smtClean="0"/>
              <a:t>projektu</a:t>
            </a:r>
          </a:p>
          <a:p>
            <a:pPr marL="898525" lvl="2" indent="-187325"/>
            <a:r>
              <a:rPr lang="cs-CZ" altLang="cs-CZ" dirty="0" smtClean="0"/>
              <a:t>Sankce za chybně provedené ZŘ může dosáhnout 100%, prostředky postižené sankcí nelze dále využít pro další aktivity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 při realizaci projektů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90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marL="454025" lvl="1" indent="-187325"/>
            <a:r>
              <a:rPr lang="cs-CZ" dirty="0" smtClean="0"/>
              <a:t>Veřejné zakázky – nejčastější pochybení</a:t>
            </a:r>
          </a:p>
          <a:p>
            <a:pPr marL="898525" lvl="2" indent="-187325"/>
            <a:r>
              <a:rPr lang="cs-CZ" dirty="0" smtClean="0"/>
              <a:t>Nezveřejnění zakázky odpovídajícím způsobem</a:t>
            </a:r>
          </a:p>
          <a:p>
            <a:pPr marL="898525" lvl="2" indent="-187325"/>
            <a:r>
              <a:rPr lang="cs-CZ" dirty="0" smtClean="0"/>
              <a:t>Přímé oslovení dodavatele</a:t>
            </a:r>
          </a:p>
          <a:p>
            <a:pPr marL="898525" lvl="2" indent="-187325"/>
            <a:r>
              <a:rPr lang="cs-CZ" dirty="0" smtClean="0"/>
              <a:t>Oslovování uchazečů, kteří nemají odbornou způsobilost k realizaci VZ</a:t>
            </a:r>
          </a:p>
          <a:p>
            <a:pPr marL="898525" lvl="2" indent="-187325"/>
            <a:r>
              <a:rPr lang="cs-CZ" dirty="0" smtClean="0"/>
              <a:t>Opakované oslovování totožného okruhu uchazečů</a:t>
            </a:r>
          </a:p>
          <a:p>
            <a:pPr marL="898525" lvl="2" indent="-187325"/>
            <a:r>
              <a:rPr lang="cs-CZ" dirty="0" smtClean="0"/>
              <a:t>Porušení zásady rovného zacházení – oslovování uchazečů personálně propojených s osobou zadavatele</a:t>
            </a:r>
          </a:p>
          <a:p>
            <a:pPr marL="898525" lvl="2" indent="-187325"/>
            <a:r>
              <a:rPr lang="cs-CZ" dirty="0" smtClean="0"/>
              <a:t>Chybné nastavení hodnotících kritérií – subjektivní kritéria, kritéria nesouvisející s předmětem zakázky, kritéria bez určení způsobu přiřazování bodového hodnocení jednotlivým kritériím</a:t>
            </a:r>
          </a:p>
          <a:p>
            <a:pPr marL="898525" lvl="2" indent="-187325"/>
            <a:r>
              <a:rPr lang="cs-CZ" dirty="0" smtClean="0"/>
              <a:t>Reference nemohou být hodnotícím kritériem</a:t>
            </a:r>
          </a:p>
          <a:p>
            <a:pPr marL="898525" lvl="2" indent="-187325"/>
            <a:r>
              <a:rPr lang="cs-CZ" dirty="0" smtClean="0"/>
              <a:t>Neposkytnutí dodatečných informací všem uchazečům</a:t>
            </a:r>
          </a:p>
          <a:p>
            <a:pPr marL="898525" lvl="2" indent="-187325"/>
            <a:r>
              <a:rPr lang="cs-CZ" dirty="0" smtClean="0"/>
              <a:t>!!! Konzultace s FLC, fázová kontrola VZ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Nejčastější chyby při realizaci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49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marL="454025" lvl="1" indent="-187325"/>
            <a:r>
              <a:rPr lang="cs-CZ" dirty="0" smtClean="0"/>
              <a:t>Publicita</a:t>
            </a:r>
          </a:p>
          <a:p>
            <a:pPr marL="898525" lvl="2" indent="-187325"/>
            <a:r>
              <a:rPr lang="cs-CZ" dirty="0" smtClean="0"/>
              <a:t>Výstupy, výsledky a propagační předměty </a:t>
            </a:r>
          </a:p>
          <a:p>
            <a:pPr marL="711200" lvl="2" indent="0">
              <a:buNone/>
            </a:pPr>
            <a:endParaRPr lang="cs-CZ" dirty="0" smtClean="0"/>
          </a:p>
          <a:p>
            <a:pPr marL="898525" lvl="2" indent="-187325"/>
            <a:r>
              <a:rPr lang="cs-CZ" dirty="0" smtClean="0"/>
              <a:t>Náležitosti provedení publicity jsou dány</a:t>
            </a:r>
          </a:p>
          <a:p>
            <a:pPr marL="1354138" lvl="3" indent="-187325"/>
            <a:r>
              <a:rPr lang="cs-CZ" dirty="0" smtClean="0"/>
              <a:t>Obecně nařízením 1828/2006Sb,</a:t>
            </a:r>
          </a:p>
          <a:p>
            <a:pPr marL="1354138" lvl="3" indent="-187325"/>
            <a:r>
              <a:rPr lang="cs-CZ" dirty="0" smtClean="0"/>
              <a:t>Pravidly programu</a:t>
            </a:r>
            <a:endParaRPr lang="cs-CZ" dirty="0"/>
          </a:p>
          <a:p>
            <a:pPr marL="1354138" lvl="3" indent="-187325"/>
            <a:endParaRPr lang="cs-CZ" dirty="0" smtClean="0"/>
          </a:p>
          <a:p>
            <a:pPr marL="1354138" lvl="3" indent="-187325"/>
            <a:r>
              <a:rPr lang="cs-CZ" dirty="0" smtClean="0"/>
              <a:t>Upraven je způsob provedení – barevné varianta, monochromatické provedení</a:t>
            </a:r>
          </a:p>
          <a:p>
            <a:pPr marL="1354138" lvl="3" indent="-187325"/>
            <a:r>
              <a:rPr lang="cs-CZ" dirty="0" smtClean="0"/>
              <a:t>Upraven je rozsah publicity – grafické zobrazení vlajky EU, programového loga, textových částí</a:t>
            </a:r>
          </a:p>
          <a:p>
            <a:pPr marL="1354138" lvl="3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Nejčastější chyby při realizaci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49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marL="454025" lvl="1" indent="-187325"/>
            <a:r>
              <a:rPr lang="cs-CZ" dirty="0" smtClean="0"/>
              <a:t>Chybné nebo nekompletní provedení a případná úplná absence publicity jsou sankcionovány, uložená sankce snižuje rozpočet projektu</a:t>
            </a:r>
          </a:p>
          <a:p>
            <a:pPr marL="454025" lvl="1" indent="-187325"/>
            <a:r>
              <a:rPr lang="cs-CZ" dirty="0" smtClean="0"/>
              <a:t>Publicita – nejčastější chyby</a:t>
            </a:r>
          </a:p>
          <a:p>
            <a:pPr marL="898525" lvl="2" indent="-187325"/>
            <a:r>
              <a:rPr lang="cs-CZ" dirty="0" smtClean="0"/>
              <a:t>Publicita kompletně chybí – 100% sankce</a:t>
            </a:r>
          </a:p>
          <a:p>
            <a:pPr marL="898525" lvl="2" indent="-187325"/>
            <a:r>
              <a:rPr lang="cs-CZ" dirty="0" smtClean="0"/>
              <a:t>Publicita je nekompletní </a:t>
            </a:r>
          </a:p>
          <a:p>
            <a:pPr marL="898525" lvl="2" indent="-187325"/>
            <a:r>
              <a:rPr lang="cs-CZ" dirty="0" smtClean="0"/>
              <a:t>Publicita je provedena v rozporu požadavky nařízení 1828/2006sb. resp. pravidly programu</a:t>
            </a:r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Nejčastější chyby při realizaci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249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r>
              <a:rPr lang="cs-CZ" dirty="0"/>
              <a:t>Souvislost </a:t>
            </a:r>
            <a:r>
              <a:rPr lang="cs-CZ" dirty="0" smtClean="0"/>
              <a:t>výdajů s </a:t>
            </a:r>
            <a:r>
              <a:rPr lang="cs-CZ" dirty="0"/>
              <a:t>projektem </a:t>
            </a:r>
          </a:p>
          <a:p>
            <a:pPr marL="720725" lvl="2" indent="-187325"/>
            <a:r>
              <a:rPr lang="cs-CZ" dirty="0" smtClean="0"/>
              <a:t>Výdaje v souladu s cíli a aktivitami projektu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Popsány ve Zprávě o průběhu projektu </a:t>
            </a:r>
            <a:endParaRPr lang="cs-CZ" dirty="0"/>
          </a:p>
          <a:p>
            <a:pPr marL="454025" lvl="1" indent="-187325"/>
            <a:r>
              <a:rPr lang="cs-CZ" dirty="0" smtClean="0"/>
              <a:t>Správné zařazení </a:t>
            </a:r>
            <a:r>
              <a:rPr lang="cs-CZ" dirty="0"/>
              <a:t>výdajů do rozpočtových kapitol , </a:t>
            </a:r>
            <a:r>
              <a:rPr lang="cs-CZ" dirty="0" smtClean="0"/>
              <a:t>WP </a:t>
            </a:r>
            <a:r>
              <a:rPr lang="cs-CZ" sz="1600" b="0" dirty="0" smtClean="0">
                <a:solidFill>
                  <a:schemeClr val="tx1"/>
                </a:solidFill>
              </a:rPr>
              <a:t>(následuje) </a:t>
            </a:r>
            <a:endParaRPr lang="cs-CZ" sz="1600" b="0" dirty="0">
              <a:solidFill>
                <a:schemeClr val="tx1"/>
              </a:solidFill>
            </a:endParaRPr>
          </a:p>
          <a:p>
            <a:pPr marL="454025" lvl="1" indent="-187325"/>
            <a:r>
              <a:rPr lang="cs-CZ" dirty="0" smtClean="0"/>
              <a:t>Doložení řádného vedení účetnictví projektu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Účetnictví </a:t>
            </a:r>
            <a:r>
              <a:rPr lang="cs-CZ" dirty="0"/>
              <a:t>spojené s realizací projektu musí být </a:t>
            </a:r>
            <a:r>
              <a:rPr lang="cs-CZ" u="sng" dirty="0"/>
              <a:t>od data registrace projektu</a:t>
            </a:r>
            <a:r>
              <a:rPr lang="cs-CZ" dirty="0"/>
              <a:t> vedeno </a:t>
            </a:r>
            <a:r>
              <a:rPr lang="cs-CZ" u="sng" dirty="0"/>
              <a:t>oddělenou analytickou evidencí </a:t>
            </a:r>
            <a:endParaRPr lang="cs-CZ" u="sng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Forma a stav účetních dokladů – </a:t>
            </a:r>
            <a:r>
              <a:rPr lang="cs-CZ" u="sng" dirty="0"/>
              <a:t>čitelné</a:t>
            </a:r>
            <a:r>
              <a:rPr lang="cs-CZ" dirty="0"/>
              <a:t>, identifikace projektu </a:t>
            </a:r>
            <a:r>
              <a:rPr lang="cs-CZ" dirty="0" smtClean="0"/>
              <a:t>(razítko)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Účetní doklad – nutno doložit podpisový záznam osoby odpovědné za účetní případ a podpisový záznam osoby odpovědné za zaúčtování nebo </a:t>
            </a:r>
            <a:r>
              <a:rPr lang="cs-CZ" u="sng" dirty="0"/>
              <a:t>nahradit podpisy na oddělené účetní evidenci projektu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Originály </a:t>
            </a:r>
            <a:r>
              <a:rPr lang="cs-CZ" dirty="0"/>
              <a:t>účetních dokladů musí být u příjemce řádně archivovány do data uvedeného v </a:t>
            </a:r>
            <a:r>
              <a:rPr lang="cs-CZ" dirty="0" err="1"/>
              <a:t>Subsidy</a:t>
            </a:r>
            <a:r>
              <a:rPr lang="cs-CZ" dirty="0"/>
              <a:t> </a:t>
            </a:r>
            <a:r>
              <a:rPr lang="cs-CZ" dirty="0" err="1"/>
              <a:t>cotract</a:t>
            </a:r>
            <a:r>
              <a:rPr lang="cs-CZ" dirty="0"/>
              <a:t>, </a:t>
            </a:r>
            <a:r>
              <a:rPr lang="cs-CZ" dirty="0" smtClean="0"/>
              <a:t>lhůta může </a:t>
            </a:r>
            <a:r>
              <a:rPr lang="cs-CZ" dirty="0"/>
              <a:t>být delší než archivace podle českých předpisů (předmětem kontroly na místě)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Vykazování výdajů a nejčastější pochybení obecně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919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Předkládání výdajů ke kontrole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Podpisy </a:t>
            </a:r>
            <a:r>
              <a:rPr lang="cs-CZ" dirty="0"/>
              <a:t>na originálech předkládaných dokumentů (Zpráva o průběhu, finanční zpráva, rekapitulace mezd, přehled pracovních cest, výpis z analytické evidence </a:t>
            </a:r>
            <a:r>
              <a:rPr lang="cs-CZ" dirty="0" smtClean="0"/>
              <a:t>účetnictví)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Složka projektu by při předložení ke kontrole na pobočku měla být přehledná, doklady řazené podle rozpočtových kapitol v pořadí dle soupisky výdajů, jednotlivé kapitoly viditelně odděleny, zpráva a přehledy na začátku – tak, aby se složkou bylo možné </a:t>
            </a:r>
            <a:r>
              <a:rPr lang="cs-CZ" dirty="0" smtClean="0"/>
              <a:t>opakovaně pracovat.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Použití správného kurzu pro přepočet CZK na EUR dle Start-Up report </a:t>
            </a:r>
            <a:r>
              <a:rPr lang="cs-CZ" dirty="0" smtClean="0"/>
              <a:t>– zachování v průběhu projektu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Vykazování výdajů a nejčastější pochybení obecně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6591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Chybějící doklady </a:t>
            </a:r>
            <a:endParaRPr lang="cs-CZ" dirty="0"/>
          </a:p>
          <a:p>
            <a:pPr marL="720725" lvl="2" indent="-187325"/>
            <a:r>
              <a:rPr lang="cs-CZ" dirty="0"/>
              <a:t>P</a:t>
            </a:r>
            <a:r>
              <a:rPr lang="cs-CZ" dirty="0" smtClean="0"/>
              <a:t>racovní </a:t>
            </a:r>
            <a:r>
              <a:rPr lang="cs-CZ" dirty="0"/>
              <a:t>smlouva vč</a:t>
            </a:r>
            <a:r>
              <a:rPr lang="cs-CZ" dirty="0" smtClean="0"/>
              <a:t>. všech </a:t>
            </a:r>
            <a:r>
              <a:rPr lang="cs-CZ" dirty="0"/>
              <a:t>dodatků / DPP, DPČ, pracovní náplň / přidělení pro projekt, mzdový/platový </a:t>
            </a:r>
            <a:r>
              <a:rPr lang="cs-CZ" dirty="0" smtClean="0"/>
              <a:t>výměr </a:t>
            </a:r>
          </a:p>
          <a:p>
            <a:pPr marL="720725" lvl="2" indent="-187325"/>
            <a:r>
              <a:rPr lang="cs-CZ" dirty="0" smtClean="0"/>
              <a:t>Z přidělení pro projekt musí být patrné aktivity/úkoly (WP) a výše úvazku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Pokud nejde o 100% úvazek </a:t>
            </a:r>
            <a:r>
              <a:rPr lang="cs-CZ" u="sng" dirty="0"/>
              <a:t>pro </a:t>
            </a:r>
            <a:r>
              <a:rPr lang="cs-CZ" u="sng" dirty="0" smtClean="0"/>
              <a:t>projekt</a:t>
            </a:r>
            <a:r>
              <a:rPr lang="cs-CZ" dirty="0" smtClean="0"/>
              <a:t> nebo není ze smlouvy patrné rozdělení na WP, </a:t>
            </a:r>
            <a:r>
              <a:rPr lang="cs-CZ" dirty="0"/>
              <a:t>dokládá se </a:t>
            </a:r>
            <a:r>
              <a:rPr lang="cs-CZ" dirty="0" err="1"/>
              <a:t>timesheet</a:t>
            </a:r>
            <a:r>
              <a:rPr lang="cs-CZ" dirty="0"/>
              <a:t>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Výplatní pásky, doklad o </a:t>
            </a:r>
            <a:r>
              <a:rPr lang="cs-CZ" dirty="0" smtClean="0"/>
              <a:t>úhradě mezd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Doložení </a:t>
            </a:r>
            <a:r>
              <a:rPr lang="cs-CZ" dirty="0"/>
              <a:t>mzdy obvyklé při překročení kontrolního limitu 300,- </a:t>
            </a:r>
            <a:r>
              <a:rPr lang="cs-CZ" dirty="0" smtClean="0"/>
              <a:t>Kč/hod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U </a:t>
            </a:r>
            <a:r>
              <a:rPr lang="cs-CZ" dirty="0"/>
              <a:t>odměn vždy zdůvodnění a schválení nadřízeným </a:t>
            </a:r>
            <a:r>
              <a:rPr lang="cs-CZ" dirty="0" smtClean="0"/>
              <a:t>pracovníkem; doložení období, ke kterému se odměna vztahuje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1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8820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Chybné výpočty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N</a:t>
            </a:r>
            <a:r>
              <a:rPr lang="cs-CZ" dirty="0" smtClean="0"/>
              <a:t>esprávné </a:t>
            </a:r>
            <a:r>
              <a:rPr lang="cs-CZ" dirty="0"/>
              <a:t>přenesení údajů </a:t>
            </a:r>
            <a:r>
              <a:rPr lang="cs-CZ" dirty="0" smtClean="0"/>
              <a:t>ze mzdových listů / výplatních pásek do </a:t>
            </a:r>
            <a:r>
              <a:rPr lang="cs-CZ" dirty="0"/>
              <a:t>rekapitulace mezd – přesně dle návodu, neupravovat </a:t>
            </a:r>
            <a:r>
              <a:rPr lang="cs-CZ" dirty="0" smtClean="0"/>
              <a:t>vzorce, nedoplňovat pomocné výpočty;   v případě více zaměstnanců zkontrolovat funkčnost tabulky (natažení vzorců)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Do Soupisky výdajů / finanční zprávy poté stačí přenést celkové částky </a:t>
            </a:r>
            <a:r>
              <a:rPr lang="cs-CZ" dirty="0" smtClean="0"/>
              <a:t>po WP – možno i v EUR; není </a:t>
            </a:r>
            <a:r>
              <a:rPr lang="cs-CZ" dirty="0"/>
              <a:t>nutné uvádět každého zaměstnance a každý měsíc znovu – vznik více chyb </a:t>
            </a:r>
            <a:r>
              <a:rPr lang="cs-CZ" dirty="0" smtClean="0"/>
              <a:t>přenášením </a:t>
            </a:r>
            <a:endParaRPr lang="cs-CZ" dirty="0"/>
          </a:p>
          <a:p>
            <a:pPr marL="454025" lvl="1" indent="-187325"/>
            <a:r>
              <a:rPr lang="cs-CZ" dirty="0" smtClean="0"/>
              <a:t>Nárokování </a:t>
            </a:r>
            <a:r>
              <a:rPr lang="cs-CZ" dirty="0"/>
              <a:t>nezpůsobilých položek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B</a:t>
            </a:r>
            <a:r>
              <a:rPr lang="cs-CZ" dirty="0" smtClean="0"/>
              <a:t>onusy </a:t>
            </a:r>
            <a:r>
              <a:rPr lang="cs-CZ" dirty="0"/>
              <a:t>bez souvislosti s projektem, dovolená vyšší než alikvotní část pro </a:t>
            </a:r>
            <a:r>
              <a:rPr lang="cs-CZ" dirty="0" smtClean="0"/>
              <a:t>projekt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Mzdy jsou nárokovány dle data úhrady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2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207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4025" lvl="1" indent="-187325"/>
            <a:r>
              <a:rPr lang="cs-CZ" dirty="0" smtClean="0"/>
              <a:t>Věcná stránka realizace projektu </a:t>
            </a:r>
          </a:p>
          <a:p>
            <a:pPr marL="898525" lvl="2" indent="-187325"/>
            <a:r>
              <a:rPr lang="cs-CZ" dirty="0" smtClean="0"/>
              <a:t>Plnění aktivit</a:t>
            </a:r>
          </a:p>
          <a:p>
            <a:pPr marL="898525" lvl="2" indent="-187325"/>
            <a:r>
              <a:rPr lang="cs-CZ" dirty="0" smtClean="0"/>
              <a:t>Dosahování cílů projektu</a:t>
            </a:r>
          </a:p>
          <a:p>
            <a:pPr marL="454025" lvl="1" indent="-187325"/>
            <a:r>
              <a:rPr lang="cs-CZ" dirty="0" smtClean="0"/>
              <a:t>Veřejné zakázky</a:t>
            </a:r>
          </a:p>
          <a:p>
            <a:pPr marL="898525" lvl="2" indent="-187325"/>
            <a:r>
              <a:rPr lang="cs-CZ" dirty="0" smtClean="0"/>
              <a:t>Soulad se zákonnou úpravou a pravidly programu</a:t>
            </a:r>
          </a:p>
          <a:p>
            <a:pPr marL="454025" lvl="1" indent="-187325"/>
            <a:r>
              <a:rPr lang="cs-CZ" dirty="0" smtClean="0"/>
              <a:t>Publicita a opatření směřující k zajištění publicity</a:t>
            </a:r>
          </a:p>
          <a:p>
            <a:pPr marL="898525" lvl="2" indent="-187325"/>
            <a:r>
              <a:rPr lang="cs-CZ" dirty="0" smtClean="0"/>
              <a:t>provedení</a:t>
            </a:r>
          </a:p>
          <a:p>
            <a:pPr marL="454025" lvl="1" indent="-187325"/>
            <a:r>
              <a:rPr lang="cs-CZ" dirty="0" smtClean="0"/>
              <a:t>Kontrola způsobilosti výdajů nárokovaných ze strany příjemců v projektech</a:t>
            </a:r>
          </a:p>
          <a:p>
            <a:pPr marL="898525" lvl="2" indent="-187325"/>
            <a:r>
              <a:rPr lang="cs-CZ" dirty="0" smtClean="0"/>
              <a:t>Z pohledu způsobilosti výdajů, efektivnosti, hospodárnost, účelnosti, splnění národních pravidel i pravidel programu</a:t>
            </a:r>
          </a:p>
          <a:p>
            <a:pPr marL="898525" lvl="2" indent="-187325"/>
            <a:endParaRPr lang="cs-CZ" dirty="0"/>
          </a:p>
          <a:p>
            <a:pPr marL="898525" lvl="2" indent="-187325"/>
            <a:r>
              <a:rPr lang="cs-CZ" dirty="0" smtClean="0"/>
              <a:t>!! Kontrola dokladová, vzorková, kontrola na místě!!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Rozsah kontroly FLC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1012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lvl="2" indent="-187325"/>
            <a:endParaRPr lang="cs-CZ" dirty="0" smtClean="0"/>
          </a:p>
          <a:p>
            <a:pPr marL="720725" lvl="2" indent="-187325"/>
            <a:r>
              <a:rPr lang="cs-CZ" dirty="0" smtClean="0"/>
              <a:t>Výběrové </a:t>
            </a:r>
            <a:r>
              <a:rPr lang="cs-CZ" dirty="0"/>
              <a:t>řízení již od celkové ceny (i více plnění) 2500€ bez DPH </a:t>
            </a:r>
            <a:r>
              <a:rPr lang="cs-CZ" dirty="0" smtClean="0"/>
              <a:t>za</a:t>
            </a:r>
            <a:r>
              <a:rPr lang="cs-CZ" dirty="0"/>
              <a:t> </a:t>
            </a:r>
            <a:r>
              <a:rPr lang="cs-CZ" dirty="0" smtClean="0"/>
              <a:t>jedno účetní </a:t>
            </a:r>
            <a:r>
              <a:rPr lang="cs-CZ" dirty="0"/>
              <a:t>období </a:t>
            </a:r>
            <a:endParaRPr lang="cs-CZ" dirty="0" smtClean="0"/>
          </a:p>
          <a:p>
            <a:pPr marL="720725" lvl="2" indent="-187325"/>
            <a:r>
              <a:rPr lang="cs-CZ" dirty="0" smtClean="0"/>
              <a:t>Často </a:t>
            </a:r>
            <a:r>
              <a:rPr lang="cs-CZ" dirty="0"/>
              <a:t>se na toto pravidlo zapomíná u </a:t>
            </a:r>
            <a:r>
              <a:rPr lang="cs-CZ" dirty="0" smtClean="0"/>
              <a:t>běžných </a:t>
            </a:r>
            <a:r>
              <a:rPr lang="cs-CZ" dirty="0"/>
              <a:t>služeb jako jsou tiskové práce nebo </a:t>
            </a:r>
            <a:r>
              <a:rPr lang="cs-CZ" dirty="0" smtClean="0"/>
              <a:t>překlady nebo pokud se na začátku projektu nepředpokládá vyšší hodnota (např. správa webu, projektový management)</a:t>
            </a:r>
          </a:p>
          <a:p>
            <a:pPr marL="720725" lvl="2" indent="-187325"/>
            <a:r>
              <a:rPr lang="cs-CZ" dirty="0"/>
              <a:t>Pokud je předmětem zakázky </a:t>
            </a:r>
            <a:r>
              <a:rPr lang="cs-CZ" dirty="0" smtClean="0"/>
              <a:t>zpracování výstupu </a:t>
            </a:r>
            <a:r>
              <a:rPr lang="cs-CZ" dirty="0"/>
              <a:t>z projektu, musí splňovat pravidla povinné publicity (např. kniha, web) </a:t>
            </a:r>
            <a:endParaRPr lang="cs-CZ" dirty="0" smtClean="0"/>
          </a:p>
          <a:p>
            <a:pPr marL="720725" lvl="2" indent="-187325"/>
            <a:r>
              <a:rPr lang="cs-CZ" dirty="0"/>
              <a:t>Pracovní cesty externích </a:t>
            </a:r>
            <a:r>
              <a:rPr lang="cs-CZ" dirty="0" smtClean="0"/>
              <a:t>expertů (ne zaměstnanců) patří do této rozpočtové kapitoly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kapitolách – EXTERNÍ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62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•	</a:t>
            </a:r>
            <a:r>
              <a:rPr lang="cs-CZ" dirty="0" smtClean="0"/>
              <a:t>Trvání cesty v </a:t>
            </a:r>
            <a:r>
              <a:rPr lang="cs-CZ" dirty="0"/>
              <a:t>přímé vazbě na projekt </a:t>
            </a:r>
            <a:r>
              <a:rPr lang="cs-CZ" dirty="0" smtClean="0"/>
              <a:t>(jednání +</a:t>
            </a:r>
            <a:r>
              <a:rPr lang="cs-CZ" dirty="0"/>
              <a:t>1 den před a </a:t>
            </a:r>
            <a:r>
              <a:rPr lang="cs-CZ" dirty="0" smtClean="0"/>
              <a:t>po) </a:t>
            </a:r>
          </a:p>
          <a:p>
            <a:r>
              <a:rPr lang="cs-CZ" dirty="0"/>
              <a:t>• 	</a:t>
            </a:r>
            <a:r>
              <a:rPr lang="cs-CZ" dirty="0" smtClean="0"/>
              <a:t>Doložit vztah k aktivitě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•	Nutnost doložit, že cesta skutečně proběhla – </a:t>
            </a:r>
            <a:r>
              <a:rPr lang="cs-CZ" dirty="0" err="1"/>
              <a:t>boarding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, </a:t>
            </a:r>
            <a:r>
              <a:rPr lang="cs-CZ" dirty="0" smtClean="0"/>
              <a:t>jízdenky; prezenční listina </a:t>
            </a:r>
            <a:endParaRPr lang="cs-CZ" dirty="0"/>
          </a:p>
          <a:p>
            <a:r>
              <a:rPr lang="cs-CZ" dirty="0"/>
              <a:t>•	Výpočet stravného dle vyhlášky MPSV, krácení dle ZP (např. za snídani v ceně ubytování) </a:t>
            </a:r>
            <a:endParaRPr lang="cs-CZ" dirty="0" smtClean="0"/>
          </a:p>
          <a:p>
            <a:r>
              <a:rPr lang="cs-CZ" dirty="0"/>
              <a:t>• </a:t>
            </a:r>
            <a:r>
              <a:rPr lang="cs-CZ" dirty="0" smtClean="0"/>
              <a:t>	Pozor na použití kurzu pro </a:t>
            </a:r>
            <a:r>
              <a:rPr lang="cs-CZ" dirty="0"/>
              <a:t>přepočet </a:t>
            </a:r>
            <a:r>
              <a:rPr lang="cs-CZ" dirty="0" smtClean="0"/>
              <a:t> cizí měny – u </a:t>
            </a:r>
            <a:r>
              <a:rPr lang="cs-CZ" dirty="0" err="1" smtClean="0"/>
              <a:t>prac</a:t>
            </a:r>
            <a:r>
              <a:rPr lang="cs-CZ" dirty="0" smtClean="0"/>
              <a:t>. cest se řídí ZP </a:t>
            </a:r>
            <a:endParaRPr lang="cs-CZ" dirty="0"/>
          </a:p>
          <a:p>
            <a:r>
              <a:rPr lang="cs-CZ" dirty="0"/>
              <a:t>• </a:t>
            </a:r>
            <a:r>
              <a:rPr lang="cs-CZ" dirty="0" smtClean="0"/>
              <a:t>	Konferenční poplatky patří do rozpočtové kapitoly OTHER </a:t>
            </a:r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r>
              <a:rPr lang="cs-CZ" dirty="0" smtClean="0"/>
              <a:t>•</a:t>
            </a:r>
            <a:r>
              <a:rPr lang="cs-CZ" dirty="0"/>
              <a:t>	 Cesta, která se neuskutečnila, není způsobilá (případně se výdaje krátí s úbytkem osob, za něž vznikly náklady, ale necestovaly) </a:t>
            </a:r>
            <a:endParaRPr lang="cs-CZ" dirty="0" smtClean="0"/>
          </a:p>
          <a:p>
            <a:r>
              <a:rPr lang="cs-CZ" dirty="0"/>
              <a:t>• </a:t>
            </a:r>
            <a:r>
              <a:rPr lang="cs-CZ" dirty="0" smtClean="0"/>
              <a:t>	Kapesné (s výjimkou), </a:t>
            </a:r>
            <a:r>
              <a:rPr lang="cs-CZ" dirty="0"/>
              <a:t>cesty business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smtClean="0"/>
              <a:t>, taxi pokud bylo možné použít veřejnou dopravu (nesplňují pravidlo 3E) </a:t>
            </a:r>
            <a:endParaRPr lang="cs-CZ" dirty="0"/>
          </a:p>
          <a:p>
            <a:r>
              <a:rPr lang="cs-CZ" dirty="0"/>
              <a:t>•	</a:t>
            </a:r>
            <a:r>
              <a:rPr lang="cs-CZ" dirty="0" smtClean="0"/>
              <a:t>Cesty </a:t>
            </a:r>
            <a:r>
              <a:rPr lang="cs-CZ" dirty="0"/>
              <a:t>mimo </a:t>
            </a:r>
            <a:r>
              <a:rPr lang="cs-CZ" dirty="0" smtClean="0"/>
              <a:t>programové 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musí být </a:t>
            </a:r>
            <a:r>
              <a:rPr lang="cs-CZ" dirty="0" smtClean="0"/>
              <a:t>uvedeny </a:t>
            </a:r>
            <a:r>
              <a:rPr lang="cs-CZ" dirty="0"/>
              <a:t>v </a:t>
            </a:r>
            <a:r>
              <a:rPr lang="cs-CZ" dirty="0" err="1"/>
              <a:t>Application</a:t>
            </a:r>
            <a:r>
              <a:rPr lang="cs-CZ" dirty="0"/>
              <a:t> </a:t>
            </a:r>
            <a:r>
              <a:rPr lang="cs-CZ" dirty="0" err="1"/>
              <a:t>Form</a:t>
            </a:r>
            <a:r>
              <a:rPr lang="cs-CZ" dirty="0"/>
              <a:t> nebo </a:t>
            </a:r>
            <a:r>
              <a:rPr lang="cs-CZ" u="sng" dirty="0"/>
              <a:t>předem</a:t>
            </a:r>
            <a:r>
              <a:rPr lang="cs-CZ" dirty="0"/>
              <a:t> schváleny. </a:t>
            </a:r>
            <a:r>
              <a:rPr lang="cs-CZ" dirty="0" smtClean="0"/>
              <a:t> Častým </a:t>
            </a:r>
            <a:r>
              <a:rPr lang="cs-CZ" dirty="0"/>
              <a:t>omylem je cesta do Bruselu bez předchozího </a:t>
            </a:r>
            <a:r>
              <a:rPr lang="cs-CZ" dirty="0" smtClean="0"/>
              <a:t>schválení; pozor na cesty </a:t>
            </a:r>
            <a:r>
              <a:rPr lang="cs-CZ" dirty="0"/>
              <a:t>do Německa </a:t>
            </a:r>
            <a:r>
              <a:rPr lang="cs-CZ" dirty="0" smtClean="0"/>
              <a:t>a </a:t>
            </a:r>
            <a:r>
              <a:rPr lang="cs-CZ" dirty="0"/>
              <a:t>I</a:t>
            </a:r>
            <a:r>
              <a:rPr lang="cs-CZ" dirty="0" smtClean="0"/>
              <a:t>tálie do regionů mimo </a:t>
            </a:r>
            <a:r>
              <a:rPr lang="cs-CZ" dirty="0"/>
              <a:t>programové 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– CESTOVNÍ NÁHRADY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62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lvl="2" indent="-187325">
              <a:spcBef>
                <a:spcPts val="400"/>
              </a:spcBef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 </a:t>
            </a:r>
            <a:r>
              <a:rPr lang="cs-CZ" dirty="0"/>
              <a:t>případě, kdy cena přesáhne 2500€, zdokumentovat a doložit výběr dodavatele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Všechna </a:t>
            </a:r>
            <a:r>
              <a:rPr lang="cs-CZ" dirty="0"/>
              <a:t>dokumentace meetingů </a:t>
            </a:r>
            <a:r>
              <a:rPr lang="cs-CZ" dirty="0" smtClean="0"/>
              <a:t>včetně výstupů (např. z konferencí) musí </a:t>
            </a:r>
            <a:r>
              <a:rPr lang="cs-CZ" dirty="0"/>
              <a:t>splňovat pravidla publicity – pozvánky, prezenční listiny, </a:t>
            </a:r>
            <a:r>
              <a:rPr lang="cs-CZ" dirty="0" smtClean="0"/>
              <a:t>prezentace, sborníky – dokládat ke kontrole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Označení místa konání v souladu s pravidly publicity (</a:t>
            </a:r>
            <a:r>
              <a:rPr lang="cs-CZ" dirty="0"/>
              <a:t>vlajky, označení </a:t>
            </a:r>
            <a:r>
              <a:rPr lang="cs-CZ" dirty="0" smtClean="0"/>
              <a:t>dveří,…)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Pořizovat fotodokumentaci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Výdaje za občerstvení – podrobná objednávka / detail plnění </a:t>
            </a:r>
          </a:p>
          <a:p>
            <a:pPr marL="720725" lvl="2" indent="-187325">
              <a:spcBef>
                <a:spcPts val="400"/>
              </a:spcBef>
            </a:pPr>
            <a:endParaRPr lang="cs-CZ" dirty="0"/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Výdaje za plnění, u kterých došlo k porušení pravidel povinné publicity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Alkohol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– </a:t>
            </a:r>
            <a:r>
              <a:rPr lang="cs-CZ" dirty="0" err="1" smtClean="0"/>
              <a:t>Meetings</a:t>
            </a:r>
            <a:r>
              <a:rPr lang="cs-CZ" dirty="0" smtClean="0"/>
              <a:t> and </a:t>
            </a:r>
            <a:r>
              <a:rPr lang="cs-CZ" dirty="0" err="1" smtClean="0"/>
              <a:t>events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62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	</a:t>
            </a:r>
          </a:p>
          <a:p>
            <a:r>
              <a:rPr lang="cs-CZ" dirty="0"/>
              <a:t>• </a:t>
            </a:r>
            <a:r>
              <a:rPr lang="cs-CZ" sz="1700" dirty="0"/>
              <a:t>	</a:t>
            </a:r>
            <a:r>
              <a:rPr lang="cs-CZ" sz="1700" dirty="0" smtClean="0"/>
              <a:t>Propagační </a:t>
            </a:r>
            <a:r>
              <a:rPr lang="cs-CZ" sz="1700" dirty="0"/>
              <a:t>texty i materiály musí splňovat pravidla povinné </a:t>
            </a:r>
            <a:r>
              <a:rPr lang="cs-CZ" sz="1700" dirty="0" smtClean="0"/>
              <a:t>publicity </a:t>
            </a:r>
          </a:p>
          <a:p>
            <a:r>
              <a:rPr lang="cs-CZ" sz="1700" dirty="0"/>
              <a:t>• </a:t>
            </a:r>
            <a:r>
              <a:rPr lang="cs-CZ" sz="1700" dirty="0" smtClean="0"/>
              <a:t>	Často </a:t>
            </a:r>
            <a:r>
              <a:rPr lang="cs-CZ" sz="1700" dirty="0"/>
              <a:t>se zapomíná na povinnou informaci o zdroji financování  “</a:t>
            </a:r>
            <a:r>
              <a:rPr lang="cs-CZ" sz="1700" dirty="0" err="1"/>
              <a:t>This</a:t>
            </a:r>
            <a:r>
              <a:rPr lang="cs-CZ" sz="1700" dirty="0"/>
              <a:t> </a:t>
            </a:r>
            <a:r>
              <a:rPr lang="cs-CZ" sz="1700" dirty="0" err="1"/>
              <a:t>project</a:t>
            </a:r>
            <a:r>
              <a:rPr lang="cs-CZ" sz="1700" dirty="0"/>
              <a:t> </a:t>
            </a:r>
            <a:r>
              <a:rPr lang="cs-CZ" sz="1700" dirty="0" err="1"/>
              <a:t>is</a:t>
            </a:r>
            <a:r>
              <a:rPr lang="cs-CZ" sz="1700" dirty="0"/>
              <a:t> </a:t>
            </a:r>
            <a:r>
              <a:rPr lang="cs-CZ" sz="1700" dirty="0" err="1"/>
              <a:t>implemented</a:t>
            </a:r>
            <a:r>
              <a:rPr lang="cs-CZ" sz="1700" dirty="0"/>
              <a:t> </a:t>
            </a:r>
            <a:r>
              <a:rPr lang="cs-CZ" sz="1700" dirty="0" err="1"/>
              <a:t>through</a:t>
            </a:r>
            <a:r>
              <a:rPr lang="cs-CZ" sz="1700" dirty="0"/>
              <a:t> </a:t>
            </a:r>
            <a:r>
              <a:rPr lang="cs-CZ" sz="1700" dirty="0" err="1"/>
              <a:t>the</a:t>
            </a:r>
            <a:r>
              <a:rPr lang="cs-CZ" sz="1700" dirty="0"/>
              <a:t> CENTRAL EUROPE </a:t>
            </a:r>
            <a:r>
              <a:rPr lang="cs-CZ" sz="1700" dirty="0" err="1"/>
              <a:t>Programme</a:t>
            </a:r>
            <a:r>
              <a:rPr lang="cs-CZ" sz="1700" dirty="0"/>
              <a:t> co-</a:t>
            </a:r>
            <a:r>
              <a:rPr lang="cs-CZ" sz="1700" dirty="0" err="1"/>
              <a:t>financed</a:t>
            </a:r>
            <a:r>
              <a:rPr lang="cs-CZ" sz="1700" dirty="0"/>
              <a:t> by </a:t>
            </a:r>
            <a:r>
              <a:rPr lang="cs-CZ" sz="1700" dirty="0" err="1"/>
              <a:t>the</a:t>
            </a:r>
            <a:r>
              <a:rPr lang="cs-CZ" sz="1700" dirty="0"/>
              <a:t> ERDF.” </a:t>
            </a:r>
            <a:endParaRPr lang="cs-CZ" sz="1700" dirty="0" smtClean="0"/>
          </a:p>
          <a:p>
            <a:r>
              <a:rPr lang="cs-CZ" sz="1700" dirty="0"/>
              <a:t>• </a:t>
            </a:r>
            <a:r>
              <a:rPr lang="cs-CZ" sz="1700" dirty="0" smtClean="0"/>
              <a:t>	V </a:t>
            </a:r>
            <a:r>
              <a:rPr lang="cs-CZ" sz="1700" dirty="0"/>
              <a:t>případě pochybností </a:t>
            </a:r>
            <a:r>
              <a:rPr lang="cs-CZ" sz="1700" dirty="0" smtClean="0"/>
              <a:t>lze konzultovat </a:t>
            </a:r>
            <a:r>
              <a:rPr lang="cs-CZ" sz="1700" dirty="0"/>
              <a:t>předem </a:t>
            </a:r>
            <a:endParaRPr lang="cs-CZ" sz="1700" dirty="0" smtClean="0"/>
          </a:p>
          <a:p>
            <a:r>
              <a:rPr lang="cs-CZ" sz="1700" dirty="0"/>
              <a:t>• </a:t>
            </a:r>
            <a:r>
              <a:rPr lang="cs-CZ" sz="1700" dirty="0" smtClean="0"/>
              <a:t>	Sankce za publicitu trvale snižují rozpočet </a:t>
            </a:r>
            <a:endParaRPr lang="cs-CZ" sz="1700" dirty="0"/>
          </a:p>
          <a:p>
            <a:r>
              <a:rPr lang="cs-CZ" sz="1700" dirty="0" smtClean="0"/>
              <a:t>•</a:t>
            </a:r>
            <a:r>
              <a:rPr lang="cs-CZ" sz="1700" dirty="0"/>
              <a:t>	V případě, kdy cena přesáhne 2500€, zdokumentovat a doložit výběr dodavatele </a:t>
            </a:r>
            <a:r>
              <a:rPr lang="cs-CZ" sz="1700" dirty="0" smtClean="0"/>
              <a:t>–&gt; </a:t>
            </a:r>
            <a:r>
              <a:rPr lang="cs-CZ" sz="1700" u="sng" dirty="0"/>
              <a:t>častá chyba</a:t>
            </a:r>
            <a:r>
              <a:rPr lang="cs-CZ" sz="1700" dirty="0"/>
              <a:t> z důvodu opakovaného zadání zakázky jedné firmě na základě např. </a:t>
            </a:r>
            <a:r>
              <a:rPr lang="cs-CZ" sz="1700" dirty="0" smtClean="0"/>
              <a:t>časové tísně nebo dobrých zkušeností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– PROMOTION COSTS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2624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lvl="2" indent="-187325">
              <a:spcBef>
                <a:spcPts val="400"/>
              </a:spcBef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Plánovat </a:t>
            </a:r>
            <a:r>
              <a:rPr lang="cs-CZ" dirty="0"/>
              <a:t>včas, uvést v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Způsobilé je vybavení nutné </a:t>
            </a:r>
            <a:r>
              <a:rPr lang="cs-CZ" dirty="0"/>
              <a:t>pro realizaci aktivit </a:t>
            </a:r>
            <a:r>
              <a:rPr lang="cs-CZ" dirty="0" smtClean="0"/>
              <a:t>vč. řízení projektu, nikoli pro běžný </a:t>
            </a:r>
            <a:r>
              <a:rPr lang="cs-CZ" dirty="0"/>
              <a:t>chod kanceláře (židle, koše)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Časté problémy s nákupem vybavení na konci projektu, pokud není součástí výstupu projektu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Pro uznání způsobilosti musí být </a:t>
            </a:r>
            <a:r>
              <a:rPr lang="cs-CZ" dirty="0" smtClean="0"/>
              <a:t>vedeno </a:t>
            </a:r>
            <a:r>
              <a:rPr lang="cs-CZ" dirty="0"/>
              <a:t>v </a:t>
            </a:r>
            <a:r>
              <a:rPr lang="cs-CZ" dirty="0" smtClean="0"/>
              <a:t>majetku partnera  - doložit inventárním listem / sestavou majetku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Vybavení musí být označeno identifikací projektu a prvky povinné publicity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Nutná fotodokumentace / kontrola na místě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- VYBAVENÍ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56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lvl="2" indent="-187325">
              <a:spcBef>
                <a:spcPts val="400"/>
              </a:spcBef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Rozpočtová kapitola zahrnuje nejen investice z účetního </a:t>
            </a:r>
            <a:r>
              <a:rPr lang="cs-CZ" dirty="0"/>
              <a:t>hlediska 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Musí být v souladu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; dodržet postupy </a:t>
            </a:r>
            <a:r>
              <a:rPr lang="cs-CZ" dirty="0"/>
              <a:t>pro zadávání veřejných zakázek </a:t>
            </a:r>
            <a:endParaRPr lang="cs-CZ" sz="1400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Doložit evidenci majetku, pojištění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Investice musí být označena v souladu s pravidly </a:t>
            </a:r>
            <a:r>
              <a:rPr lang="cs-CZ" dirty="0"/>
              <a:t>povinné publicity 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Kontrola </a:t>
            </a:r>
            <a:r>
              <a:rPr lang="cs-CZ" dirty="0"/>
              <a:t>na místě 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- INVESTMENT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8560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725" lvl="2" indent="-187325">
              <a:spcBef>
                <a:spcPts val="400"/>
              </a:spcBef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Všechny položky, které se definicí nevejdou do předchozích rozpočtových kapitol </a:t>
            </a:r>
            <a:r>
              <a:rPr lang="cs-CZ" dirty="0"/>
              <a:t>(např. vložné na konference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plánovat </a:t>
            </a:r>
            <a:r>
              <a:rPr lang="cs-CZ" dirty="0" smtClean="0"/>
              <a:t>včas, uvést v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důležité </a:t>
            </a:r>
            <a:r>
              <a:rPr lang="cs-CZ" dirty="0"/>
              <a:t>i z hlediska místní způsobilosti (konference často mimo území programu)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- OTHER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7992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Sledování platné dokumentace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b="0" dirty="0" smtClean="0">
                <a:solidFill>
                  <a:prstClr val="black"/>
                </a:solidFill>
              </a:rPr>
              <a:t>Aktualizace příruček</a:t>
            </a:r>
            <a:endParaRPr lang="cs-CZ" dirty="0" smtClean="0"/>
          </a:p>
          <a:p>
            <a:pPr marL="454025" lvl="1" indent="-187325"/>
            <a:r>
              <a:rPr lang="cs-CZ" dirty="0" smtClean="0"/>
              <a:t>Pokyny </a:t>
            </a:r>
            <a:r>
              <a:rPr lang="cs-CZ" dirty="0"/>
              <a:t>pro české partnery ke kontrole 1.stupně </a:t>
            </a:r>
          </a:p>
          <a:p>
            <a:pPr marL="720725" lvl="2" indent="-187325"/>
            <a:r>
              <a:rPr lang="cs-CZ" dirty="0"/>
              <a:t>Včetně všech </a:t>
            </a:r>
            <a:r>
              <a:rPr lang="cs-CZ" dirty="0" smtClean="0"/>
              <a:t>příloh (a návodů)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u="sng" dirty="0"/>
              <a:t>Náležitosti dokladování </a:t>
            </a:r>
            <a:endParaRPr lang="cs-CZ" u="sng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Platná verze ke stažení na </a:t>
            </a:r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://www.crr.cz/cs/cil-3/ostatni-programy</a:t>
            </a:r>
            <a:r>
              <a:rPr lang="cs-CZ" dirty="0" smtClean="0">
                <a:hlinkClick r:id="rId2"/>
              </a:rPr>
              <a:t>/</a:t>
            </a:r>
            <a:r>
              <a:rPr lang="cs-CZ" dirty="0" smtClean="0"/>
              <a:t> </a:t>
            </a:r>
            <a:endParaRPr lang="cs-CZ" dirty="0"/>
          </a:p>
          <a:p>
            <a:pPr marL="454025" lvl="1" indent="-187325"/>
            <a:r>
              <a:rPr lang="cs-CZ" dirty="0" err="1"/>
              <a:t>Implementation</a:t>
            </a:r>
            <a:r>
              <a:rPr lang="cs-CZ" dirty="0"/>
              <a:t> </a:t>
            </a:r>
            <a:r>
              <a:rPr lang="cs-CZ" dirty="0" err="1" smtClean="0"/>
              <a:t>manual</a:t>
            </a:r>
            <a:r>
              <a:rPr lang="cs-CZ" dirty="0" smtClean="0"/>
              <a:t> </a:t>
            </a:r>
          </a:p>
          <a:p>
            <a:pPr marL="898525" lvl="2" indent="-187325"/>
            <a:r>
              <a:rPr lang="cs-CZ" dirty="0">
                <a:hlinkClick r:id="rId3"/>
              </a:rPr>
              <a:t>http://www.central2020.eu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- sekce </a:t>
            </a:r>
            <a:r>
              <a:rPr lang="cs-CZ" dirty="0" err="1"/>
              <a:t>D</a:t>
            </a:r>
            <a:r>
              <a:rPr lang="cs-CZ" dirty="0" err="1" smtClean="0"/>
              <a:t>ocuments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pochybení </a:t>
            </a:r>
            <a:r>
              <a:rPr lang="cs-CZ" dirty="0"/>
              <a:t>při realizaci </a:t>
            </a:r>
            <a:r>
              <a:rPr lang="cs-CZ" dirty="0" smtClean="0"/>
              <a:t>– jak jim předcházet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629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Děkuji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pozornost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386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Úkolem kontroly prvního stupně je ověřit, že:</a:t>
            </a:r>
          </a:p>
          <a:p>
            <a:pPr marL="784225" lvl="1" indent="-187325"/>
            <a:r>
              <a:rPr lang="cs-CZ" altLang="cs-CZ" dirty="0"/>
              <a:t>realizace projektu probíhá v souladu s pravidly programu (programové dokumentace), projektovou žádostí a smlouvou (partnerskou dohodou) </a:t>
            </a:r>
            <a:r>
              <a:rPr lang="cs-CZ" altLang="cs-CZ" dirty="0" smtClean="0"/>
              <a:t>a národní legislativou</a:t>
            </a:r>
            <a:endParaRPr lang="cs-CZ" altLang="cs-CZ" dirty="0"/>
          </a:p>
          <a:p>
            <a:pPr marL="784225" lvl="1" indent="-187325"/>
            <a:r>
              <a:rPr lang="cs-CZ" altLang="cs-CZ" dirty="0"/>
              <a:t>výdaje jsou způsobilé, zaúčtovány v oddělené účetní evidenci pro projekt, uhrazeny a řádně podloženy</a:t>
            </a:r>
          </a:p>
          <a:p>
            <a:pPr marL="784225" lvl="1" indent="-187325"/>
            <a:r>
              <a:rPr lang="cs-CZ" altLang="cs-CZ" dirty="0"/>
              <a:t>aktivity projektu byly skutečně provedeny, produkty a služby skutečně dodány</a:t>
            </a:r>
          </a:p>
          <a:p>
            <a:pPr marL="784225" lvl="1" indent="-187325"/>
            <a:r>
              <a:rPr lang="cs-CZ" altLang="cs-CZ" dirty="0"/>
              <a:t>byla dodržena Pravidla pro zadávání veřejných zakázek, zásady rovných příležitostí, ochrany </a:t>
            </a:r>
            <a:r>
              <a:rPr lang="cs-CZ" altLang="cs-CZ" dirty="0" smtClean="0"/>
              <a:t>ŽP atd.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Účel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88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Časová náročnost kontroly prvního stupně: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CRR ČR provede kontrolu výdajů do </a:t>
            </a:r>
            <a:r>
              <a:rPr lang="cs-CZ" altLang="cs-CZ" dirty="0" smtClean="0"/>
              <a:t>termínu, který bude stanoven v programové dokumentaci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 Jaké faktory ovlivňují průběh kontroly: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kvalita zpracování přeložených podkladů </a:t>
            </a:r>
            <a:endParaRPr lang="cs-CZ" altLang="cs-CZ" dirty="0" smtClean="0"/>
          </a:p>
          <a:p>
            <a:pPr lvl="1">
              <a:lnSpc>
                <a:spcPct val="90000"/>
              </a:lnSpc>
            </a:pPr>
            <a:r>
              <a:rPr lang="cs-CZ" altLang="cs-CZ" dirty="0" smtClean="0"/>
              <a:t>řádné </a:t>
            </a:r>
            <a:r>
              <a:rPr lang="cs-CZ" altLang="cs-CZ" dirty="0"/>
              <a:t>doložení/vykázání výdajů dle </a:t>
            </a:r>
            <a:r>
              <a:rPr lang="cs-CZ" altLang="cs-CZ" dirty="0" smtClean="0"/>
              <a:t>definovaných pravidel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spolupráce partnera s kontrolorem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Komunikace partnera se svým Vedoucím partnerem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náročnost kontroly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018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marL="454025" lvl="1" indent="-187325"/>
            <a:r>
              <a:rPr lang="cs-CZ" dirty="0" smtClean="0"/>
              <a:t>Projektový záměr a předložení projektu</a:t>
            </a:r>
          </a:p>
          <a:p>
            <a:pPr marL="454025" lvl="1" indent="-187325"/>
            <a:r>
              <a:rPr lang="cs-CZ" dirty="0" smtClean="0"/>
              <a:t>Projektový cyklus</a:t>
            </a:r>
          </a:p>
          <a:p>
            <a:pPr marL="898525" lvl="2" indent="-187325"/>
            <a:r>
              <a:rPr lang="cs-CZ" dirty="0" smtClean="0"/>
              <a:t>Poskytování informací o realizaci projektu</a:t>
            </a:r>
          </a:p>
          <a:p>
            <a:pPr marL="898525" lvl="2" indent="-187325"/>
            <a:r>
              <a:rPr lang="cs-CZ" dirty="0" smtClean="0"/>
              <a:t>Veřejné zakázky</a:t>
            </a:r>
          </a:p>
          <a:p>
            <a:pPr marL="898525" lvl="2" indent="-187325"/>
            <a:r>
              <a:rPr lang="cs-CZ" dirty="0" smtClean="0"/>
              <a:t>Předkládání dokumentů ke kontrole</a:t>
            </a:r>
          </a:p>
          <a:p>
            <a:pPr marL="898525" lvl="2" indent="-187325"/>
            <a:r>
              <a:rPr lang="cs-CZ" dirty="0" smtClean="0"/>
              <a:t>Dokladování výstupů projektu</a:t>
            </a:r>
          </a:p>
          <a:p>
            <a:pPr marL="454025" lvl="1" indent="-187325"/>
            <a:r>
              <a:rPr lang="cs-CZ" dirty="0" smtClean="0"/>
              <a:t>Zajištění povinné publicity</a:t>
            </a:r>
          </a:p>
          <a:p>
            <a:pPr marL="898525" lvl="2" indent="-187325"/>
            <a:r>
              <a:rPr lang="cs-CZ" dirty="0" smtClean="0"/>
              <a:t>Rozsah povinné publicity</a:t>
            </a:r>
          </a:p>
          <a:p>
            <a:pPr marL="898525" lvl="2" indent="-187325"/>
            <a:r>
              <a:rPr lang="cs-CZ" dirty="0" smtClean="0"/>
              <a:t>Náležitosti provedení povinné publicity</a:t>
            </a:r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chyby při realizaci projektů – základní struktura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090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marL="454025" lvl="1" indent="-187325"/>
            <a:r>
              <a:rPr lang="cs-CZ" dirty="0" smtClean="0"/>
              <a:t>Způsobilost výdajů a dokladování </a:t>
            </a:r>
          </a:p>
          <a:p>
            <a:pPr marL="898525" lvl="2" indent="-187325"/>
            <a:r>
              <a:rPr lang="cs-CZ" dirty="0" smtClean="0"/>
              <a:t>Vazba výdaje k realizaci projektu</a:t>
            </a:r>
          </a:p>
          <a:p>
            <a:pPr marL="898525" lvl="2" indent="-187325"/>
            <a:r>
              <a:rPr lang="cs-CZ" dirty="0" smtClean="0"/>
              <a:t>Efektivnost, hospodárnost a účelnost výdaje </a:t>
            </a:r>
          </a:p>
          <a:p>
            <a:pPr marL="898525" lvl="2" indent="-187325"/>
            <a:r>
              <a:rPr lang="cs-CZ" dirty="0" smtClean="0"/>
              <a:t>Splnění zákonných nároků, programových a národních pravidel </a:t>
            </a:r>
          </a:p>
          <a:p>
            <a:pPr marL="454025" lvl="1" indent="-187325"/>
            <a:r>
              <a:rPr lang="cs-CZ" dirty="0" smtClean="0"/>
              <a:t>Obecné </a:t>
            </a:r>
            <a:r>
              <a:rPr lang="cs-CZ" dirty="0"/>
              <a:t>požadavky k předkládání </a:t>
            </a:r>
            <a:r>
              <a:rPr lang="cs-CZ" dirty="0" smtClean="0"/>
              <a:t>výdajů </a:t>
            </a:r>
          </a:p>
          <a:p>
            <a:pPr marL="454025" lvl="1" indent="-187325"/>
            <a:r>
              <a:rPr lang="cs-CZ" dirty="0" smtClean="0"/>
              <a:t>Dokladování </a:t>
            </a:r>
            <a:r>
              <a:rPr lang="cs-CZ" dirty="0"/>
              <a:t>výdajů </a:t>
            </a:r>
            <a:r>
              <a:rPr lang="cs-CZ" dirty="0" smtClean="0"/>
              <a:t>podle rozpočtových kapitol </a:t>
            </a:r>
          </a:p>
          <a:p>
            <a:pPr marL="898525" lvl="2" indent="-187325"/>
            <a:endParaRPr lang="cs-CZ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Nejčastější chyby při realizaci projektů – základní struktura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0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marL="454025" lvl="1" indent="-187325"/>
            <a:r>
              <a:rPr lang="cs-CZ" dirty="0"/>
              <a:t>Projektový záměr a předložení </a:t>
            </a:r>
            <a:r>
              <a:rPr lang="cs-CZ" dirty="0" smtClean="0"/>
              <a:t>projektu</a:t>
            </a:r>
          </a:p>
          <a:p>
            <a:pPr marL="898525" lvl="2" indent="-187325"/>
            <a:r>
              <a:rPr lang="cs-CZ" dirty="0" smtClean="0"/>
              <a:t>Nedostatečné seznámí se s pravidly programu</a:t>
            </a:r>
          </a:p>
          <a:p>
            <a:pPr marL="1354138" lvl="3" indent="-187325"/>
            <a:r>
              <a:rPr lang="cs-CZ" dirty="0" smtClean="0"/>
              <a:t>Každý program má svá specifická pravidla</a:t>
            </a:r>
          </a:p>
          <a:p>
            <a:pPr marL="1354138" lvl="3" indent="-187325"/>
            <a:r>
              <a:rPr lang="cs-CZ" dirty="0" smtClean="0"/>
              <a:t>Pravidla pro realizaci veřejných zakázek </a:t>
            </a:r>
          </a:p>
          <a:p>
            <a:pPr marL="1354138" lvl="3" indent="-187325"/>
            <a:r>
              <a:rPr lang="cs-CZ" dirty="0" smtClean="0"/>
              <a:t>Pravidla předkládání dokumentů</a:t>
            </a:r>
          </a:p>
          <a:p>
            <a:pPr marL="898525" lvl="2" indent="-187325"/>
            <a:r>
              <a:rPr lang="cs-CZ" dirty="0" smtClean="0"/>
              <a:t>Nedostatečně popsaný projektový záměr</a:t>
            </a:r>
          </a:p>
          <a:p>
            <a:pPr marL="1354138" lvl="3" indent="-187325"/>
            <a:r>
              <a:rPr lang="cs-CZ" dirty="0" smtClean="0"/>
              <a:t>Počet aktivit</a:t>
            </a:r>
          </a:p>
          <a:p>
            <a:pPr marL="1354138" lvl="3" indent="-187325"/>
            <a:r>
              <a:rPr lang="cs-CZ" dirty="0" smtClean="0"/>
              <a:t>Podíl partnera na celkových aktivitách projektu</a:t>
            </a:r>
          </a:p>
          <a:p>
            <a:pPr marL="898525" lvl="2" indent="-187325"/>
            <a:r>
              <a:rPr lang="cs-CZ" dirty="0" smtClean="0"/>
              <a:t>Nedostatečné provázání aktivit s výstupy a cíli projektu</a:t>
            </a:r>
          </a:p>
          <a:p>
            <a:pPr marL="1354138" lvl="3" indent="-187325"/>
            <a:r>
              <a:rPr lang="cs-CZ" dirty="0" smtClean="0"/>
              <a:t>Každá aktivita musí směřovat k dosažení cíle projektu</a:t>
            </a:r>
          </a:p>
          <a:p>
            <a:pPr marL="1354138" lvl="3" indent="-187325"/>
            <a:r>
              <a:rPr lang="cs-CZ" dirty="0" smtClean="0"/>
              <a:t>Splnění otázky efektivnosti, účelnosti a hospodárnosti</a:t>
            </a:r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Nejčastější chyby při realizaci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9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pPr marL="454025" lvl="1" indent="-187325"/>
            <a:r>
              <a:rPr lang="cs-CZ" dirty="0"/>
              <a:t>Projektový </a:t>
            </a:r>
            <a:r>
              <a:rPr lang="cs-CZ" dirty="0" smtClean="0"/>
              <a:t>cyklus – naplňování aktivit a cílů projektu, dokladování</a:t>
            </a:r>
          </a:p>
          <a:p>
            <a:pPr marL="898525" lvl="2" indent="-187325"/>
            <a:r>
              <a:rPr lang="cs-CZ" dirty="0" smtClean="0"/>
              <a:t>Odpovídající informace o realizovaných aktivitách v příslušných monitorovacích zprávách</a:t>
            </a:r>
          </a:p>
          <a:p>
            <a:pPr marL="898525" lvl="2" indent="-187325"/>
            <a:r>
              <a:rPr lang="cs-CZ" dirty="0" smtClean="0"/>
              <a:t>Způsobilé jsou pouze ty aktivity, které byly schváleny v projektové žádosti a směřují k naplnění cílů projektu a současně naplňují pravidla efektivnosti, hospodárnosti a účelnosti</a:t>
            </a:r>
          </a:p>
          <a:p>
            <a:pPr marL="898525" lvl="2" indent="-187325"/>
            <a:r>
              <a:rPr lang="cs-CZ" dirty="0" smtClean="0"/>
              <a:t>Každá aktivita musí být podložena dokumentací</a:t>
            </a:r>
          </a:p>
          <a:p>
            <a:pPr marL="1354138" lvl="3" indent="-187325"/>
            <a:r>
              <a:rPr lang="cs-CZ" dirty="0" smtClean="0"/>
              <a:t>Zápisy z pracovních jednání, </a:t>
            </a:r>
          </a:p>
          <a:p>
            <a:pPr marL="1354138" lvl="3" indent="-187325"/>
            <a:r>
              <a:rPr lang="cs-CZ" dirty="0" smtClean="0"/>
              <a:t>Prezenční listiny, fotodokumentace,</a:t>
            </a:r>
          </a:p>
          <a:p>
            <a:pPr marL="1354138" lvl="3" indent="-187325"/>
            <a:r>
              <a:rPr lang="cs-CZ" dirty="0" smtClean="0"/>
              <a:t>Výstupy projektu musí být dosaženy v rámci projektu, označeny publicitou,</a:t>
            </a:r>
          </a:p>
          <a:p>
            <a:pPr marL="1354138" lvl="3" indent="-187325"/>
            <a:r>
              <a:rPr lang="cs-CZ" dirty="0" smtClean="0"/>
              <a:t>Propagační předměty pořízené v projektu musí být označeny publicitou, musí být doložen způsob distribuce těchto předmětů</a:t>
            </a:r>
          </a:p>
          <a:p>
            <a:pPr marL="1166813" lvl="3" indent="0">
              <a:buNone/>
            </a:pPr>
            <a:endParaRPr lang="cs-CZ" dirty="0"/>
          </a:p>
          <a:p>
            <a:pPr marL="898525" lvl="2" indent="-187325"/>
            <a:endParaRPr lang="cs-CZ" dirty="0"/>
          </a:p>
          <a:p>
            <a:pPr marL="898525" lvl="2" indent="-187325"/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Nejčastější chyby při realizaci projektů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98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dirty="0"/>
              <a:t>Veřejné </a:t>
            </a:r>
            <a:r>
              <a:rPr lang="cs-CZ" dirty="0" smtClean="0"/>
              <a:t>zakázky - p</a:t>
            </a:r>
            <a:r>
              <a:rPr lang="cs-CZ" altLang="cs-CZ" sz="2000" b="1" dirty="0" smtClean="0">
                <a:solidFill>
                  <a:srgbClr val="00529C"/>
                </a:solidFill>
              </a:rPr>
              <a:t>rávní úprava</a:t>
            </a:r>
          </a:p>
          <a:p>
            <a:pPr indent="-187325">
              <a:spcAft>
                <a:spcPts val="0"/>
              </a:spcAft>
            </a:pPr>
            <a:endParaRPr lang="cs-CZ" altLang="cs-CZ" sz="1600" dirty="0" smtClean="0"/>
          </a:p>
          <a:p>
            <a:pPr marL="898525" lvl="2" indent="-187325"/>
            <a:r>
              <a:rPr lang="cs-CZ" altLang="cs-CZ" dirty="0"/>
              <a:t>Zákon č. 137/2006 Sb., o veřejných zakázkách ve znění pozdějších a související legislativa</a:t>
            </a:r>
          </a:p>
          <a:p>
            <a:pPr indent="-187325">
              <a:spcAft>
                <a:spcPts val="0"/>
              </a:spcAft>
            </a:pPr>
            <a:endParaRPr lang="cs-CZ" altLang="cs-CZ" sz="1600" dirty="0"/>
          </a:p>
          <a:p>
            <a:pPr marL="898525" lvl="2" indent="-187325"/>
            <a:r>
              <a:rPr lang="cs-CZ" altLang="cs-CZ" sz="1600" dirty="0"/>
              <a:t> </a:t>
            </a:r>
            <a:r>
              <a:rPr lang="cs-CZ" altLang="cs-CZ" dirty="0"/>
              <a:t>Závazné postupy pro zadávání zakázek spolufinancovaných ze zdrojů EU nespadajících pod aplikaci zákona č. 137/2006 Sb., o veřejných zakázkách v programovém období 2007-2013</a:t>
            </a:r>
          </a:p>
          <a:p>
            <a:pPr marL="711200" lvl="2" indent="0">
              <a:buNone/>
            </a:pPr>
            <a:endParaRPr lang="cs-CZ" altLang="cs-CZ" dirty="0"/>
          </a:p>
          <a:p>
            <a:pPr marL="898525" lvl="2" indent="-187325"/>
            <a:r>
              <a:rPr lang="cs-CZ" altLang="cs-CZ" dirty="0"/>
              <a:t>zadavatel se řídí postupy stanovené zákonem č.137/2006 Sb.</a:t>
            </a:r>
          </a:p>
          <a:p>
            <a:pPr marL="898525" lvl="2" indent="-187325"/>
            <a:r>
              <a:rPr lang="cs-CZ" altLang="cs-CZ" dirty="0"/>
              <a:t>pokud se na zadavatele nebo zakázku zákon nevztahuje, postupuje zadavatel podle Závazných postupů pro zadávání zakázek spolufinancovaných ze zdrojů EU (závazné metodiky MMR a NOK)</a:t>
            </a:r>
          </a:p>
          <a:p>
            <a:pPr marL="898525" lvl="2" indent="-187325"/>
            <a:endParaRPr lang="cs-CZ" altLang="cs-CZ" dirty="0"/>
          </a:p>
          <a:p>
            <a:pPr marL="898525" lvl="2" indent="-187325"/>
            <a:r>
              <a:rPr lang="cs-CZ" altLang="cs-CZ" dirty="0"/>
              <a:t>pokud se zadavatel rozhodne použít přísnější postup, musí jej dodržet po celou dobu výběru dodavatele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 při realizaci projektů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393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CR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</TotalTime>
  <Words>1732</Words>
  <Application>Microsoft Office PowerPoint</Application>
  <PresentationFormat>Předvádění na obrazovce (4:3)</PresentationFormat>
  <Paragraphs>267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CRR template</vt:lpstr>
      <vt:lpstr>Nejčastější chyby při realizaci projektů</vt:lpstr>
      <vt:lpstr>Rozsah kontroly FLC</vt:lpstr>
      <vt:lpstr>Účel kontroly</vt:lpstr>
      <vt:lpstr>Časová náročnost kontroly</vt:lpstr>
      <vt:lpstr>Nejčastější chyby při realizaci projektů – základní struktura</vt:lpstr>
      <vt:lpstr>Nejčastější chyby při realizaci projektů – základní struktura</vt:lpstr>
      <vt:lpstr>Nejčastější chyby při realizaci projektů</vt:lpstr>
      <vt:lpstr>Nejčastější chyby při realizaci projektů</vt:lpstr>
      <vt:lpstr>Nejčastější chyby při realizaci projektů</vt:lpstr>
      <vt:lpstr>Nejčastější chyby při realizaci projektů</vt:lpstr>
      <vt:lpstr>Nejčastější chyby při realizaci projektů</vt:lpstr>
      <vt:lpstr>Nejčastější chyby při realizaci projektů</vt:lpstr>
      <vt:lpstr>Nejčastější chyby při realizaci projektů</vt:lpstr>
      <vt:lpstr>Nejčastější chyby při realizaci projektů</vt:lpstr>
      <vt:lpstr>Nejčastější chyby při realizaci projektů</vt:lpstr>
      <vt:lpstr>Vykazování výdajů a nejčastější pochybení obecně </vt:lpstr>
      <vt:lpstr>Vykazování výdajů a nejčastější pochybení obecně </vt:lpstr>
      <vt:lpstr>Vykazování výdajů a nejčastější pochybení po rozpočtových kapitolách  - MZDOVÉ VÝDAJE 1</vt:lpstr>
      <vt:lpstr>Vykazování výdajů a nejčastější pochybení po rozpočtových kapitolách  - MZDOVÉ VÝDAJE 2</vt:lpstr>
      <vt:lpstr>Vykazování výdajů a nejčastější pochybení po rozpočtových kapitolách – EXTERNÍ VÝDAJE</vt:lpstr>
      <vt:lpstr>Vykazování výdajů a nejčastější pochybení po rozpočtových kapitolách – CESTOVNÍ NÁHRADY</vt:lpstr>
      <vt:lpstr>Vykazování výdajů a nejčastější pochybení po rozpočtových kapitolách – Meetings and events</vt:lpstr>
      <vt:lpstr>Vykazování výdajů a nejčastější pochybení po rozpočtových kapitolách – PROMOTION COSTS</vt:lpstr>
      <vt:lpstr>Vykazování výdajů a nejčastější pochybení po rozpočtových kapitolách - VYBAVENÍ</vt:lpstr>
      <vt:lpstr>Vykazování výdajů a nejčastější pochybení po rozpočtových kapitolách - INVESTMENT</vt:lpstr>
      <vt:lpstr>Vykazování výdajů a nejčastější pochybení po rozpočtových kapitolách - OTHER</vt:lpstr>
      <vt:lpstr>Nejčastější pochybení při realizaci – jak jim předcházet</vt:lpstr>
      <vt:lpstr>Děkuji za pozornost.</vt:lpstr>
    </vt:vector>
  </TitlesOfParts>
  <Manager/>
  <Company>CRR ČR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Centrum pro regionální rozvoj ČR</dc:creator>
  <cp:keywords/>
  <dc:description/>
  <cp:lastModifiedBy>Marková Lucie</cp:lastModifiedBy>
  <cp:revision>157</cp:revision>
  <dcterms:created xsi:type="dcterms:W3CDTF">2014-09-16T20:50:40Z</dcterms:created>
  <dcterms:modified xsi:type="dcterms:W3CDTF">2015-02-12T14:42:09Z</dcterms:modified>
  <cp:category/>
</cp:coreProperties>
</file>