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05613" cy="99441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5494"/>
    <a:srgbClr val="3166CF"/>
    <a:srgbClr val="3E6FD2"/>
    <a:srgbClr val="2D5EC1"/>
    <a:srgbClr val="BDDEFF"/>
    <a:srgbClr val="99CCFF"/>
    <a:srgbClr val="808080"/>
    <a:srgbClr val="FFD6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664" y="-8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841" cy="49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183" y="0"/>
            <a:ext cx="2949841" cy="49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749"/>
            <a:ext cx="2949841" cy="497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183" y="9444749"/>
            <a:ext cx="2949841" cy="497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730D1BC9-8E8A-4ED3-AAB6-8493A80D3B7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548463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841" cy="49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183" y="0"/>
            <a:ext cx="2949841" cy="49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44" y="4723170"/>
            <a:ext cx="5445126" cy="4475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749"/>
            <a:ext cx="2949841" cy="497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183" y="9444749"/>
            <a:ext cx="2949841" cy="497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6CF79FB7-4A1E-4DA8-944E-85847141617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876036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3086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2EC7D09E-442C-44A3-838A-029BF3A11E96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62AE95-FCC5-4917-8113-AE460D426D3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73634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8D16A4-6231-49E7-9EB3-FEDB47D23A9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9379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6BFB5A-18E7-4A8F-A7C8-B6F3A8B8367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5818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4FEE0E-3CF6-4F48-9D6C-C3226751BA2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5168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C9C1F9-3743-4EAD-BEE9-0981AA71526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90970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3AD5AC-6F5C-4606-83C8-6BB5958A79C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95495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7EF47-D153-4B70-971E-5ABE91F0C78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08643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DB17D-6AD0-42F2-B4D1-EE5C238B66D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9009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809EFB-F4D9-43A8-A6BB-7DFFA498298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1647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28FAEF-0C04-4317-AFE4-FCF75B78F49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61357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 smtClean="0"/>
              <a:t>Second level</a:t>
            </a:r>
            <a:endParaRPr lang="en-GB" altLang="en-US" smtClean="0"/>
          </a:p>
          <a:p>
            <a:pPr lvl="1"/>
            <a:r>
              <a:rPr lang="en-GB" altLang="en-US" smtClean="0"/>
              <a:t>Third level</a:t>
            </a:r>
          </a:p>
          <a:p>
            <a:pPr lvl="2"/>
            <a:r>
              <a:rPr lang="en-GB" altLang="en-US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FAF9301B-64E4-42F4-B796-293E8B1A51DA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41" name="Picture 17" descr="LOGO CE_Vertical_EN_NEG_quadri_H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5" name="Rectangle 5"/>
          <p:cNvSpPr>
            <a:spLocks noGrp="1" noChangeArrowheads="1"/>
          </p:cNvSpPr>
          <p:nvPr>
            <p:ph type="title"/>
          </p:nvPr>
        </p:nvSpPr>
        <p:spPr>
          <a:xfrm>
            <a:off x="539552" y="1988840"/>
            <a:ext cx="8229600" cy="3312368"/>
          </a:xfrm>
        </p:spPr>
        <p:txBody>
          <a:bodyPr/>
          <a:lstStyle/>
          <a:p>
            <a:r>
              <a:rPr lang="en-GB" sz="4400" dirty="0"/>
              <a:t>Handling of </a:t>
            </a:r>
            <a:r>
              <a:rPr lang="en-GB" sz="4400" dirty="0" smtClean="0"/>
              <a:t>on-going police investigations and OLAF cases at closure – </a:t>
            </a:r>
            <a:r>
              <a:rPr lang="en-GB" sz="4400" i="1" dirty="0" smtClean="0"/>
              <a:t>ERDF/Cohesion Fund</a:t>
            </a:r>
            <a:endParaRPr lang="en-GB" altLang="en-US" sz="44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6588224" y="1124744"/>
            <a:ext cx="208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EGESIF, 21.09.2016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 smtClean="0"/>
              <a:t>Reminder: On-going cases </a:t>
            </a:r>
            <a:r>
              <a:rPr lang="en-US" altLang="en-US" u="sng" dirty="0" smtClean="0"/>
              <a:t>with</a:t>
            </a:r>
            <a:r>
              <a:rPr lang="en-US" altLang="en-US" dirty="0" smtClean="0"/>
              <a:t> </a:t>
            </a:r>
            <a:r>
              <a:rPr lang="en-GB" i="0" dirty="0" smtClean="0"/>
              <a:t>suspensory effect</a:t>
            </a:r>
            <a:endParaRPr lang="en-US" altLang="en-US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2420888"/>
            <a:ext cx="8229600" cy="3601021"/>
          </a:xfrm>
        </p:spPr>
        <p:txBody>
          <a:bodyPr/>
          <a:lstStyle/>
          <a:p>
            <a:pPr marL="0" indent="0">
              <a:buNone/>
            </a:pPr>
            <a:r>
              <a:rPr lang="en-GB" i="0" dirty="0" smtClean="0"/>
              <a:t>Amounts </a:t>
            </a:r>
            <a:r>
              <a:rPr lang="en-GB" i="0" dirty="0"/>
              <a:t>of operations or programmes </a:t>
            </a:r>
            <a:r>
              <a:rPr lang="en-GB" dirty="0" smtClean="0"/>
              <a:t>suspended</a:t>
            </a:r>
            <a:r>
              <a:rPr lang="en-GB" i="0" dirty="0" smtClean="0"/>
              <a:t>:</a:t>
            </a:r>
          </a:p>
          <a:p>
            <a:pPr>
              <a:buClr>
                <a:srgbClr val="0F5494"/>
              </a:buClr>
              <a:buFont typeface="Wingdings" panose="05000000000000000000" pitchFamily="2" charset="2"/>
              <a:buChar char="Ø"/>
            </a:pPr>
            <a:r>
              <a:rPr lang="en-GB" i="0" dirty="0" smtClean="0"/>
              <a:t>Are excluded </a:t>
            </a:r>
            <a:r>
              <a:rPr lang="en-GB" i="0" dirty="0"/>
              <a:t>from the final payment </a:t>
            </a:r>
            <a:r>
              <a:rPr lang="en-GB" i="0" dirty="0" smtClean="0"/>
              <a:t>claim; </a:t>
            </a:r>
          </a:p>
          <a:p>
            <a:pPr>
              <a:buClr>
                <a:srgbClr val="0F5494"/>
              </a:buClr>
              <a:buFont typeface="Wingdings" panose="05000000000000000000" pitchFamily="2" charset="2"/>
              <a:buChar char="Ø"/>
            </a:pPr>
            <a:r>
              <a:rPr lang="en-GB" i="0" dirty="0" smtClean="0"/>
              <a:t>Are reported </a:t>
            </a:r>
            <a:r>
              <a:rPr lang="en-GB" i="0" dirty="0"/>
              <a:t>in Annex VII to the Closure </a:t>
            </a:r>
            <a:r>
              <a:rPr lang="en-GB" i="0" dirty="0" smtClean="0"/>
              <a:t>declaration;</a:t>
            </a:r>
          </a:p>
          <a:p>
            <a:pPr>
              <a:buClr>
                <a:srgbClr val="0F5494"/>
              </a:buClr>
              <a:buFont typeface="Wingdings" panose="05000000000000000000" pitchFamily="2" charset="2"/>
              <a:buChar char="Ø"/>
            </a:pPr>
            <a:r>
              <a:rPr lang="en-GB" i="0" dirty="0" smtClean="0"/>
              <a:t>Are excluded from the calculation of the final balance;</a:t>
            </a:r>
          </a:p>
          <a:p>
            <a:pPr>
              <a:buClr>
                <a:srgbClr val="0F5494"/>
              </a:buClr>
              <a:buFont typeface="Wingdings" panose="05000000000000000000" pitchFamily="2" charset="2"/>
              <a:buChar char="Ø"/>
            </a:pPr>
            <a:r>
              <a:rPr lang="en-GB" i="0" dirty="0"/>
              <a:t>C</a:t>
            </a:r>
            <a:r>
              <a:rPr lang="en-GB" i="0" dirty="0" smtClean="0"/>
              <a:t>onstitute </a:t>
            </a:r>
            <a:r>
              <a:rPr lang="en-GB" dirty="0" smtClean="0"/>
              <a:t>open commitments </a:t>
            </a:r>
            <a:r>
              <a:rPr lang="en-GB" i="0" dirty="0" smtClean="0"/>
              <a:t>for the Commission until a final national decision.</a:t>
            </a:r>
          </a:p>
          <a:p>
            <a:pPr>
              <a:buClr>
                <a:srgbClr val="0F5494"/>
              </a:buClr>
              <a:buFont typeface="Wingdings" panose="05000000000000000000" pitchFamily="2" charset="2"/>
              <a:buChar char="Ø"/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 smtClean="0"/>
              <a:t>On-going cases </a:t>
            </a:r>
            <a:r>
              <a:rPr lang="en-US" altLang="en-US" u="sng" dirty="0" smtClean="0"/>
              <a:t>without</a:t>
            </a:r>
            <a:r>
              <a:rPr lang="en-US" altLang="en-US" dirty="0" smtClean="0"/>
              <a:t> </a:t>
            </a:r>
            <a:r>
              <a:rPr lang="en-GB" i="0" dirty="0" smtClean="0"/>
              <a:t>suspensory effect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348880"/>
            <a:ext cx="8363272" cy="4104456"/>
          </a:xfrm>
        </p:spPr>
        <p:txBody>
          <a:bodyPr/>
          <a:lstStyle/>
          <a:p>
            <a:pPr algn="just">
              <a:buClr>
                <a:srgbClr val="21468F"/>
              </a:buClr>
            </a:pPr>
            <a:r>
              <a:rPr lang="en-GB" i="0" dirty="0" smtClean="0"/>
              <a:t>Police investigations (fraud, corruption, conflict of interest);</a:t>
            </a:r>
          </a:p>
          <a:p>
            <a:pPr algn="just">
              <a:buClr>
                <a:srgbClr val="21468F"/>
              </a:buClr>
            </a:pPr>
            <a:r>
              <a:rPr lang="en-GB" i="0" dirty="0" smtClean="0"/>
              <a:t>Not resolved by 31 March 2017 = not established irregularity;</a:t>
            </a:r>
          </a:p>
          <a:p>
            <a:pPr algn="just">
              <a:buClr>
                <a:srgbClr val="21468F"/>
              </a:buClr>
            </a:pPr>
            <a:r>
              <a:rPr lang="en-GB" i="0" dirty="0" smtClean="0"/>
              <a:t>For specific operations/projects; </a:t>
            </a:r>
          </a:p>
          <a:p>
            <a:pPr algn="just">
              <a:buClr>
                <a:srgbClr val="21468F"/>
              </a:buClr>
            </a:pPr>
            <a:r>
              <a:rPr lang="en-GB" i="0" dirty="0" smtClean="0"/>
              <a:t>Which do not suspend the operation/project;</a:t>
            </a:r>
          </a:p>
          <a:p>
            <a:pPr algn="just">
              <a:buClr>
                <a:srgbClr val="21468F"/>
              </a:buClr>
            </a:pPr>
            <a:r>
              <a:rPr lang="en-GB" i="0" dirty="0" smtClean="0"/>
              <a:t>Approx. 50 known cases for ERDF/CF</a:t>
            </a:r>
          </a:p>
          <a:p>
            <a:pPr marL="3200400" lvl="7" indent="0">
              <a:buNone/>
            </a:pPr>
            <a:r>
              <a:rPr lang="en-GB" sz="2800" i="0" dirty="0" smtClean="0">
                <a:solidFill>
                  <a:srgbClr val="0F5494"/>
                </a:solidFill>
                <a:latin typeface="Cambria"/>
              </a:rPr>
              <a:t>⇓</a:t>
            </a:r>
            <a:endParaRPr lang="en-GB" sz="2800" i="0" dirty="0" smtClean="0">
              <a:solidFill>
                <a:srgbClr val="0F5494"/>
              </a:solidFill>
            </a:endParaRPr>
          </a:p>
          <a:p>
            <a:pPr marL="252000" indent="-252000" algn="ctr"/>
            <a:r>
              <a:rPr lang="en-GB" i="0" dirty="0" smtClean="0"/>
              <a:t>Lack of assurance that the underlying expenditure is legal and regular </a:t>
            </a:r>
          </a:p>
          <a:p>
            <a:pPr algn="ctr"/>
            <a:endParaRPr lang="en-GB" i="0" dirty="0" smtClean="0"/>
          </a:p>
          <a:p>
            <a:pPr algn="ctr"/>
            <a:endParaRPr lang="en-GB" i="0" dirty="0"/>
          </a:p>
        </p:txBody>
      </p:sp>
    </p:spTree>
    <p:extLst>
      <p:ext uri="{BB962C8B-B14F-4D97-AF65-F5344CB8AC3E}">
        <p14:creationId xmlns:p14="http://schemas.microsoft.com/office/powerpoint/2010/main" val="854884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124744"/>
            <a:ext cx="8353176" cy="1297061"/>
          </a:xfrm>
        </p:spPr>
        <p:txBody>
          <a:bodyPr/>
          <a:lstStyle/>
          <a:p>
            <a:pPr algn="ctr"/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How to handle them?</a:t>
            </a:r>
            <a:br>
              <a:rPr lang="en-GB" dirty="0" smtClean="0"/>
            </a:br>
            <a:r>
              <a:rPr lang="en-GB" dirty="0" smtClean="0"/>
              <a:t>The best option 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636291"/>
            <a:ext cx="8229600" cy="3529013"/>
          </a:xfrm>
        </p:spPr>
        <p:txBody>
          <a:bodyPr/>
          <a:lstStyle/>
          <a:p>
            <a:pPr marL="0" indent="0">
              <a:buClr>
                <a:srgbClr val="0F5494"/>
              </a:buClr>
              <a:buNone/>
            </a:pPr>
            <a:r>
              <a:rPr lang="en-GB" u="sng" dirty="0" smtClean="0"/>
              <a:t>Exclude such expenditure from programme support</a:t>
            </a:r>
          </a:p>
          <a:p>
            <a:pPr lvl="1" algn="just">
              <a:buClr>
                <a:srgbClr val="0F5494"/>
              </a:buClr>
              <a:buFont typeface="Wingdings" panose="05000000000000000000" pitchFamily="2" charset="2"/>
              <a:buChar char="Ø"/>
            </a:pPr>
            <a:r>
              <a:rPr lang="en-GB" sz="2200" b="0" dirty="0" smtClean="0"/>
              <a:t>If already declared </a:t>
            </a:r>
            <a:r>
              <a:rPr lang="en-GB" sz="2200" b="0" i="0" dirty="0" smtClean="0">
                <a:latin typeface="Cambria"/>
              </a:rPr>
              <a:t>⇒</a:t>
            </a:r>
            <a:r>
              <a:rPr lang="en-GB" sz="2200" b="0" dirty="0" smtClean="0"/>
              <a:t> fully withdraw and replace with eligible expenditure in the final payment claim.</a:t>
            </a:r>
          </a:p>
          <a:p>
            <a:pPr marL="0" indent="0">
              <a:buNone/>
            </a:pPr>
            <a:r>
              <a:rPr lang="en-GB" dirty="0" smtClean="0"/>
              <a:t>Consequences: </a:t>
            </a:r>
          </a:p>
          <a:p>
            <a:pPr lvl="1">
              <a:buClr>
                <a:srgbClr val="0F5494"/>
              </a:buClr>
              <a:buFont typeface="Wingdings" panose="05000000000000000000" pitchFamily="2" charset="2"/>
              <a:buChar char="Ø"/>
            </a:pPr>
            <a:r>
              <a:rPr lang="en-GB" sz="2200" b="0" dirty="0" smtClean="0"/>
              <a:t>Speedy closure procedure;</a:t>
            </a:r>
          </a:p>
          <a:p>
            <a:pPr lvl="1" algn="just">
              <a:buClr>
                <a:srgbClr val="0F5494"/>
              </a:buClr>
              <a:buFont typeface="Wingdings" panose="05000000000000000000" pitchFamily="2" charset="2"/>
              <a:buChar char="Ø"/>
            </a:pPr>
            <a:r>
              <a:rPr lang="en-GB" sz="2200" b="0" dirty="0" smtClean="0"/>
              <a:t>Expenditure may not be requested later even if declared regular by national courts. </a:t>
            </a:r>
            <a:endParaRPr lang="en-GB" sz="2200" b="0" dirty="0"/>
          </a:p>
        </p:txBody>
      </p:sp>
    </p:spTree>
    <p:extLst>
      <p:ext uri="{BB962C8B-B14F-4D97-AF65-F5344CB8AC3E}">
        <p14:creationId xmlns:p14="http://schemas.microsoft.com/office/powerpoint/2010/main" val="160180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339851"/>
            <a:ext cx="8209160" cy="793006"/>
          </a:xfrm>
        </p:spPr>
        <p:txBody>
          <a:bodyPr/>
          <a:lstStyle/>
          <a:p>
            <a:pPr algn="ctr"/>
            <a:r>
              <a:rPr lang="en-GB" dirty="0" smtClean="0"/>
              <a:t>How to handle them?</a:t>
            </a:r>
            <a:r>
              <a:rPr lang="fr-BE" dirty="0" smtClean="0"/>
              <a:t/>
            </a:r>
            <a:br>
              <a:rPr lang="fr-BE" dirty="0" smtClean="0"/>
            </a:br>
            <a:r>
              <a:rPr lang="fr-BE" dirty="0" smtClean="0"/>
              <a:t>The alternative option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204864"/>
            <a:ext cx="8291264" cy="3312368"/>
          </a:xfrm>
        </p:spPr>
        <p:txBody>
          <a:bodyPr/>
          <a:lstStyle/>
          <a:p>
            <a:pPr marL="0" indent="0">
              <a:buClr>
                <a:srgbClr val="0F5494"/>
              </a:buClr>
              <a:buNone/>
            </a:pPr>
            <a:r>
              <a:rPr lang="en-GB" u="sng" dirty="0" smtClean="0"/>
              <a:t>Include such expenditure in the final payment claim </a:t>
            </a:r>
          </a:p>
          <a:p>
            <a:pPr lvl="1" algn="just">
              <a:buClr>
                <a:srgbClr val="0F5494"/>
              </a:buClr>
              <a:buFont typeface="Wingdings" panose="05000000000000000000" pitchFamily="2" charset="2"/>
              <a:buChar char="Ø"/>
            </a:pPr>
            <a:r>
              <a:rPr lang="en-GB" sz="2100" b="0" i="0" dirty="0" smtClean="0"/>
              <a:t>Member States should provide information on the exact amount affected;</a:t>
            </a:r>
          </a:p>
          <a:p>
            <a:pPr lvl="1" algn="just">
              <a:buClr>
                <a:srgbClr val="0F5494"/>
              </a:buClr>
              <a:buFont typeface="Wingdings" panose="05000000000000000000" pitchFamily="2" charset="2"/>
              <a:buChar char="Ø"/>
            </a:pPr>
            <a:r>
              <a:rPr lang="en-GB" sz="2100" b="0" i="0" dirty="0" smtClean="0"/>
              <a:t>The Commission will deduct the full amount from the closure proposal;</a:t>
            </a:r>
          </a:p>
          <a:p>
            <a:pPr lvl="1" algn="just">
              <a:buClr>
                <a:srgbClr val="0F5494"/>
              </a:buClr>
              <a:buFont typeface="Wingdings" panose="05000000000000000000" pitchFamily="2" charset="2"/>
              <a:buChar char="Ø"/>
            </a:pPr>
            <a:r>
              <a:rPr lang="en-GB" sz="2100" b="0" i="0" dirty="0" smtClean="0"/>
              <a:t>The Commission will keep </a:t>
            </a:r>
            <a:r>
              <a:rPr lang="en-GB" sz="2100" b="0" i="1" dirty="0" smtClean="0"/>
              <a:t>open commitments </a:t>
            </a:r>
            <a:r>
              <a:rPr lang="en-GB" sz="2100" b="0" i="0" dirty="0" smtClean="0"/>
              <a:t>for this amount until a final national or Commission decision.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200" dirty="0" smtClean="0"/>
              <a:t>Consequences: </a:t>
            </a:r>
          </a:p>
          <a:p>
            <a:pPr lvl="1" algn="just">
              <a:buClr>
                <a:srgbClr val="0F5494"/>
              </a:buClr>
              <a:buFont typeface="Wingdings" panose="05000000000000000000" pitchFamily="2" charset="2"/>
              <a:buChar char="Ø"/>
            </a:pPr>
            <a:r>
              <a:rPr lang="en-GB" b="0" dirty="0" smtClean="0"/>
              <a:t>Audit authority will have scope limitations for its audit opinion;</a:t>
            </a:r>
          </a:p>
          <a:p>
            <a:pPr lvl="1" algn="just">
              <a:buClr>
                <a:srgbClr val="0F5494"/>
              </a:buClr>
              <a:buFont typeface="Wingdings" panose="05000000000000000000" pitchFamily="2" charset="2"/>
              <a:buChar char="Ø"/>
            </a:pPr>
            <a:r>
              <a:rPr lang="en-GB" b="0" dirty="0" smtClean="0"/>
              <a:t>If confirmed irregular by national courts, expenditure may not be replaced.</a:t>
            </a:r>
          </a:p>
          <a:p>
            <a:pPr marL="457200" lvl="1" indent="0">
              <a:buNone/>
            </a:pPr>
            <a:endParaRPr lang="en-GB" sz="2200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7952487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74</TotalTime>
  <Words>249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Blank</vt:lpstr>
      <vt:lpstr>Handling of on-going police investigations and OLAF cases at closure – ERDF/Cohesion Fund</vt:lpstr>
      <vt:lpstr>Reminder: On-going cases with suspensory effect</vt:lpstr>
      <vt:lpstr>On-going cases without suspensory effect</vt:lpstr>
      <vt:lpstr> How to handle them? The best option  </vt:lpstr>
      <vt:lpstr>How to handle them? The alternative option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Handling of on-going police investigations and OLAF cases at closure</dc:title>
  <dc:creator>ANTONIOU Christina (REGIO)</dc:creator>
  <cp:lastModifiedBy>SZAKATS Attila (REGIO)</cp:lastModifiedBy>
  <cp:revision>17</cp:revision>
  <cp:lastPrinted>2016-09-19T09:00:40Z</cp:lastPrinted>
  <dcterms:created xsi:type="dcterms:W3CDTF">2016-09-19T08:13:53Z</dcterms:created>
  <dcterms:modified xsi:type="dcterms:W3CDTF">2016-09-20T11:18:45Z</dcterms:modified>
</cp:coreProperties>
</file>