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6" r:id="rId2"/>
  </p:sldMasterIdLst>
  <p:notesMasterIdLst>
    <p:notesMasterId r:id="rId21"/>
  </p:notesMasterIdLst>
  <p:handoutMasterIdLst>
    <p:handoutMasterId r:id="rId22"/>
  </p:handoutMasterIdLst>
  <p:sldIdLst>
    <p:sldId id="364" r:id="rId3"/>
    <p:sldId id="471" r:id="rId4"/>
    <p:sldId id="472" r:id="rId5"/>
    <p:sldId id="473" r:id="rId6"/>
    <p:sldId id="454" r:id="rId7"/>
    <p:sldId id="455" r:id="rId8"/>
    <p:sldId id="457" r:id="rId9"/>
    <p:sldId id="459" r:id="rId10"/>
    <p:sldId id="462" r:id="rId11"/>
    <p:sldId id="460" r:id="rId12"/>
    <p:sldId id="463" r:id="rId13"/>
    <p:sldId id="469" r:id="rId14"/>
    <p:sldId id="470" r:id="rId15"/>
    <p:sldId id="467" r:id="rId16"/>
    <p:sldId id="465" r:id="rId17"/>
    <p:sldId id="466" r:id="rId18"/>
    <p:sldId id="468" r:id="rId19"/>
    <p:sldId id="369" r:id="rId20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nka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DB7D00"/>
    <a:srgbClr val="00AF3F"/>
    <a:srgbClr val="F9E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05" autoAdjust="0"/>
    <p:restoredTop sz="87226" autoAdjust="0"/>
  </p:normalViewPr>
  <p:slideViewPr>
    <p:cSldViewPr>
      <p:cViewPr>
        <p:scale>
          <a:sx n="110" d="100"/>
          <a:sy n="110" d="100"/>
        </p:scale>
        <p:origin x="-1776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2100" y="-96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F12831D-9DFE-455D-B5B7-81C060291C27}" type="datetimeFigureOut">
              <a:rPr lang="cs-CZ"/>
              <a:pPr>
                <a:defRPr/>
              </a:pPr>
              <a:t>11.1.2013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6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AD54ECC-A4E7-46CA-98F7-A2BB246563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01370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0506" y="1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E57D3EB-CFF4-445C-A219-3A3377BB1BBB}" type="datetimeFigureOut">
              <a:rPr lang="cs-CZ"/>
              <a:pPr>
                <a:defRPr/>
              </a:pPr>
              <a:t>11.1.2013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00" y="4861155"/>
            <a:ext cx="5680103" cy="4605821"/>
          </a:xfrm>
          <a:prstGeom prst="rect">
            <a:avLst/>
          </a:prstGeom>
        </p:spPr>
        <p:txBody>
          <a:bodyPr vert="horz" lIns="94768" tIns="47384" rIns="94768" bIns="47384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0506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BBD512D-2AF7-4702-A314-BAC250171D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36552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Termín druhé odrážky upraven</a:t>
            </a:r>
            <a:r>
              <a:rPr lang="cs-CZ" baseline="0" dirty="0" smtClean="0"/>
              <a:t> ve vazbě na diskusi na jednání.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D5219B-8D3B-4866-8D2A-B715909A5831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0EEC077-E837-499F-B990-FE6C12BF40D3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963C22-5077-4B2A-A3AC-E60B9A5B628D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/>
          <p:cNvSpPr txBox="1">
            <a:spLocks/>
          </p:cNvSpPr>
          <p:nvPr userDrawn="1"/>
        </p:nvSpPr>
        <p:spPr>
          <a:xfrm>
            <a:off x="1403350" y="3789363"/>
            <a:ext cx="7208838" cy="5762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mtClean="0"/>
              <a:t>MINISTERSTVO PRO MÍSTNÍ ROZVOJ ČR</a:t>
            </a:r>
          </a:p>
        </p:txBody>
      </p:sp>
      <p:pic>
        <p:nvPicPr>
          <p:cNvPr id="7" name="Obrázek 5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692150"/>
            <a:ext cx="2565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352928" cy="482453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620688"/>
            <a:ext cx="8352928" cy="576064"/>
          </a:xfrm>
          <a:prstGeom prst="rect">
            <a:avLst/>
          </a:prstGeom>
        </p:spPr>
        <p:txBody>
          <a:bodyPr anchor="t"/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4"/>
          </p:nvPr>
        </p:nvSpPr>
        <p:spPr>
          <a:xfrm>
            <a:off x="7596336" y="0"/>
            <a:ext cx="1152128" cy="26064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BBC7A58-1EB9-48B1-B15F-507BB3B71477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395536" y="0"/>
            <a:ext cx="4320480" cy="26064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smtClean="0"/>
              <a:t>Pracovní skupina Evaluace</a:t>
            </a:r>
            <a:endParaRPr lang="cs-CZ" dirty="0"/>
          </a:p>
        </p:txBody>
      </p:sp>
      <p:sp>
        <p:nvSpPr>
          <p:cNvPr id="11" name="Zástupný symbol pro datum 2"/>
          <p:cNvSpPr>
            <a:spLocks noGrp="1"/>
          </p:cNvSpPr>
          <p:nvPr>
            <p:ph type="dt" idx="2"/>
          </p:nvPr>
        </p:nvSpPr>
        <p:spPr>
          <a:xfrm>
            <a:off x="4788024" y="0"/>
            <a:ext cx="2736304" cy="2606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smtClean="0"/>
              <a:t>25. října 2011, Praha, MMR</a:t>
            </a:r>
            <a:endParaRPr lang="cs-CZ" dirty="0"/>
          </a:p>
        </p:txBody>
      </p:sp>
      <p:pic>
        <p:nvPicPr>
          <p:cNvPr id="7" name="Obrázek 11" descr="mmr_cr_rgb.e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1773" y="6291882"/>
            <a:ext cx="20161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4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16" descr="nok bubliny.jpg"/>
          <p:cNvPicPr>
            <a:picLocks noChangeAspect="1"/>
          </p:cNvPicPr>
          <p:nvPr userDrawn="1"/>
        </p:nvPicPr>
        <p:blipFill>
          <a:blip r:embed="rId14" cstate="print"/>
          <a:srcRect l="14905"/>
          <a:stretch>
            <a:fillRect/>
          </a:stretch>
        </p:blipFill>
        <p:spPr bwMode="auto">
          <a:xfrm>
            <a:off x="0" y="1628775"/>
            <a:ext cx="7056438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>
            <a:spLocks noChangeAspect="1"/>
          </p:cNvSpPr>
          <p:nvPr userDrawn="1"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0" dirty="0">
              <a:noFill/>
            </a:endParaRPr>
          </a:p>
        </p:txBody>
      </p:sp>
      <p:sp>
        <p:nvSpPr>
          <p:cNvPr id="9" name="Obdélník 8"/>
          <p:cNvSpPr/>
          <p:nvPr userDrawn="1"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0" dirty="0">
              <a:noFill/>
            </a:endParaRPr>
          </a:p>
        </p:txBody>
      </p:sp>
      <p:pic>
        <p:nvPicPr>
          <p:cNvPr id="1029" name="Obrázek 11" descr="mmr_cr_rgb.emf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68313" y="692150"/>
            <a:ext cx="20161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2" descr="prezentace1a"/>
          <p:cNvPicPr>
            <a:picLocks noChangeAspect="1" noChangeArrowheads="1"/>
          </p:cNvPicPr>
          <p:nvPr userDrawn="1"/>
        </p:nvPicPr>
        <p:blipFill>
          <a:blip r:embed="rId16" cstate="print"/>
          <a:srcRect l="2751" t="2750" r="75987" b="78355"/>
          <a:stretch>
            <a:fillRect/>
          </a:stretch>
        </p:blipFill>
        <p:spPr bwMode="auto">
          <a:xfrm>
            <a:off x="7775575" y="6069013"/>
            <a:ext cx="90011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Obrázek 10" descr="optp.jpg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200525" y="6165850"/>
            <a:ext cx="835025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4" descr="eu.jpg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353050" y="6165850"/>
            <a:ext cx="227965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karla.slechtova@mmr.cz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katerina.gregorova@mmr.cz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karla.slechtova@mmr.cz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katerina.gregorova@mmr.cz" TargetMode="External"/><Relationship Id="rId2" Type="http://schemas.openxmlformats.org/officeDocument/2006/relationships/hyperlink" Target="mailto:karla.slechtova@mmr.cz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czecheval.cz/index.php?id=9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282" y="2500306"/>
            <a:ext cx="8569325" cy="100171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30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+mn-ea"/>
                <a:cs typeface="Arial" charset="0"/>
              </a:rPr>
              <a:t>Příprava programového období 2014 – 2020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6237288"/>
            <a:ext cx="4211637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sz="1600" dirty="0" smtClean="0"/>
              <a:t>MMR, 11. 1. 2013</a:t>
            </a: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285720" y="5214950"/>
            <a:ext cx="842486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dirty="0" smtClean="0">
                <a:latin typeface="Calibri" pitchFamily="34" charset="0"/>
              </a:rPr>
              <a:t>Technické jednání k nastavení intervenční logiky programů a jejich ex-ante hodnocení</a:t>
            </a:r>
            <a:endParaRPr lang="cs-CZ" b="1" dirty="0">
              <a:latin typeface="Calibri" pitchFamily="34" charset="0"/>
            </a:endParaRPr>
          </a:p>
        </p:txBody>
      </p:sp>
      <p:sp>
        <p:nvSpPr>
          <p:cNvPr id="13316" name="Line 5"/>
          <p:cNvSpPr>
            <a:spLocks noChangeShapeType="1"/>
          </p:cNvSpPr>
          <p:nvPr/>
        </p:nvSpPr>
        <p:spPr bwMode="auto">
          <a:xfrm>
            <a:off x="0" y="4724400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>
            <a:off x="0" y="6021388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Nadpis 2"/>
          <p:cNvSpPr>
            <a:spLocks noGrp="1"/>
          </p:cNvSpPr>
          <p:nvPr>
            <p:ph type="title"/>
          </p:nvPr>
        </p:nvSpPr>
        <p:spPr bwMode="auto">
          <a:xfrm>
            <a:off x="3203848" y="548680"/>
            <a:ext cx="555496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000" b="1" dirty="0" smtClean="0">
                <a:solidFill>
                  <a:srgbClr val="000099"/>
                </a:solidFill>
                <a:latin typeface="+mn-lt"/>
              </a:rPr>
              <a:t>Strategické plánování - vnitřní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endParaRPr lang="cs-CZ" sz="2000" dirty="0" smtClean="0">
              <a:solidFill>
                <a:srgbClr val="000099"/>
              </a:solidFill>
            </a:endParaRP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2000" dirty="0" smtClean="0">
              <a:solidFill>
                <a:srgbClr val="000099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7596336" y="0"/>
            <a:ext cx="1152128" cy="2606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BBC7A58-1EB9-48B1-B15F-507BB3B71477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251520" y="1268760"/>
            <a:ext cx="85689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 zajistit vzájemnou soudržnost a provázanost identifikovaných problémů, definovaných cílů a navrhovaných opatření, aktivit a jejich synergických vazeb.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 podmínkou je aplikace nového logického rámce za pomoci správného stanovení tzv. </a:t>
            </a:r>
            <a:r>
              <a:rPr lang="cs-CZ" sz="2000" b="1" dirty="0" smtClean="0">
                <a:solidFill>
                  <a:srgbClr val="000099"/>
                </a:solidFill>
              </a:rPr>
              <a:t>teorie změny pro každý specifický cíl, resp. pro cíl nejnižší úrovně programu</a:t>
            </a:r>
            <a:r>
              <a:rPr lang="cs-CZ" sz="2000" dirty="0" smtClean="0">
                <a:solidFill>
                  <a:srgbClr val="000099"/>
                </a:solidFill>
              </a:rPr>
              <a:t>, která bude součástí programového dokumentu.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 následné vhodné nastavení indikátorové soustavy</a:t>
            </a:r>
          </a:p>
          <a:p>
            <a:endParaRPr lang="cs-CZ" sz="2000" dirty="0" smtClean="0">
              <a:solidFill>
                <a:srgbClr val="000099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 klíčové otázky teorie změny musí </a:t>
            </a:r>
            <a:r>
              <a:rPr lang="cs-CZ" sz="2000" b="1" dirty="0" smtClean="0">
                <a:solidFill>
                  <a:srgbClr val="000099"/>
                </a:solidFill>
              </a:rPr>
              <a:t>vycházet z tematických okruhů:</a:t>
            </a:r>
          </a:p>
          <a:p>
            <a:endParaRPr lang="cs-CZ" sz="2000" dirty="0" smtClean="0">
              <a:solidFill>
                <a:srgbClr val="000099"/>
              </a:solidFill>
            </a:endParaRPr>
          </a:p>
          <a:p>
            <a:r>
              <a:rPr lang="cs-CZ" sz="2000" i="1" dirty="0" smtClean="0">
                <a:solidFill>
                  <a:srgbClr val="000099"/>
                </a:solidFill>
              </a:rPr>
              <a:t>Co chceme a můžeme změnit? </a:t>
            </a:r>
          </a:p>
          <a:p>
            <a:r>
              <a:rPr lang="cs-CZ" sz="2000" i="1" dirty="0" smtClean="0">
                <a:solidFill>
                  <a:srgbClr val="000099"/>
                </a:solidFill>
              </a:rPr>
              <a:t>Jak toho chceme dosáhnout? </a:t>
            </a:r>
          </a:p>
          <a:p>
            <a:r>
              <a:rPr lang="cs-CZ" sz="2000" i="1" dirty="0" smtClean="0">
                <a:solidFill>
                  <a:srgbClr val="000099"/>
                </a:solidFill>
              </a:rPr>
              <a:t>Jak ověříme, že jsme byli úspěšní? </a:t>
            </a:r>
            <a:endParaRPr lang="en-US" sz="2000" i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4664"/>
            <a:ext cx="9036496" cy="5737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lipsa 12"/>
          <p:cNvSpPr/>
          <p:nvPr/>
        </p:nvSpPr>
        <p:spPr>
          <a:xfrm>
            <a:off x="107504" y="620688"/>
            <a:ext cx="4248472" cy="31683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sp>
        <p:nvSpPr>
          <p:cNvPr id="14" name="Elipsa 13"/>
          <p:cNvSpPr/>
          <p:nvPr/>
        </p:nvSpPr>
        <p:spPr>
          <a:xfrm>
            <a:off x="179512" y="4221088"/>
            <a:ext cx="7632848" cy="19442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sp>
        <p:nvSpPr>
          <p:cNvPr id="15" name="Elipsa 14"/>
          <p:cNvSpPr/>
          <p:nvPr/>
        </p:nvSpPr>
        <p:spPr>
          <a:xfrm>
            <a:off x="4716016" y="332656"/>
            <a:ext cx="3888432" cy="14401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sp>
        <p:nvSpPr>
          <p:cNvPr id="16" name="Elipsa 15"/>
          <p:cNvSpPr/>
          <p:nvPr/>
        </p:nvSpPr>
        <p:spPr>
          <a:xfrm>
            <a:off x="4355976" y="1700808"/>
            <a:ext cx="4536504" cy="27363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1979712" y="3212976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FF0000"/>
                </a:solidFill>
              </a:rPr>
              <a:t>Krok 1</a:t>
            </a:r>
            <a:endParaRPr lang="cs-CZ" sz="1200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563888" y="5877272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FF0000"/>
                </a:solidFill>
              </a:rPr>
              <a:t>Krok 2</a:t>
            </a:r>
            <a:endParaRPr lang="cs-CZ" sz="1200" dirty="0">
              <a:solidFill>
                <a:srgbClr val="FF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372200" y="1196752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FF0000"/>
                </a:solidFill>
              </a:rPr>
              <a:t>Krok 3</a:t>
            </a:r>
            <a:endParaRPr lang="cs-CZ" sz="1200" dirty="0">
              <a:solidFill>
                <a:srgbClr val="FF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6228184" y="2420888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FF0000"/>
                </a:solidFill>
              </a:rPr>
              <a:t>Krok 4</a:t>
            </a:r>
            <a:endParaRPr lang="cs-CZ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34082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sz="3000" b="1" dirty="0" smtClean="0">
                <a:solidFill>
                  <a:srgbClr val="000099"/>
                </a:solidFill>
                <a:latin typeface="+mn-lt"/>
              </a:rPr>
              <a:t>Další postup</a:t>
            </a:r>
            <a:br>
              <a:rPr lang="cs-CZ" sz="3000" b="1" dirty="0" smtClean="0">
                <a:solidFill>
                  <a:srgbClr val="000099"/>
                </a:solidFill>
                <a:latin typeface="+mn-lt"/>
              </a:rPr>
            </a:br>
            <a:r>
              <a:rPr lang="cs-CZ" sz="3000" b="1" dirty="0" smtClean="0">
                <a:solidFill>
                  <a:srgbClr val="000099"/>
                </a:solidFill>
                <a:latin typeface="+mn-lt"/>
              </a:rPr>
              <a:t>Příprava teorie změny - harmonogram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Pilotní zpracování teorie změny </a:t>
            </a:r>
            <a:r>
              <a:rPr lang="cs-CZ" sz="1700" b="1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pro jeden vybraný specifický cíl  </a:t>
            </a:r>
          </a:p>
          <a:p>
            <a:pPr>
              <a:buNone/>
            </a:pPr>
            <a:r>
              <a:rPr lang="cs-CZ" sz="1700" kern="1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T: do 18. ledna 2013</a:t>
            </a:r>
          </a:p>
          <a:p>
            <a:pPr>
              <a:buNone/>
            </a:pPr>
            <a:endParaRPr lang="cs-CZ" sz="1700" kern="12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Vypracování </a:t>
            </a:r>
            <a:r>
              <a:rPr lang="cs-CZ" sz="1700" b="1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celé sady teorií změn pro každý specifický cíl </a:t>
            </a:r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– bez indikátorů</a:t>
            </a:r>
          </a:p>
          <a:p>
            <a:pPr>
              <a:buNone/>
            </a:pPr>
            <a:r>
              <a:rPr lang="cs-CZ" sz="1700" kern="1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T: do 22. února 2013</a:t>
            </a:r>
          </a:p>
          <a:p>
            <a:pPr>
              <a:buNone/>
            </a:pPr>
            <a:endParaRPr lang="cs-CZ" sz="1700" kern="12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lvl="0">
              <a:buNone/>
            </a:pPr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Odeslat na kontaktní osoby MMR-NOK: </a:t>
            </a:r>
          </a:p>
          <a:p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Ing. Karla Šlechtová, e-mail: </a:t>
            </a:r>
            <a:r>
              <a:rPr lang="cs-CZ" sz="1700" kern="1200" dirty="0" err="1" smtClean="0">
                <a:solidFill>
                  <a:srgbClr val="000099"/>
                </a:solidFill>
                <a:latin typeface="Arial" charset="0"/>
                <a:cs typeface="Arial" charset="0"/>
                <a:hlinkClick r:id="rId3"/>
              </a:rPr>
              <a:t>karla.slechtova</a:t>
            </a:r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  <a:hlinkClick r:id="rId3"/>
              </a:rPr>
              <a:t>@</a:t>
            </a:r>
            <a:r>
              <a:rPr lang="cs-CZ" sz="1700" kern="1200" dirty="0" err="1" smtClean="0">
                <a:solidFill>
                  <a:srgbClr val="000099"/>
                </a:solidFill>
                <a:latin typeface="Arial" charset="0"/>
                <a:cs typeface="Arial" charset="0"/>
                <a:hlinkClick r:id="rId3"/>
              </a:rPr>
              <a:t>mmr.cz</a:t>
            </a:r>
            <a:endParaRPr lang="cs-CZ" sz="1700" kern="12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Mgr. Kateřina Neveselá, e-mail: </a:t>
            </a:r>
            <a:r>
              <a:rPr lang="cs-CZ" sz="1700" kern="1200" dirty="0" err="1" smtClean="0">
                <a:solidFill>
                  <a:srgbClr val="000099"/>
                </a:solidFill>
                <a:latin typeface="Arial" charset="0"/>
                <a:cs typeface="Arial" charset="0"/>
                <a:hlinkClick r:id="rId4"/>
              </a:rPr>
              <a:t>katerina.nevesela</a:t>
            </a:r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  <a:hlinkClick r:id="rId4"/>
              </a:rPr>
              <a:t>@</a:t>
            </a:r>
            <a:r>
              <a:rPr lang="cs-CZ" sz="1700" kern="1200" dirty="0" err="1" smtClean="0">
                <a:solidFill>
                  <a:srgbClr val="000099"/>
                </a:solidFill>
                <a:latin typeface="Arial" charset="0"/>
                <a:cs typeface="Arial" charset="0"/>
                <a:hlinkClick r:id="rId4"/>
              </a:rPr>
              <a:t>mmr.cz</a:t>
            </a:r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282" y="2500306"/>
            <a:ext cx="8569325" cy="100171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3000" b="1" dirty="0" smtClean="0">
                <a:solidFill>
                  <a:srgbClr val="000099"/>
                </a:solidFill>
              </a:rPr>
              <a:t>Hlavní požadavky </a:t>
            </a:r>
            <a:br>
              <a:rPr lang="cs-CZ" sz="3000" b="1" dirty="0" smtClean="0">
                <a:solidFill>
                  <a:srgbClr val="000099"/>
                </a:solidFill>
              </a:rPr>
            </a:br>
            <a:r>
              <a:rPr lang="cs-CZ" sz="3000" b="1" dirty="0" smtClean="0">
                <a:solidFill>
                  <a:srgbClr val="000099"/>
                </a:solidFill>
              </a:rPr>
              <a:t>na ex-ante hodnotitele</a:t>
            </a:r>
            <a:endParaRPr lang="cs-CZ" sz="3000" b="1" kern="1200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+mn-ea"/>
              <a:cs typeface="Arial" charset="0"/>
            </a:endParaRP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6237288"/>
            <a:ext cx="4211637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cs-CZ" sz="1600" dirty="0" smtClean="0"/>
          </a:p>
        </p:txBody>
      </p:sp>
      <p:sp>
        <p:nvSpPr>
          <p:cNvPr id="13316" name="Line 5"/>
          <p:cNvSpPr>
            <a:spLocks noChangeShapeType="1"/>
          </p:cNvSpPr>
          <p:nvPr/>
        </p:nvSpPr>
        <p:spPr bwMode="auto">
          <a:xfrm>
            <a:off x="0" y="4724400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>
            <a:off x="0" y="6021388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sz="3000" b="1" dirty="0" smtClean="0">
                <a:solidFill>
                  <a:srgbClr val="000099"/>
                </a:solidFill>
              </a:rPr>
              <a:t>Hlavní požadavky </a:t>
            </a:r>
            <a:br>
              <a:rPr lang="cs-CZ" sz="3000" b="1" dirty="0" smtClean="0">
                <a:solidFill>
                  <a:srgbClr val="000099"/>
                </a:solidFill>
              </a:rPr>
            </a:br>
            <a:r>
              <a:rPr lang="cs-CZ" sz="3000" b="1" dirty="0" smtClean="0">
                <a:solidFill>
                  <a:srgbClr val="000099"/>
                </a:solidFill>
              </a:rPr>
              <a:t>na ex-ante hodnotitele</a:t>
            </a:r>
            <a:endParaRPr lang="cs-CZ" sz="3000" b="1" dirty="0" smtClean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208912" cy="4886003"/>
          </a:xfrm>
        </p:spPr>
        <p:txBody>
          <a:bodyPr/>
          <a:lstStyle/>
          <a:p>
            <a:pPr lvl="0">
              <a:buNone/>
            </a:pPr>
            <a:r>
              <a:rPr lang="cs-CZ" sz="2000" b="1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Cíl: </a:t>
            </a:r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zvýšit kvalitu nastavení programu</a:t>
            </a:r>
          </a:p>
          <a:p>
            <a:pPr lvl="0"/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zadávací dokumentace musí navazovat na čl. 48 návrhu obecného nařízení</a:t>
            </a:r>
          </a:p>
          <a:p>
            <a:pPr lvl="0"/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musí reflektovat všechny požadavky stanovené v rámci metodických pokynů EK a MMR-NOK (např. MP pro přípravu program. dokumentů)</a:t>
            </a:r>
          </a:p>
          <a:p>
            <a:pPr>
              <a:buNone/>
            </a:pPr>
            <a:r>
              <a:rPr lang="cs-CZ" sz="2000" b="1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Hodnocení se musí zaměřit na vyhodnocení:</a:t>
            </a:r>
          </a:p>
          <a:p>
            <a:pPr lvl="0"/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Koncepce programové strategie (intervenční logiky programu) </a:t>
            </a:r>
          </a:p>
          <a:p>
            <a:pPr lvl="0"/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Nastavení jednotlivých úrovní programu (viz struktura programu) </a:t>
            </a:r>
          </a:p>
          <a:p>
            <a:pPr lvl="0"/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Přínosu programu k plnění priorit Strategie Evropa 2020 a dalším relevantním nástrojům</a:t>
            </a:r>
          </a:p>
          <a:p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Přiměřenosti finančních alokací</a:t>
            </a:r>
          </a:p>
          <a:p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Nastavení indikátorové soustavy a jejích hodnot včetně milníků</a:t>
            </a:r>
          </a:p>
          <a:p>
            <a:pPr lvl="0"/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Navrženého systému monitorování a evaluací (včetně zdrojů dat pro evaluace)</a:t>
            </a:r>
          </a:p>
          <a:p>
            <a:pPr lvl="0"/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Nastavení horizontálních témat, rovných příležitostí, regionální dimenze a integrovaných přístupů</a:t>
            </a:r>
          </a:p>
          <a:p>
            <a:pPr lvl="0"/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Nastavení a přiměřenosti administrativní kapacity a zapojení partnerů</a:t>
            </a:r>
          </a:p>
          <a:p>
            <a:endParaRPr lang="cs-CZ" sz="2000" dirty="0" smtClean="0"/>
          </a:p>
          <a:p>
            <a:pPr>
              <a:buNone/>
            </a:pPr>
            <a:endParaRPr lang="cs-CZ" sz="2000" b="1" kern="12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buNone/>
            </a:pPr>
            <a:endParaRPr lang="cs-CZ" sz="2400" b="1" kern="12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1143000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sz="3000" b="1" dirty="0" smtClean="0">
                <a:solidFill>
                  <a:srgbClr val="000099"/>
                </a:solidFill>
                <a:latin typeface="+mn-lt"/>
              </a:rPr>
              <a:t>Hlavní požadavky </a:t>
            </a:r>
            <a:br>
              <a:rPr lang="cs-CZ" sz="3000" b="1" dirty="0" smtClean="0">
                <a:solidFill>
                  <a:srgbClr val="000099"/>
                </a:solidFill>
                <a:latin typeface="+mn-lt"/>
              </a:rPr>
            </a:br>
            <a:r>
              <a:rPr lang="cs-CZ" sz="3000" b="1" dirty="0" smtClean="0">
                <a:solidFill>
                  <a:srgbClr val="000099"/>
                </a:solidFill>
                <a:latin typeface="+mn-lt"/>
              </a:rPr>
              <a:t>na ex-ante hodnotitele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cs-CZ" sz="2000" b="1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Spolupráce s relevantními subjekty:</a:t>
            </a:r>
          </a:p>
          <a:p>
            <a:pPr lvl="0"/>
            <a:r>
              <a:rPr lang="cs-CZ" sz="2000" kern="12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ZD</a:t>
            </a:r>
            <a:r>
              <a:rPr lang="cs-CZ" sz="20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musí obsahovat požadavek na spolupráci se zpracovatelem SEA daného programu a dále pak zpracovatelem ex-ante a SEA hodnocení Dohody o partnerství.</a:t>
            </a:r>
          </a:p>
          <a:p>
            <a:pPr lvl="0"/>
            <a:r>
              <a:rPr lang="cs-CZ" sz="20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Po výběru dodavatele žádáme o předání kontaktů na realizační tým MMR-NOK (</a:t>
            </a:r>
            <a:r>
              <a:rPr lang="cs-CZ" sz="2000" kern="1200" dirty="0" err="1" smtClean="0">
                <a:solidFill>
                  <a:srgbClr val="000099"/>
                </a:solidFill>
                <a:latin typeface="Arial" charset="0"/>
                <a:cs typeface="Arial" charset="0"/>
                <a:hlinkClick r:id="rId2"/>
              </a:rPr>
              <a:t>karla.slechtova</a:t>
            </a:r>
            <a:r>
              <a:rPr lang="cs-CZ" sz="2000" kern="1200" dirty="0" smtClean="0">
                <a:solidFill>
                  <a:srgbClr val="000099"/>
                </a:solidFill>
                <a:latin typeface="Arial" charset="0"/>
                <a:cs typeface="Arial" charset="0"/>
                <a:hlinkClick r:id="rId2"/>
              </a:rPr>
              <a:t>@</a:t>
            </a:r>
            <a:r>
              <a:rPr lang="cs-CZ" sz="2000" kern="1200" dirty="0" err="1" smtClean="0">
                <a:solidFill>
                  <a:srgbClr val="000099"/>
                </a:solidFill>
                <a:latin typeface="Arial" charset="0"/>
                <a:cs typeface="Arial" charset="0"/>
                <a:hlinkClick r:id="rId2"/>
              </a:rPr>
              <a:t>mmr.cz</a:t>
            </a:r>
            <a:r>
              <a:rPr lang="cs-CZ" sz="20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) </a:t>
            </a:r>
          </a:p>
          <a:p>
            <a:r>
              <a:rPr lang="cs-CZ" sz="20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V rámci průběžných zpráv požadujeme prezentaci výsledků a doporučení za účasti relevantních partnerů ostatních programů včetně zpracovatele Dohody o partnerství (MMR-NOK).</a:t>
            </a:r>
          </a:p>
          <a:p>
            <a:pPr>
              <a:buNone/>
            </a:pPr>
            <a:endParaRPr lang="cs-CZ" sz="2400" kern="12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sz="3000" b="1" dirty="0" smtClean="0">
                <a:solidFill>
                  <a:srgbClr val="000099"/>
                </a:solidFill>
                <a:latin typeface="+mn-lt"/>
              </a:rPr>
              <a:t>Hlavní požadavky </a:t>
            </a:r>
            <a:br>
              <a:rPr lang="cs-CZ" sz="3000" b="1" dirty="0" smtClean="0">
                <a:solidFill>
                  <a:srgbClr val="000099"/>
                </a:solidFill>
                <a:latin typeface="+mn-lt"/>
              </a:rPr>
            </a:br>
            <a:r>
              <a:rPr lang="cs-CZ" sz="3000" b="1" dirty="0" smtClean="0">
                <a:solidFill>
                  <a:srgbClr val="000099"/>
                </a:solidFill>
                <a:latin typeface="+mn-lt"/>
              </a:rPr>
              <a:t>na ex-ante hodnotitele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000" b="1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Časový harmonogram realizace:</a:t>
            </a:r>
          </a:p>
          <a:p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délka trvání zakázky by měla být pokryta až do konce vyjednávání programů</a:t>
            </a:r>
            <a:endParaRPr lang="cs-CZ" sz="1700" strike="sngStrike" kern="12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Harmonogram realizace: vyhlášení zadávacího řízení ideálně začátkem února 2013</a:t>
            </a:r>
          </a:p>
          <a:p>
            <a:pPr lvl="0"/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zasílat MMR-NOK zadávací dokumentace na ex-ante a SEA hodnocení k připomínkám s termínem alespoň 5 pracovních dní a následně zaslat vypořádání vznesených připomínek</a:t>
            </a:r>
          </a:p>
          <a:p>
            <a:pPr lvl="0">
              <a:buNone/>
            </a:pPr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kontaktní osoby MMR-NOK: </a:t>
            </a:r>
          </a:p>
          <a:p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Ing. Karla Šlechtová, e-mail: </a:t>
            </a:r>
            <a:r>
              <a:rPr lang="cs-CZ" sz="1700" kern="1200" dirty="0" err="1" smtClean="0">
                <a:solidFill>
                  <a:srgbClr val="000099"/>
                </a:solidFill>
                <a:latin typeface="Arial" charset="0"/>
                <a:cs typeface="Arial" charset="0"/>
                <a:hlinkClick r:id="rId2"/>
              </a:rPr>
              <a:t>karla.slechtova</a:t>
            </a:r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  <a:hlinkClick r:id="rId2"/>
              </a:rPr>
              <a:t>@</a:t>
            </a:r>
            <a:r>
              <a:rPr lang="cs-CZ" sz="1700" kern="1200" dirty="0" err="1" smtClean="0">
                <a:solidFill>
                  <a:srgbClr val="000099"/>
                </a:solidFill>
                <a:latin typeface="Arial" charset="0"/>
                <a:cs typeface="Arial" charset="0"/>
                <a:hlinkClick r:id="rId2"/>
              </a:rPr>
              <a:t>mmr.cz</a:t>
            </a:r>
            <a:endParaRPr lang="cs-CZ" sz="1700" kern="12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Ing. Kateřina Gregorová, e-mail: </a:t>
            </a:r>
            <a:r>
              <a:rPr lang="cs-CZ" sz="1700" u="sng" dirty="0" err="1" smtClean="0">
                <a:hlinkClick r:id="rId3"/>
              </a:rPr>
              <a:t>katerina.gregorova</a:t>
            </a:r>
            <a:r>
              <a:rPr lang="cs-CZ" sz="1700" u="sng" dirty="0" smtClean="0">
                <a:hlinkClick r:id="rId3"/>
              </a:rPr>
              <a:t>@</a:t>
            </a:r>
            <a:r>
              <a:rPr lang="cs-CZ" sz="1700" u="sng" dirty="0" err="1" smtClean="0">
                <a:hlinkClick r:id="rId3"/>
              </a:rPr>
              <a:t>mmr.cz</a:t>
            </a:r>
            <a:r>
              <a:rPr lang="cs-CZ" sz="1700" dirty="0" smtClean="0"/>
              <a:t> </a:t>
            </a:r>
            <a:endParaRPr lang="cs-CZ" sz="1700" kern="12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buNone/>
            </a:pPr>
            <a:r>
              <a:rPr lang="cs-CZ" sz="1700" b="1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Další doporučení k obsahu zadávacích dokumentací:</a:t>
            </a:r>
          </a:p>
          <a:p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Požadavek na dodržování terminologie</a:t>
            </a:r>
          </a:p>
          <a:p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Uvádění webových odkazů</a:t>
            </a:r>
          </a:p>
          <a:p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Požadavek na dodržování etického kodexu evaluátora, viz. </a:t>
            </a:r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  <a:hlinkClick r:id="rId4"/>
              </a:rPr>
              <a:t>http://www.</a:t>
            </a:r>
            <a:r>
              <a:rPr lang="cs-CZ" sz="1700" kern="1200" dirty="0" err="1" smtClean="0">
                <a:solidFill>
                  <a:srgbClr val="000099"/>
                </a:solidFill>
                <a:latin typeface="Arial" charset="0"/>
                <a:cs typeface="Arial" charset="0"/>
                <a:hlinkClick r:id="rId4"/>
              </a:rPr>
              <a:t>czecheval.cz</a:t>
            </a:r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  <a:hlinkClick r:id="rId4"/>
              </a:rPr>
              <a:t>/index.</a:t>
            </a:r>
            <a:r>
              <a:rPr lang="cs-CZ" sz="1700" kern="1200" dirty="0" err="1" smtClean="0">
                <a:solidFill>
                  <a:srgbClr val="000099"/>
                </a:solidFill>
                <a:latin typeface="Arial" charset="0"/>
                <a:cs typeface="Arial" charset="0"/>
                <a:hlinkClick r:id="rId4"/>
              </a:rPr>
              <a:t>php</a:t>
            </a:r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  <a:hlinkClick r:id="rId4"/>
              </a:rPr>
              <a:t>?id=9</a:t>
            </a:r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</a:p>
          <a:p>
            <a:endParaRPr lang="cs-CZ" sz="2000" kern="12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32656"/>
            <a:ext cx="8229600" cy="1143000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sz="3000" b="1" dirty="0" smtClean="0">
                <a:solidFill>
                  <a:srgbClr val="000099"/>
                </a:solidFill>
                <a:latin typeface="+mn-lt"/>
              </a:rPr>
              <a:t>Hlavní požadavky </a:t>
            </a:r>
            <a:br>
              <a:rPr lang="cs-CZ" sz="3000" b="1" dirty="0" smtClean="0">
                <a:solidFill>
                  <a:srgbClr val="000099"/>
                </a:solidFill>
                <a:latin typeface="+mn-lt"/>
              </a:rPr>
            </a:br>
            <a:r>
              <a:rPr lang="cs-CZ" sz="3000" b="1" dirty="0" smtClean="0">
                <a:solidFill>
                  <a:srgbClr val="000099"/>
                </a:solidFill>
                <a:latin typeface="+mn-lt"/>
              </a:rPr>
              <a:t>na SEA hodnotitele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SEA hodnocení – podrobněji viz MP pro přípravu program. dokumentů, kap. 5.4. na str. 24</a:t>
            </a:r>
          </a:p>
          <a:p>
            <a:pPr lvl="0"/>
            <a:r>
              <a:rPr lang="cs-CZ" sz="20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musí obsahovat požadavek na spolupráci se zpracovatelem ex-ante daného programu a dále pak zpracovatelem ex-ante a SEA hodnocení Dohody o partnerství.</a:t>
            </a:r>
          </a:p>
          <a:p>
            <a:r>
              <a:rPr lang="cs-CZ" sz="20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v rámci průběžných zpráv požadujeme prezentaci výsledků a doporučení za účasti relevantních partnerů ostatních programů včetně zpracovatele Dohody o partnerství (MMR-NOK).</a:t>
            </a:r>
          </a:p>
          <a:p>
            <a:pPr lvl="0"/>
            <a:endParaRPr lang="cs-CZ" sz="2000" kern="12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endParaRPr lang="cs-CZ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2780928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36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+mn-ea"/>
                <a:cs typeface="Arial" charset="0"/>
              </a:rPr>
              <a:t>Děkujeme za pozornost</a:t>
            </a:r>
          </a:p>
        </p:txBody>
      </p:sp>
      <p:sp>
        <p:nvSpPr>
          <p:cNvPr id="45058" name="Rectangle 4"/>
          <p:cNvSpPr>
            <a:spLocks noChangeArrowheads="1"/>
          </p:cNvSpPr>
          <p:nvPr/>
        </p:nvSpPr>
        <p:spPr bwMode="auto">
          <a:xfrm>
            <a:off x="0" y="5013176"/>
            <a:ext cx="8229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cs-CZ" sz="1600" dirty="0" smtClean="0">
              <a:latin typeface="Calibri" pitchFamily="34" charset="0"/>
            </a:endParaRP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sz="2000" b="1" dirty="0" smtClean="0"/>
              <a:t> </a:t>
            </a:r>
            <a:endParaRPr lang="cs-CZ" sz="2000" b="1" dirty="0"/>
          </a:p>
        </p:txBody>
      </p:sp>
      <p:sp>
        <p:nvSpPr>
          <p:cNvPr id="45059" name="Line 5"/>
          <p:cNvSpPr>
            <a:spLocks noChangeShapeType="1"/>
          </p:cNvSpPr>
          <p:nvPr/>
        </p:nvSpPr>
        <p:spPr bwMode="auto">
          <a:xfrm>
            <a:off x="0" y="4724400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5060" name="Line 6"/>
          <p:cNvSpPr>
            <a:spLocks noChangeShapeType="1"/>
          </p:cNvSpPr>
          <p:nvPr/>
        </p:nvSpPr>
        <p:spPr bwMode="auto">
          <a:xfrm>
            <a:off x="0" y="6021388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714750" y="549275"/>
            <a:ext cx="5178425" cy="808038"/>
          </a:xfrm>
          <a:prstGeom prst="rect">
            <a:avLst/>
          </a:prstGeom>
          <a:noFill/>
          <a:ln w="635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l-PL" sz="3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Harmonogram přípravy programů</a:t>
            </a:r>
            <a:endParaRPr lang="cs-CZ" sz="30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graphicFrame>
        <p:nvGraphicFramePr>
          <p:cNvPr id="4" name="Zástupný symbol pro obsah 6"/>
          <p:cNvGraphicFramePr>
            <a:graphicFrameLocks/>
          </p:cNvGraphicFramePr>
          <p:nvPr/>
        </p:nvGraphicFramePr>
        <p:xfrm>
          <a:off x="395288" y="1700213"/>
          <a:ext cx="8353176" cy="394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296"/>
                <a:gridCol w="2592288"/>
                <a:gridCol w="532859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Fáze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Aktivita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Do konce března 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připraveny první návrhy programů spolufinancovaných z EFRR, ESF a FS, a předloženy MMR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MMR předložena informace o stavu přípravy programů spolufinancovaných z EZFRV a ENRF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Do konce května</a:t>
                      </a:r>
                      <a:r>
                        <a:rPr lang="cs-CZ" baseline="0" dirty="0" smtClean="0"/>
                        <a:t> 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připraveny první návrhy programů spolufinancovaných z EZFRV a ENRF a předloženy vládě ČR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informace vládě ČR o stavu přípravy programů spolufinancovaných z EFRR, ESF, FS, EZFRV a ENRF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Červen – podzim 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programy kompletně dopracovávány a postoupeny vládě k projednání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Následně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programy předloženy Komisi ke schválení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2916238" y="549275"/>
            <a:ext cx="5976937" cy="808038"/>
          </a:xfrm>
          <a:prstGeom prst="rect">
            <a:avLst/>
          </a:prstGeom>
          <a:noFill/>
          <a:ln w="635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l-PL" sz="3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Celkový HMG příprav na rok 2013</a:t>
            </a:r>
            <a:endParaRPr lang="cs-CZ" sz="30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611561" y="1556794"/>
          <a:ext cx="7920881" cy="4104450"/>
        </p:xfrm>
        <a:graphic>
          <a:graphicData uri="http://schemas.openxmlformats.org/drawingml/2006/table">
            <a:tbl>
              <a:tblPr/>
              <a:tblGrid>
                <a:gridCol w="793328"/>
                <a:gridCol w="793328"/>
                <a:gridCol w="1227179"/>
                <a:gridCol w="1512281"/>
                <a:gridCol w="1512281"/>
                <a:gridCol w="1702349"/>
                <a:gridCol w="380135"/>
              </a:tblGrid>
              <a:tr h="293175"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175"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Dohoda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PRV/OP Ryby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CZ - EK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175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leden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Kick off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Neformální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931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únor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Kondicionality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931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březen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ŘO --&gt; MMR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Info MMR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Integrovanost, území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931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duben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Řízení --&gt; Vláda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Zaměření programů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931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květen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Vláda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MMR --&gt; Vláda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Vláda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Implementace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931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červen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Finance, horizontální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931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červenec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931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srpen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ŘO --&gt; MMR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Info MMR 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Programy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931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září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Formální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931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říjen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Vláda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MMR --&gt; Vláda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Vláda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931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listopad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Dohoda / </a:t>
                      </a:r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programy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931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prosinec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Programy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71500" y="1785938"/>
            <a:ext cx="8001000" cy="43576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  <a:buClr>
                <a:srgbClr val="000099"/>
              </a:buClr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Základem pro nastavení struktury programu články 24 a 87 návrhu obecného nařízení;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000099"/>
              </a:buClr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Specifická nařízení k jednotlivým fondům SSR 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000099"/>
              </a:buClr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Dle článku 87 (9) návrhu obecného nařízení přijme EK prováděcí akt, ve kterém bude specifikován modelový program pro SF/FS 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000099"/>
              </a:buClr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Vzorová struktura programu – </a:t>
            </a:r>
            <a:r>
              <a:rPr lang="cs-CZ" sz="20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fiche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5A zpracovaná EK v listopadu 2011 – aktualizována MMR-NOK (říjen 2012)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2928938" y="549275"/>
            <a:ext cx="5964237" cy="80803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l-PL" sz="3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Standardizace postupů při přípravě programů a jejich struktury</a:t>
            </a:r>
            <a:endParaRPr lang="cs-CZ" sz="30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112568"/>
          </a:xfrm>
        </p:spPr>
        <p:txBody>
          <a:bodyPr>
            <a:normAutofit/>
          </a:bodyPr>
          <a:lstStyle/>
          <a:p>
            <a:r>
              <a:rPr lang="cs-CZ" sz="2600" dirty="0" smtClean="0">
                <a:solidFill>
                  <a:srgbClr val="000099"/>
                </a:solidFill>
              </a:rPr>
              <a:t>Fáze 1 – rozpracování programů</a:t>
            </a:r>
            <a:endParaRPr lang="cs-CZ" sz="2600" dirty="0" smtClean="0">
              <a:solidFill>
                <a:srgbClr val="FF000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identifikace potřeb, zpracování analytické části programu,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zpracování teorie změny programu – první část bez indikátorů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popis prioritních os/priorit Unie vč. indikativního finančního plánu formou vah přiřazených jednotlivým prioritní osám, 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zdůvodnění příslušné části strategie programu, 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základní návrhy integrovaných přístupů, návrhy možností způsobu využití a uchopení problematiky integrovaných přístupů v rámci programu,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identifikace předběžných podmínek,  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návrh řešení problematiky horizontálních principů,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návrh řízení a implementace programu</a:t>
            </a:r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635896" y="620688"/>
            <a:ext cx="5328592" cy="576064"/>
          </a:xfrm>
        </p:spPr>
        <p:txBody>
          <a:bodyPr/>
          <a:lstStyle/>
          <a:p>
            <a:r>
              <a:rPr lang="cs-CZ" sz="3000" dirty="0" smtClean="0">
                <a:latin typeface="+mn-lt"/>
              </a:rPr>
              <a:t>Požadavky na ŘO</a:t>
            </a:r>
            <a:endParaRPr lang="en-US" sz="3000" dirty="0">
              <a:latin typeface="+mn-l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BBC7A58-1EB9-48B1-B15F-507BB3B71477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rgbClr val="000099"/>
                </a:solidFill>
              </a:rPr>
              <a:t>Fáze 2  - dopracování programů</a:t>
            </a:r>
            <a:endParaRPr lang="cs-CZ" sz="2000" dirty="0" smtClean="0">
              <a:solidFill>
                <a:srgbClr val="000099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dopracování teorie změny programu,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zpřesněno vymezení indikátorů a provedena kvantifikace indikátorů, včetně milníků a cílových hodnot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bude zpřesněna strategická část programu, popis prioritních os, návrh integrovaných přístupů a identifikace předběžných podmínek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dopracováno předběžné hodnocení programu a posouzení jeho vlivu na životní prostředí a výsledky promítnuty do programu</a:t>
            </a:r>
          </a:p>
          <a:p>
            <a:endParaRPr lang="cs-CZ" sz="2000" dirty="0" smtClean="0">
              <a:solidFill>
                <a:srgbClr val="000099"/>
              </a:solidFill>
            </a:endParaRPr>
          </a:p>
          <a:p>
            <a:r>
              <a:rPr lang="cs-CZ" sz="2000" dirty="0" smtClean="0">
                <a:solidFill>
                  <a:srgbClr val="000099"/>
                </a:solidFill>
              </a:rPr>
              <a:t>Fáze 3 – předložení programů vládě ČR a EK</a:t>
            </a:r>
            <a:endParaRPr lang="en-US" sz="2000" dirty="0" smtClean="0">
              <a:solidFill>
                <a:srgbClr val="000099"/>
              </a:solidFill>
            </a:endParaRPr>
          </a:p>
          <a:p>
            <a:endParaRPr lang="en-US" sz="2400" dirty="0">
              <a:solidFill>
                <a:srgbClr val="000099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131840" y="620688"/>
            <a:ext cx="5616624" cy="576064"/>
          </a:xfrm>
        </p:spPr>
        <p:txBody>
          <a:bodyPr/>
          <a:lstStyle/>
          <a:p>
            <a:r>
              <a:rPr lang="cs-CZ" sz="3000" dirty="0" smtClean="0">
                <a:latin typeface="+mn-lt"/>
              </a:rPr>
              <a:t>Požadavky na ŘO</a:t>
            </a:r>
            <a:endParaRPr lang="en-US" sz="3000" dirty="0">
              <a:latin typeface="+mn-l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BBC7A58-1EB9-48B1-B15F-507BB3B71477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8" cy="4824536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000099"/>
                </a:solidFill>
              </a:rPr>
              <a:t>Klíčové oblasti: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Stanovení cíle a definování typů podporovaných aktivit v návaznosti na potřeby území a koherentní intervenční logiku (vnější i vnitřní) v souladu s požadavky na tematickou koncentraci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Stanovení předběžných podmínek a harmonogram jejich plnění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Stanovení odpovídajících indikátorů pro naplnění cílů programu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Stanovení milníků pro hodnocení výkonnostního rámce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Provázanost a struktura prioritních os, investičních priorit a tematických cílů (v případě EZFRV a ENRF priorit Unie)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Výběr vhodných nástrojů a postupů pro naplnění regionální dimenze programu</a:t>
            </a:r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699792" y="476672"/>
            <a:ext cx="6048672" cy="576064"/>
          </a:xfrm>
        </p:spPr>
        <p:txBody>
          <a:bodyPr/>
          <a:lstStyle/>
          <a:p>
            <a:r>
              <a:rPr lang="cs-CZ" sz="3000" dirty="0" smtClean="0">
                <a:latin typeface="+mn-lt"/>
              </a:rPr>
              <a:t>Procesy a mechanismy související s přípravou programu</a:t>
            </a:r>
            <a:endParaRPr lang="en-US" sz="3000" dirty="0">
              <a:latin typeface="+mn-l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BBC7A58-1EB9-48B1-B15F-507BB3B71477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340768"/>
            <a:ext cx="8964488" cy="4824536"/>
          </a:xfrm>
        </p:spPr>
        <p:txBody>
          <a:bodyPr>
            <a:noAutofit/>
          </a:bodyPr>
          <a:lstStyle/>
          <a:p>
            <a:r>
              <a:rPr lang="cs-CZ" sz="2400" b="1" dirty="0" smtClean="0">
                <a:solidFill>
                  <a:srgbClr val="000099"/>
                </a:solidFill>
              </a:rPr>
              <a:t>Na úrovni přípravy programů je nutné:</a:t>
            </a:r>
            <a:endParaRPr lang="cs-CZ" sz="2400" dirty="0" smtClean="0">
              <a:solidFill>
                <a:srgbClr val="000099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vymezit všechny strategické dokumenty s vazbou na daný program;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ve spolupráci se zpracovateli strategických dokumentů stanovit způsob promítání konkrétních cílů, priorit a opatření příslušné strategie do tematických cílů, investičních priorit / </a:t>
            </a:r>
            <a:r>
              <a:rPr lang="cs-CZ" sz="2000" dirty="0" err="1" smtClean="0">
                <a:solidFill>
                  <a:srgbClr val="000099"/>
                </a:solidFill>
              </a:rPr>
              <a:t>priorit</a:t>
            </a:r>
            <a:r>
              <a:rPr lang="cs-CZ" sz="2000" dirty="0" smtClean="0">
                <a:solidFill>
                  <a:srgbClr val="000099"/>
                </a:solidFill>
              </a:rPr>
              <a:t> Unie a specifických cílů / opatření programu</a:t>
            </a:r>
            <a:endParaRPr lang="cs-CZ" sz="2000" u="sng" dirty="0" smtClean="0">
              <a:solidFill>
                <a:srgbClr val="000099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jasně identifikovat synergické a komplementární vazby</a:t>
            </a:r>
          </a:p>
          <a:p>
            <a:pPr lvl="0"/>
            <a:endParaRPr lang="cs-CZ" sz="2000" dirty="0" smtClean="0"/>
          </a:p>
          <a:p>
            <a:pPr lvl="0">
              <a:buFont typeface="Arial" pitchFamily="34" charset="0"/>
              <a:buChar char="•"/>
            </a:pPr>
            <a:endParaRPr lang="cs-CZ" sz="2000" dirty="0" smtClean="0">
              <a:solidFill>
                <a:srgbClr val="000099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03848" y="620688"/>
            <a:ext cx="5544616" cy="576064"/>
          </a:xfrm>
        </p:spPr>
        <p:txBody>
          <a:bodyPr/>
          <a:lstStyle/>
          <a:p>
            <a:r>
              <a:rPr lang="cs-CZ" sz="3000" dirty="0" smtClean="0">
                <a:latin typeface="+mn-lt"/>
              </a:rPr>
              <a:t>Strategické programování </a:t>
            </a:r>
            <a:endParaRPr lang="en-US" sz="3000" dirty="0">
              <a:latin typeface="+mn-l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BBC7A58-1EB9-48B1-B15F-507BB3B71477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19872" y="548680"/>
            <a:ext cx="5194920" cy="634082"/>
          </a:xfrm>
        </p:spPr>
        <p:txBody>
          <a:bodyPr/>
          <a:lstStyle/>
          <a:p>
            <a:r>
              <a:rPr lang="cs-CZ" sz="3000" b="1" dirty="0" smtClean="0">
                <a:solidFill>
                  <a:srgbClr val="000099"/>
                </a:solidFill>
                <a:latin typeface="+mn-lt"/>
              </a:rPr>
              <a:t>Struktura programů</a:t>
            </a:r>
            <a:endParaRPr lang="en-US" sz="3000" b="1" dirty="0">
              <a:solidFill>
                <a:srgbClr val="000099"/>
              </a:solidFill>
              <a:latin typeface="+mn-lt"/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323528" y="1341438"/>
          <a:ext cx="8425184" cy="46923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2"/>
                <a:gridCol w="2844440"/>
                <a:gridCol w="2106296"/>
                <a:gridCol w="2106296"/>
              </a:tblGrid>
              <a:tr h="581599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Úroveň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OP spolufinancované z EFRR, ESF a FS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OP Rybářství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Program rozvoje venkova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44317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1.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>
                          <a:solidFill>
                            <a:schemeClr val="tx1"/>
                          </a:solidFill>
                        </a:rPr>
                        <a:t>Operační program</a:t>
                      </a:r>
                      <a:endParaRPr lang="cs-CZ" sz="1800" baseline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Operační program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Program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44317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/>
                        <a:t>2.</a:t>
                      </a:r>
                      <a:endParaRPr lang="cs-CZ" sz="1800" baseline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>
                          <a:solidFill>
                            <a:schemeClr val="tx1"/>
                          </a:solidFill>
                        </a:rPr>
                        <a:t>Prioritní osa</a:t>
                      </a:r>
                      <a:endParaRPr lang="cs-CZ" sz="1800" baseline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Priorita Unie 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Priorita Unie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44317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/>
                        <a:t>3.</a:t>
                      </a:r>
                      <a:endParaRPr lang="cs-CZ" sz="1800" baseline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>
                          <a:solidFill>
                            <a:schemeClr val="tx1"/>
                          </a:solidFill>
                        </a:rPr>
                        <a:t>Investiční priorita</a:t>
                      </a:r>
                      <a:endParaRPr lang="cs-CZ" sz="1800" baseline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Specifický cíl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Prioritní oblast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44317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/>
                        <a:t>4.</a:t>
                      </a:r>
                      <a:endParaRPr lang="cs-CZ" sz="1800" baseline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/>
                        <a:t>Opatření</a:t>
                      </a:r>
                      <a:endParaRPr lang="cs-CZ" sz="1800" baseline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Opatření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Opatření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44317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/>
                        <a:t>5.</a:t>
                      </a:r>
                      <a:endParaRPr lang="cs-CZ" sz="1800" baseline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–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–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 err="1"/>
                        <a:t>Podopatření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44317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/>
                        <a:t>6.</a:t>
                      </a:r>
                      <a:endParaRPr lang="cs-CZ" sz="1800" baseline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/>
                        <a:t>–</a:t>
                      </a:r>
                      <a:endParaRPr lang="cs-CZ" sz="1800" baseline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–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 smtClean="0"/>
                        <a:t>Záměr / Titul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544317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7.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Projekt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Projekt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Projekt / nárokové opatření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_sablona_1024x768_v1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Vlastní návrh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lastní návrh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3787</TotalTime>
  <Words>866</Words>
  <Application>Microsoft Office PowerPoint</Application>
  <PresentationFormat>Předvádění na obrazovce (4:3)</PresentationFormat>
  <Paragraphs>237</Paragraphs>
  <Slides>18</Slides>
  <Notes>14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0" baseType="lpstr">
      <vt:lpstr>MMR_sablona_1024x768_v1</vt:lpstr>
      <vt:lpstr>Vlastní návrh</vt:lpstr>
      <vt:lpstr>Příprava programového období 2014 – 2020</vt:lpstr>
      <vt:lpstr>Snímek 2</vt:lpstr>
      <vt:lpstr>Snímek 3</vt:lpstr>
      <vt:lpstr>Snímek 4</vt:lpstr>
      <vt:lpstr>Požadavky na ŘO</vt:lpstr>
      <vt:lpstr>Požadavky na ŘO</vt:lpstr>
      <vt:lpstr>Procesy a mechanismy související s přípravou programu</vt:lpstr>
      <vt:lpstr>Strategické programování </vt:lpstr>
      <vt:lpstr>Struktura programů</vt:lpstr>
      <vt:lpstr>Strategické plánování - vnitřní</vt:lpstr>
      <vt:lpstr>Snímek 11</vt:lpstr>
      <vt:lpstr>Další postup Příprava teorie změny - harmonogram</vt:lpstr>
      <vt:lpstr>Hlavní požadavky  na ex-ante hodnotitele</vt:lpstr>
      <vt:lpstr>Hlavní požadavky  na ex-ante hodnotitele</vt:lpstr>
      <vt:lpstr>Hlavní požadavky  na ex-ante hodnotitele</vt:lpstr>
      <vt:lpstr>Hlavní požadavky  na ex-ante hodnotitele</vt:lpstr>
      <vt:lpstr>Hlavní požadavky  na SEA hodnotitele</vt:lpstr>
      <vt:lpstr>Děkujeme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Tippman</dc:creator>
  <cp:lastModifiedBy>Jana Chladná</cp:lastModifiedBy>
  <cp:revision>1166</cp:revision>
  <cp:lastPrinted>2013-01-11T07:52:27Z</cp:lastPrinted>
  <dcterms:created xsi:type="dcterms:W3CDTF">2012-04-02T09:55:48Z</dcterms:created>
  <dcterms:modified xsi:type="dcterms:W3CDTF">2013-01-11T12:22:08Z</dcterms:modified>
</cp:coreProperties>
</file>