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6" r:id="rId2"/>
  </p:sldMasterIdLst>
  <p:notesMasterIdLst>
    <p:notesMasterId r:id="rId66"/>
  </p:notesMasterIdLst>
  <p:handoutMasterIdLst>
    <p:handoutMasterId r:id="rId67"/>
  </p:handoutMasterIdLst>
  <p:sldIdLst>
    <p:sldId id="364" r:id="rId3"/>
    <p:sldId id="471" r:id="rId4"/>
    <p:sldId id="611" r:id="rId5"/>
    <p:sldId id="483" r:id="rId6"/>
    <p:sldId id="610" r:id="rId7"/>
    <p:sldId id="517" r:id="rId8"/>
    <p:sldId id="518" r:id="rId9"/>
    <p:sldId id="612" r:id="rId10"/>
    <p:sldId id="548" r:id="rId11"/>
    <p:sldId id="549" r:id="rId12"/>
    <p:sldId id="550" r:id="rId13"/>
    <p:sldId id="551" r:id="rId14"/>
    <p:sldId id="552" r:id="rId15"/>
    <p:sldId id="553" r:id="rId16"/>
    <p:sldId id="554" r:id="rId17"/>
    <p:sldId id="555" r:id="rId18"/>
    <p:sldId id="556" r:id="rId19"/>
    <p:sldId id="557" r:id="rId20"/>
    <p:sldId id="558" r:id="rId21"/>
    <p:sldId id="559" r:id="rId22"/>
    <p:sldId id="560" r:id="rId23"/>
    <p:sldId id="561" r:id="rId24"/>
    <p:sldId id="562" r:id="rId25"/>
    <p:sldId id="563" r:id="rId26"/>
    <p:sldId id="564" r:id="rId27"/>
    <p:sldId id="565" r:id="rId28"/>
    <p:sldId id="566" r:id="rId29"/>
    <p:sldId id="613" r:id="rId30"/>
    <p:sldId id="614" r:id="rId31"/>
    <p:sldId id="615" r:id="rId32"/>
    <p:sldId id="617" r:id="rId33"/>
    <p:sldId id="616" r:id="rId34"/>
    <p:sldId id="524" r:id="rId35"/>
    <p:sldId id="495" r:id="rId36"/>
    <p:sldId id="570" r:id="rId37"/>
    <p:sldId id="571" r:id="rId38"/>
    <p:sldId id="572" r:id="rId39"/>
    <p:sldId id="531" r:id="rId40"/>
    <p:sldId id="590" r:id="rId41"/>
    <p:sldId id="595" r:id="rId42"/>
    <p:sldId id="596" r:id="rId43"/>
    <p:sldId id="597" r:id="rId44"/>
    <p:sldId id="598" r:id="rId45"/>
    <p:sldId id="602" r:id="rId46"/>
    <p:sldId id="603" r:id="rId47"/>
    <p:sldId id="604" r:id="rId48"/>
    <p:sldId id="605" r:id="rId49"/>
    <p:sldId id="606" r:id="rId50"/>
    <p:sldId id="607" r:id="rId51"/>
    <p:sldId id="608" r:id="rId52"/>
    <p:sldId id="609" r:id="rId53"/>
    <p:sldId id="573" r:id="rId54"/>
    <p:sldId id="574" r:id="rId55"/>
    <p:sldId id="575" r:id="rId56"/>
    <p:sldId id="576" r:id="rId57"/>
    <p:sldId id="577" r:id="rId58"/>
    <p:sldId id="578" r:id="rId59"/>
    <p:sldId id="579" r:id="rId60"/>
    <p:sldId id="580" r:id="rId61"/>
    <p:sldId id="581" r:id="rId62"/>
    <p:sldId id="582" r:id="rId63"/>
    <p:sldId id="516" r:id="rId64"/>
    <p:sldId id="369" r:id="rId65"/>
  </p:sldIdLst>
  <p:sldSz cx="9144000" cy="6858000" type="screen4x3"/>
  <p:notesSz cx="7099300" cy="102346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anka" initials="u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DB7D00"/>
    <a:srgbClr val="00AF3F"/>
    <a:srgbClr val="F9E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847" autoAdjust="0"/>
    <p:restoredTop sz="64347" autoAdjust="0"/>
  </p:normalViewPr>
  <p:slideViewPr>
    <p:cSldViewPr>
      <p:cViewPr>
        <p:scale>
          <a:sx n="90" d="100"/>
          <a:sy n="90" d="100"/>
        </p:scale>
        <p:origin x="-432" y="2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1" d="100"/>
          <a:sy n="71" d="100"/>
        </p:scale>
        <p:origin x="-2100" y="-96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slide" Target="slides/slide61.xml"/><Relationship Id="rId68" Type="http://schemas.openxmlformats.org/officeDocument/2006/relationships/commentAuthors" Target="commentAuthors.xml"/><Relationship Id="rId7" Type="http://schemas.openxmlformats.org/officeDocument/2006/relationships/slide" Target="slides/slide5.xml"/><Relationship Id="rId71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61" Type="http://schemas.openxmlformats.org/officeDocument/2006/relationships/slide" Target="slides/slide59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presProps" Target="presProp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tableStyles" Target="tableStyle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handoutMaster" Target="handoutMasters/handoutMaster1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7137" cy="512304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4020506" y="1"/>
            <a:ext cx="3077137" cy="512304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F12831D-9DFE-455D-B5B7-81C060291C27}" type="datetimeFigureOut">
              <a:rPr lang="cs-CZ"/>
              <a:pPr>
                <a:defRPr/>
              </a:pPr>
              <a:t>14.5.2013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720673"/>
            <a:ext cx="3077137" cy="512303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4020506" y="9720673"/>
            <a:ext cx="3077137" cy="512303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AD54ECC-A4E7-46CA-98F7-A2BB2465637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13701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7137" cy="512304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4020506" y="1"/>
            <a:ext cx="3077137" cy="512304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E57D3EB-CFF4-445C-A219-3A3377BB1BBB}" type="datetimeFigureOut">
              <a:rPr lang="cs-CZ"/>
              <a:pPr>
                <a:defRPr/>
              </a:pPr>
              <a:t>14.5.2013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68" tIns="47384" rIns="94768" bIns="47384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9600" y="4861155"/>
            <a:ext cx="5680103" cy="4605821"/>
          </a:xfrm>
          <a:prstGeom prst="rect">
            <a:avLst/>
          </a:prstGeom>
        </p:spPr>
        <p:txBody>
          <a:bodyPr vert="horz" lIns="94768" tIns="47384" rIns="94768" bIns="47384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720673"/>
            <a:ext cx="3077137" cy="512303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4020506" y="9720673"/>
            <a:ext cx="3077137" cy="512303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BBD512D-2AF7-4702-A314-BAC250171D6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65521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BD512D-2AF7-4702-A314-BAC250171D60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E36FAC-294E-408D-B174-B185E81F455E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E36FAC-294E-408D-B174-B185E81F455E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E36FAC-294E-408D-B174-B185E81F455E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E36FAC-294E-408D-B174-B185E81F455E}" type="slidenum">
              <a:rPr lang="cs-CZ" smtClean="0"/>
              <a:pPr>
                <a:defRPr/>
              </a:pPr>
              <a:t>25</a:t>
            </a:fld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E36FAC-294E-408D-B174-B185E81F455E}" type="slidenum">
              <a:rPr lang="cs-CZ" smtClean="0"/>
              <a:pPr>
                <a:defRPr/>
              </a:pPr>
              <a:t>26</a:t>
            </a:fld>
            <a:endParaRPr 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E36FAC-294E-408D-B174-B185E81F455E}" type="slidenum">
              <a:rPr lang="cs-CZ" smtClean="0"/>
              <a:pPr>
                <a:defRPr/>
              </a:pPr>
              <a:t>27</a:t>
            </a:fld>
            <a:endParaRPr 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4F70D5E-139B-46E2-B9DC-610285E17258}" type="slidenum">
              <a:rPr lang="cs-CZ" smtClean="0"/>
              <a:pPr>
                <a:defRPr/>
              </a:pPr>
              <a:t>33</a:t>
            </a:fld>
            <a:endParaRPr 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20E2893-E940-436A-81A3-8319718B928B}" type="slidenum">
              <a:rPr lang="cs-CZ" smtClean="0"/>
              <a:pPr>
                <a:defRPr/>
              </a:pPr>
              <a:t>34</a:t>
            </a:fld>
            <a:endParaRPr lang="cs-CZ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BD512D-2AF7-4702-A314-BAC250171D60}" type="slidenum">
              <a:rPr lang="cs-CZ" smtClean="0"/>
              <a:pPr>
                <a:defRPr/>
              </a:pPr>
              <a:t>35</a:t>
            </a:fld>
            <a:endParaRPr lang="cs-CZ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BD512D-2AF7-4702-A314-BAC250171D60}" type="slidenum">
              <a:rPr lang="cs-CZ" smtClean="0"/>
              <a:pPr>
                <a:defRPr/>
              </a:pPr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23056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819CD98-69C0-4A4A-BAA8-DFAB155B84A6}" type="slidenum">
              <a:rPr lang="cs-CZ" smtClean="0"/>
              <a:pPr>
                <a:defRPr/>
              </a:pPr>
              <a:t>39</a:t>
            </a:fld>
            <a:endParaRPr lang="cs-CZ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3A63057-CDDA-46D2-94E9-465F28F69F53}" type="slidenum">
              <a:rPr lang="cs-CZ" smtClean="0"/>
              <a:pPr>
                <a:defRPr/>
              </a:pPr>
              <a:t>40</a:t>
            </a:fld>
            <a:endParaRPr lang="cs-CZ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D6EF2F2-55B6-4E68-8C23-5FDBF5B3AA0C}" type="slidenum">
              <a:rPr lang="cs-CZ" smtClean="0"/>
              <a:pPr>
                <a:defRPr/>
              </a:pPr>
              <a:t>41</a:t>
            </a:fld>
            <a:endParaRPr lang="cs-CZ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Char char="•"/>
            </a:pPr>
            <a:r>
              <a:rPr lang="cs-CZ" smtClean="0">
                <a:solidFill>
                  <a:srgbClr val="000099"/>
                </a:solidFill>
                <a:latin typeface="Arial" charset="0"/>
                <a:cs typeface="Arial" charset="0"/>
              </a:rPr>
              <a:t> </a:t>
            </a:r>
            <a:endParaRPr lang="cs-CZ" smtClean="0"/>
          </a:p>
          <a:p>
            <a:endParaRPr lang="cs-CZ" b="1" smtClean="0"/>
          </a:p>
          <a:p>
            <a:endParaRPr 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2A45675-2905-4314-A019-739A83F23763}" type="slidenum">
              <a:rPr lang="cs-CZ" smtClean="0"/>
              <a:pPr>
                <a:defRPr/>
              </a:pPr>
              <a:t>42</a:t>
            </a:fld>
            <a:endParaRPr lang="cs-CZ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z="10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CCF75DE-5C9B-4018-A142-479FC692DB99}" type="slidenum">
              <a:rPr lang="cs-CZ" smtClean="0"/>
              <a:pPr>
                <a:defRPr/>
              </a:pPr>
              <a:t>43</a:t>
            </a:fld>
            <a:endParaRPr lang="cs-CZ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1257C30-B6BA-4F94-B3FE-7BA2EA7EB536}" type="slidenum">
              <a:rPr lang="cs-CZ" smtClean="0"/>
              <a:pPr>
                <a:defRPr/>
              </a:pPr>
              <a:t>44</a:t>
            </a:fld>
            <a:endParaRPr lang="cs-CZ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Zástupný symbol pro poznámky 2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marL="342900" lvl="1" indent="-342900" algn="just">
              <a:lnSpc>
                <a:spcPct val="110000"/>
              </a:lnSpc>
              <a:buClr>
                <a:srgbClr val="000099"/>
              </a:buClr>
              <a:defRPr/>
            </a:pPr>
            <a:endParaRPr lang="cs-CZ" sz="800" dirty="0" smtClean="0">
              <a:solidFill>
                <a:srgbClr val="000099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06502BC-53C7-402C-8BF7-92B973781E01}" type="slidenum">
              <a:rPr lang="cs-CZ" smtClean="0"/>
              <a:pPr>
                <a:defRPr/>
              </a:pPr>
              <a:t>46</a:t>
            </a:fld>
            <a:endParaRPr lang="cs-CZ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D1AA7C9-C7BC-457A-B1EA-D789EA96AD64}" type="slidenum">
              <a:rPr lang="cs-CZ" smtClean="0"/>
              <a:pPr>
                <a:defRPr/>
              </a:pPr>
              <a:t>48</a:t>
            </a:fld>
            <a:endParaRPr lang="cs-CZ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 fontScale="70000" lnSpcReduction="20000"/>
          </a:bodyPr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66DBBE4-65D2-404D-A1AB-B66D74C3E2B0}" type="slidenum">
              <a:rPr lang="cs-CZ" smtClean="0"/>
              <a:pPr>
                <a:defRPr/>
              </a:pPr>
              <a:t>49</a:t>
            </a:fld>
            <a:endParaRPr lang="cs-CZ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Zástupný symbol pro poznámky 2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>
              <a:spcBef>
                <a:spcPts val="0"/>
              </a:spcBef>
              <a:buFontTx/>
              <a:buChar char="•"/>
              <a:defRPr/>
            </a:pPr>
            <a:endParaRPr lang="cs-CZ" sz="10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BC4E9A9-9F44-44E2-B1DE-42BBD4FC715D}" type="slidenum">
              <a:rPr lang="cs-CZ" smtClean="0"/>
              <a:pPr>
                <a:defRPr/>
              </a:pPr>
              <a:t>50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8D27B0A-8FE5-4C7A-9253-41B3FEDAB852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Zástupný symbol pro poznámky 2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>
              <a:spcBef>
                <a:spcPts val="0"/>
              </a:spcBef>
              <a:buFontTx/>
              <a:buChar char="•"/>
              <a:defRPr/>
            </a:pPr>
            <a:endParaRPr lang="cs-CZ" sz="10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0FB9EBB-2A07-4ADB-AA79-3133CA3AF953}" type="slidenum">
              <a:rPr lang="cs-CZ" smtClean="0"/>
              <a:pPr>
                <a:defRPr/>
              </a:pPr>
              <a:t>51</a:t>
            </a:fld>
            <a:endParaRPr lang="cs-CZ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20E2893-E940-436A-81A3-8319718B928B}" type="slidenum">
              <a:rPr lang="cs-CZ" smtClean="0"/>
              <a:pPr>
                <a:defRPr/>
              </a:pPr>
              <a:t>52</a:t>
            </a:fld>
            <a:endParaRPr lang="cs-CZ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8C8619F-F856-4147-B06A-3EF5B2A6B0EB}" type="slidenum">
              <a:rPr lang="cs-CZ" smtClean="0"/>
              <a:pPr>
                <a:defRPr/>
              </a:pPr>
              <a:t>53</a:t>
            </a:fld>
            <a:endParaRPr lang="cs-CZ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2947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90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>
              <a:solidFill>
                <a:srgbClr val="000099"/>
              </a:solidFill>
            </a:endParaRPr>
          </a:p>
          <a:p>
            <a:endParaRPr 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5CE63DD-8DA3-4AEC-9B72-4F62D34E09B6}" type="slidenum">
              <a:rPr lang="cs-CZ" smtClean="0"/>
              <a:pPr>
                <a:defRPr/>
              </a:pPr>
              <a:t>55</a:t>
            </a:fld>
            <a:endParaRPr lang="cs-CZ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4691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571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354658" indent="-354658">
              <a:spcBef>
                <a:spcPct val="20000"/>
              </a:spcBef>
              <a:buClr>
                <a:schemeClr val="tx1"/>
              </a:buClr>
              <a:buSzPct val="45000"/>
            </a:pPr>
            <a:endParaRPr lang="cs-CZ" b="1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1885524-C502-4D0E-9F20-42112961C001}" type="slidenum">
              <a:rPr lang="cs-CZ" smtClean="0"/>
              <a:pPr>
                <a:defRPr/>
              </a:pPr>
              <a:t>57</a:t>
            </a:fld>
            <a:endParaRPr lang="cs-CZ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67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354658" indent="-354658">
              <a:spcBef>
                <a:spcPct val="20000"/>
              </a:spcBef>
              <a:buClr>
                <a:schemeClr val="tx1"/>
              </a:buClr>
              <a:buSzPct val="45000"/>
            </a:pPr>
            <a:endParaRPr lang="cs-CZ" b="1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2A3B015-8D95-4C83-9F21-5291F9C2752C}" type="slidenum">
              <a:rPr lang="cs-CZ" smtClean="0"/>
              <a:pPr>
                <a:defRPr/>
              </a:pPr>
              <a:t>58</a:t>
            </a:fld>
            <a:endParaRPr lang="cs-CZ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77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354658" indent="-354658">
              <a:spcBef>
                <a:spcPct val="20000"/>
              </a:spcBef>
              <a:buClr>
                <a:schemeClr val="tx1"/>
              </a:buClr>
              <a:buSzPct val="45000"/>
            </a:pPr>
            <a:endParaRPr lang="cs-CZ" b="1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4FEE1E6-398F-44E6-9435-551FFE5CE239}" type="slidenum">
              <a:rPr lang="cs-CZ" smtClean="0"/>
              <a:pPr>
                <a:defRPr/>
              </a:pPr>
              <a:t>59</a:t>
            </a:fld>
            <a:endParaRPr lang="cs-CZ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878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354658" indent="-354658">
              <a:spcBef>
                <a:spcPct val="20000"/>
              </a:spcBef>
              <a:buClr>
                <a:schemeClr val="tx1"/>
              </a:buClr>
              <a:buSzPct val="45000"/>
            </a:pPr>
            <a:endParaRPr lang="cs-CZ" b="1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B66F451-6A67-473D-8B03-092B830ED7E5}" type="slidenum">
              <a:rPr lang="cs-CZ" smtClean="0"/>
              <a:pPr>
                <a:defRPr/>
              </a:pPr>
              <a:t>60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20E2893-E940-436A-81A3-8319718B928B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98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354658" indent="-354658">
              <a:spcBef>
                <a:spcPct val="20000"/>
              </a:spcBef>
              <a:buClr>
                <a:schemeClr val="tx1"/>
              </a:buClr>
              <a:buSzPct val="45000"/>
            </a:pPr>
            <a:endParaRPr lang="cs-CZ" b="1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FEF415B-8F15-466B-9806-02AA47EAD693}" type="slidenum">
              <a:rPr lang="cs-CZ" smtClean="0"/>
              <a:pPr>
                <a:defRPr/>
              </a:pPr>
              <a:t>61</a:t>
            </a:fld>
            <a:endParaRPr lang="cs-CZ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Char char="-"/>
            </a:pPr>
            <a:r>
              <a:rPr lang="cs-CZ" baseline="0" dirty="0" smtClean="0"/>
              <a:t>sdílení informací a návrhů mezi programy/ŘO</a:t>
            </a:r>
          </a:p>
          <a:p>
            <a:pPr>
              <a:buFontTx/>
              <a:buChar char="-"/>
            </a:pPr>
            <a:r>
              <a:rPr lang="cs-CZ" baseline="0" dirty="0" smtClean="0"/>
              <a:t>ex-ante evaluátoři</a:t>
            </a: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20E2893-E940-436A-81A3-8319718B928B}" type="slidenum">
              <a:rPr lang="cs-CZ" smtClean="0"/>
              <a:pPr>
                <a:defRPr/>
              </a:pPr>
              <a:t>62</a:t>
            </a:fld>
            <a:endParaRPr lang="cs-CZ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BD512D-2AF7-4702-A314-BAC250171D60}" type="slidenum">
              <a:rPr lang="cs-CZ" smtClean="0"/>
              <a:pPr>
                <a:defRPr/>
              </a:pPr>
              <a:t>63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Char char="•"/>
            </a:pP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72F5C7D-8D33-455F-B3F9-2057CA364B9D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1">
              <a:buFontTx/>
              <a:buChar char="•"/>
            </a:pP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B51C718-62CE-46DD-8A30-E510102D332B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914B4D0-38C8-4BEB-89A1-DF6B013F54BD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BD512D-2AF7-4702-A314-BAC250171D60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99952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3E720B6-6258-49A0-9E19-C19C9CB3BB47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2"/>
          <p:cNvSpPr txBox="1">
            <a:spLocks/>
          </p:cNvSpPr>
          <p:nvPr userDrawn="1"/>
        </p:nvSpPr>
        <p:spPr>
          <a:xfrm>
            <a:off x="1403350" y="3789363"/>
            <a:ext cx="7208838" cy="5762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mtClean="0"/>
              <a:t>MINISTERSTVO PRO MÍSTNÍ ROZVOJ ČR</a:t>
            </a:r>
          </a:p>
        </p:txBody>
      </p:sp>
      <p:pic>
        <p:nvPicPr>
          <p:cNvPr id="7" name="Obrázek 5" descr="mmr_cr_rgb.em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692150"/>
            <a:ext cx="2565400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Podnadpis 2"/>
          <p:cNvSpPr>
            <a:spLocks noGrp="1"/>
          </p:cNvSpPr>
          <p:nvPr>
            <p:ph type="subTitle" idx="1"/>
          </p:nvPr>
        </p:nvSpPr>
        <p:spPr>
          <a:xfrm>
            <a:off x="1403648" y="4581128"/>
            <a:ext cx="7056784" cy="180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sp>
        <p:nvSpPr>
          <p:cNvPr id="6" name="Nadpis 13"/>
          <p:cNvSpPr>
            <a:spLocks noGrp="1" noChangeAspect="1"/>
          </p:cNvSpPr>
          <p:nvPr>
            <p:ph type="title"/>
          </p:nvPr>
        </p:nvSpPr>
        <p:spPr>
          <a:xfrm>
            <a:off x="1403648" y="1988840"/>
            <a:ext cx="7283152" cy="1872208"/>
          </a:xfrm>
          <a:prstGeom prst="rect">
            <a:avLst/>
          </a:prstGeom>
        </p:spPr>
        <p:txBody>
          <a:bodyPr anchor="b"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340768"/>
            <a:ext cx="8352928" cy="4824536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395536" y="620688"/>
            <a:ext cx="8352928" cy="576064"/>
          </a:xfrm>
          <a:prstGeom prst="rect">
            <a:avLst/>
          </a:prstGeom>
        </p:spPr>
        <p:txBody>
          <a:bodyPr anchor="t"/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8" name="Zástupný symbol pro číslo snímku 6"/>
          <p:cNvSpPr>
            <a:spLocks noGrp="1"/>
          </p:cNvSpPr>
          <p:nvPr>
            <p:ph type="sldNum" sz="quarter" idx="4"/>
          </p:nvPr>
        </p:nvSpPr>
        <p:spPr>
          <a:xfrm>
            <a:off x="7596336" y="0"/>
            <a:ext cx="1152128" cy="260648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BBC7A58-1EB9-48B1-B15F-507BB3B71477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9" name="Zástupný symbol pro zápatí 5"/>
          <p:cNvSpPr>
            <a:spLocks noGrp="1"/>
          </p:cNvSpPr>
          <p:nvPr>
            <p:ph type="ftr" sz="quarter" idx="3"/>
          </p:nvPr>
        </p:nvSpPr>
        <p:spPr>
          <a:xfrm>
            <a:off x="395536" y="0"/>
            <a:ext cx="4320480" cy="260648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2">
                    <a:lumMod val="40000"/>
                    <a:lumOff val="60000"/>
                  </a:schemeClr>
                </a:solidFill>
                <a:effectLst/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 smtClean="0"/>
              <a:t>Pracovní skupina Evaluace</a:t>
            </a:r>
            <a:endParaRPr lang="cs-CZ" dirty="0"/>
          </a:p>
        </p:txBody>
      </p:sp>
      <p:sp>
        <p:nvSpPr>
          <p:cNvPr id="11" name="Zástupný symbol pro datum 2"/>
          <p:cNvSpPr>
            <a:spLocks noGrp="1"/>
          </p:cNvSpPr>
          <p:nvPr>
            <p:ph type="dt" idx="2"/>
          </p:nvPr>
        </p:nvSpPr>
        <p:spPr>
          <a:xfrm>
            <a:off x="4788024" y="0"/>
            <a:ext cx="2736304" cy="2606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 smtClean="0"/>
              <a:t>25. října 2011, Praha, MMR</a:t>
            </a:r>
            <a:endParaRPr lang="cs-CZ" dirty="0"/>
          </a:p>
        </p:txBody>
      </p:sp>
      <p:pic>
        <p:nvPicPr>
          <p:cNvPr id="7" name="Obrázek 11" descr="mmr_cr_rgb.em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1773" y="6291882"/>
            <a:ext cx="2016125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2"/>
          <p:cNvSpPr txBox="1">
            <a:spLocks/>
          </p:cNvSpPr>
          <p:nvPr/>
        </p:nvSpPr>
        <p:spPr>
          <a:xfrm>
            <a:off x="1258888" y="3135313"/>
            <a:ext cx="7273925" cy="1150937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MINISTRY OF REGIONAL DEVELOPMENT CZ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NATIONAL COORDINATION AUTHORITY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59930" y="4357694"/>
            <a:ext cx="7272510" cy="1296144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cs-CZ" dirty="0"/>
          </a:p>
        </p:txBody>
      </p:sp>
      <p:sp>
        <p:nvSpPr>
          <p:cNvPr id="14" name="Nadpis 13"/>
          <p:cNvSpPr>
            <a:spLocks noGrp="1" noChangeAspect="1"/>
          </p:cNvSpPr>
          <p:nvPr>
            <p:ph type="title"/>
          </p:nvPr>
        </p:nvSpPr>
        <p:spPr>
          <a:xfrm>
            <a:off x="1259930" y="1478440"/>
            <a:ext cx="7275031" cy="1584176"/>
          </a:xfrm>
          <a:prstGeom prst="rect">
            <a:avLst/>
          </a:prstGeom>
        </p:spPr>
        <p:txBody>
          <a:bodyPr anchor="b"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cs-CZ" dirty="0"/>
          </a:p>
        </p:txBody>
      </p:sp>
      <p:sp>
        <p:nvSpPr>
          <p:cNvPr id="5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7596188" y="0"/>
            <a:ext cx="1152525" cy="260350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9F83D7A1-819B-4F3C-AFE6-53EF8D5E96B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95288" y="0"/>
            <a:ext cx="4321175" cy="2603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EB4E3"/>
                </a:solidFill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Informal Dialogue with the European Commission </a:t>
            </a:r>
            <a:endParaRPr lang="cs-CZ"/>
          </a:p>
        </p:txBody>
      </p:sp>
      <p:sp>
        <p:nvSpPr>
          <p:cNvPr id="7" name="Zástupný symbol pro datum 2"/>
          <p:cNvSpPr>
            <a:spLocks noGrp="1"/>
          </p:cNvSpPr>
          <p:nvPr>
            <p:ph type="dt" idx="12"/>
          </p:nvPr>
        </p:nvSpPr>
        <p:spPr>
          <a:xfrm>
            <a:off x="4787900" y="0"/>
            <a:ext cx="2736850" cy="2603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EB4E3"/>
                </a:solidFill>
                <a:cs typeface="Arial" charset="0"/>
              </a:defRPr>
            </a:lvl1pPr>
          </a:lstStyle>
          <a:p>
            <a:pPr>
              <a:defRPr/>
            </a:pPr>
            <a:r>
              <a:rPr lang="cs-CZ"/>
              <a:t>May 23 </a:t>
            </a:r>
            <a:r>
              <a:rPr lang="cs-CZ" err="1"/>
              <a:t>and</a:t>
            </a:r>
            <a:r>
              <a:rPr lang="cs-CZ"/>
              <a:t> 24, 2013, </a:t>
            </a:r>
            <a:r>
              <a:rPr lang="cs-CZ" err="1"/>
              <a:t>Prague</a:t>
            </a:r>
            <a:r>
              <a:rPr lang="cs-CZ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011626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nitřní list s nadpisem kapito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395536" y="2492896"/>
            <a:ext cx="8352928" cy="367240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rtl="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  <a:defRPr lang="en-US" sz="3200" b="1" kern="1200" dirty="0" smtClean="0">
                <a:solidFill>
                  <a:srgbClr val="000099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7596188" y="0"/>
            <a:ext cx="1152525" cy="260350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417F4C7-8718-462D-9202-2D2C01DCB9D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4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95288" y="0"/>
            <a:ext cx="4321175" cy="2603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EB4E3"/>
                </a:solidFill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Informal Dialogue with the European Commission </a:t>
            </a:r>
            <a:endParaRPr lang="cs-CZ"/>
          </a:p>
        </p:txBody>
      </p:sp>
      <p:sp>
        <p:nvSpPr>
          <p:cNvPr id="5" name="Zástupný symbol pro datum 2"/>
          <p:cNvSpPr>
            <a:spLocks noGrp="1"/>
          </p:cNvSpPr>
          <p:nvPr>
            <p:ph type="dt" idx="12"/>
          </p:nvPr>
        </p:nvSpPr>
        <p:spPr>
          <a:xfrm>
            <a:off x="4787900" y="0"/>
            <a:ext cx="2736850" cy="2603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EB4E3"/>
                </a:solidFill>
                <a:cs typeface="Arial" charset="0"/>
              </a:defRPr>
            </a:lvl1pPr>
          </a:lstStyle>
          <a:p>
            <a:pPr>
              <a:defRPr/>
            </a:pPr>
            <a:r>
              <a:rPr lang="cs-CZ"/>
              <a:t>May 23 </a:t>
            </a:r>
            <a:r>
              <a:rPr lang="cs-CZ" err="1"/>
              <a:t>and</a:t>
            </a:r>
            <a:r>
              <a:rPr lang="cs-CZ"/>
              <a:t> 24, 2013, </a:t>
            </a:r>
            <a:r>
              <a:rPr lang="cs-CZ" err="1"/>
              <a:t>Prague</a:t>
            </a:r>
            <a:r>
              <a:rPr lang="cs-CZ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88756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4" descr="mmr_cr_rgb.em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620713"/>
            <a:ext cx="2016125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060848"/>
            <a:ext cx="8291264" cy="4392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4" descr="mmr_cr_rgb.em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620713"/>
            <a:ext cx="2016125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291264" cy="49685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odráž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mmr_cr_rgb.em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620713"/>
            <a:ext cx="2016125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29600" cy="43924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itchFamily="2" charset="2"/>
              <a:buChar char="§"/>
              <a:defRPr/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/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/>
            </a:lvl3pPr>
            <a:lvl4pPr marL="1600200" indent="-228600">
              <a:buClr>
                <a:schemeClr val="accent1"/>
              </a:buClr>
              <a:buFont typeface="Wingdings" pitchFamily="2" charset="2"/>
              <a:buChar char="§"/>
              <a:defRPr/>
            </a:lvl4pPr>
            <a:lvl5pPr marL="2057400" indent="-228600">
              <a:buClr>
                <a:schemeClr val="accent1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7.xml"/><Relationship Id="rId18" Type="http://schemas.openxmlformats.org/officeDocument/2006/relationships/image" Target="../media/image4.jpeg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6.xml"/><Relationship Id="rId17" Type="http://schemas.openxmlformats.org/officeDocument/2006/relationships/image" Target="../media/image2.emf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3.jpeg"/><Relationship Id="rId20" Type="http://schemas.openxmlformats.org/officeDocument/2006/relationships/image" Target="../media/image6.jpeg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14.xml"/><Relationship Id="rId19" Type="http://schemas.openxmlformats.org/officeDocument/2006/relationships/image" Target="../media/image5.jpeg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Obrázek 9" descr="podtisk_modry.emf"/>
          <p:cNvPicPr>
            <a:picLocks noChangeAspect="1"/>
          </p:cNvPicPr>
          <p:nvPr/>
        </p:nvPicPr>
        <p:blipFill>
          <a:blip r:embed="rId6" cstate="print"/>
          <a:srcRect l="17007" b="8623"/>
          <a:stretch>
            <a:fillRect/>
          </a:stretch>
        </p:blipFill>
        <p:spPr bwMode="auto">
          <a:xfrm>
            <a:off x="0" y="1989138"/>
            <a:ext cx="7908925" cy="486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bdélník 7"/>
          <p:cNvSpPr>
            <a:spLocks noChangeAspect="1"/>
          </p:cNvSpPr>
          <p:nvPr/>
        </p:nvSpPr>
        <p:spPr>
          <a:xfrm>
            <a:off x="0" y="0"/>
            <a:ext cx="9144000" cy="26035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16" descr="nok bubliny.jpg"/>
          <p:cNvPicPr>
            <a:picLocks noChangeAspect="1"/>
          </p:cNvPicPr>
          <p:nvPr userDrawn="1"/>
        </p:nvPicPr>
        <p:blipFill>
          <a:blip r:embed="rId16" cstate="print"/>
          <a:srcRect l="14905"/>
          <a:stretch>
            <a:fillRect/>
          </a:stretch>
        </p:blipFill>
        <p:spPr bwMode="auto">
          <a:xfrm>
            <a:off x="0" y="1628775"/>
            <a:ext cx="7056438" cy="460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bdélník 7"/>
          <p:cNvSpPr>
            <a:spLocks noChangeAspect="1"/>
          </p:cNvSpPr>
          <p:nvPr userDrawn="1"/>
        </p:nvSpPr>
        <p:spPr>
          <a:xfrm>
            <a:off x="0" y="0"/>
            <a:ext cx="9144000" cy="26035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b="0" dirty="0">
              <a:noFill/>
            </a:endParaRPr>
          </a:p>
        </p:txBody>
      </p:sp>
      <p:sp>
        <p:nvSpPr>
          <p:cNvPr id="9" name="Obdélník 8"/>
          <p:cNvSpPr/>
          <p:nvPr userDrawn="1"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b="0" dirty="0">
              <a:noFill/>
            </a:endParaRPr>
          </a:p>
        </p:txBody>
      </p:sp>
      <p:pic>
        <p:nvPicPr>
          <p:cNvPr id="1029" name="Obrázek 11" descr="mmr_cr_rgb.emf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468313" y="692150"/>
            <a:ext cx="2016125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2" descr="prezentace1a"/>
          <p:cNvPicPr>
            <a:picLocks noChangeAspect="1" noChangeArrowheads="1"/>
          </p:cNvPicPr>
          <p:nvPr userDrawn="1"/>
        </p:nvPicPr>
        <p:blipFill>
          <a:blip r:embed="rId18" cstate="print"/>
          <a:srcRect l="2751" t="2750" r="75987" b="78355"/>
          <a:stretch>
            <a:fillRect/>
          </a:stretch>
        </p:blipFill>
        <p:spPr bwMode="auto">
          <a:xfrm>
            <a:off x="7775575" y="6069013"/>
            <a:ext cx="900113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Obrázek 10" descr="optp.jpg"/>
          <p:cNvPicPr>
            <a:picLocks noChangeAspect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4200525" y="6165850"/>
            <a:ext cx="835025" cy="4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Obrázek 14" descr="eu.jpg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353050" y="6165850"/>
            <a:ext cx="2279650" cy="44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  <p:sldLayoutId id="2147483700" r:id="rId14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emf"/><Relationship Id="rId4" Type="http://schemas.openxmlformats.org/officeDocument/2006/relationships/package" Target="../embeddings/Dokument_aplikace_Microsoft_Word1.docx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8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6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8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6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6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6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6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mr.cz/" TargetMode="External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www.strukturalni-fondy.cz/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4282" y="2500306"/>
            <a:ext cx="8569325" cy="100171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pl-PL" sz="3200" b="1" kern="12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Arial" pitchFamily="34" charset="0"/>
              </a:rPr>
              <a:t>Pracovní skupina </a:t>
            </a:r>
            <a:br>
              <a:rPr lang="pl-PL" sz="3200" b="1" kern="12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Arial" pitchFamily="34" charset="0"/>
              </a:rPr>
            </a:br>
            <a:r>
              <a:rPr lang="pl-PL" sz="3200" b="1" kern="12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Arial" pitchFamily="34" charset="0"/>
              </a:rPr>
              <a:t>k rozpracování programů 2014 - 2020</a:t>
            </a:r>
            <a:endParaRPr lang="cs-CZ" sz="3200" b="1" kern="1200" dirty="0" smtClean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3315" name="Rectangle 4"/>
          <p:cNvSpPr>
            <a:spLocks noChangeArrowheads="1"/>
          </p:cNvSpPr>
          <p:nvPr/>
        </p:nvSpPr>
        <p:spPr bwMode="auto">
          <a:xfrm>
            <a:off x="285720" y="5214950"/>
            <a:ext cx="8424863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cs-CZ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14. května 2013, 13:00 </a:t>
            </a:r>
          </a:p>
          <a:p>
            <a:pPr marL="342900" indent="-342900"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cs-CZ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Ministerstvo pro místní rozvoj </a:t>
            </a:r>
            <a:endParaRPr lang="cs-CZ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316" name="Line 5"/>
          <p:cNvSpPr>
            <a:spLocks noChangeShapeType="1"/>
          </p:cNvSpPr>
          <p:nvPr/>
        </p:nvSpPr>
        <p:spPr bwMode="auto">
          <a:xfrm>
            <a:off x="0" y="4724400"/>
            <a:ext cx="9144000" cy="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3317" name="Line 6"/>
          <p:cNvSpPr>
            <a:spLocks noChangeShapeType="1"/>
          </p:cNvSpPr>
          <p:nvPr/>
        </p:nvSpPr>
        <p:spPr bwMode="auto">
          <a:xfrm>
            <a:off x="0" y="6021388"/>
            <a:ext cx="9144000" cy="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2"/>
          <p:cNvSpPr>
            <a:spLocks noGrp="1"/>
          </p:cNvSpPr>
          <p:nvPr>
            <p:ph type="body" idx="1"/>
          </p:nvPr>
        </p:nvSpPr>
        <p:spPr>
          <a:xfrm>
            <a:off x="357158" y="1268760"/>
            <a:ext cx="8358246" cy="4874884"/>
          </a:xfrm>
        </p:spPr>
        <p:txBody>
          <a:bodyPr anchor="ctr" anchorCtr="0"/>
          <a:lstStyle/>
          <a:p>
            <a:pPr marL="450850" indent="-450850" algn="just">
              <a:lnSpc>
                <a:spcPct val="90000"/>
              </a:lnSpc>
              <a:spcBef>
                <a:spcPts val="600"/>
              </a:spcBef>
              <a:defRPr/>
            </a:pPr>
            <a:r>
              <a:rPr lang="cs-CZ" b="1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Formální a věcné obecné zhodnocení návrhů programů</a:t>
            </a:r>
          </a:p>
          <a:p>
            <a:pPr marL="450850" indent="-450850" algn="just">
              <a:lnSpc>
                <a:spcPct val="90000"/>
              </a:lnSpc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cs-CZ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V některých případech není dodržena šablona EK (text a tabulky).</a:t>
            </a:r>
          </a:p>
          <a:p>
            <a:pPr marL="450850" indent="-450850" algn="just">
              <a:lnSpc>
                <a:spcPct val="90000"/>
              </a:lnSpc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cs-CZ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Nejsou vždy uvedeny jak splněné, tak i částečně splněné a nesplněné PP.</a:t>
            </a:r>
          </a:p>
          <a:p>
            <a:pPr marL="450850" indent="-450850" algn="just">
              <a:lnSpc>
                <a:spcPct val="90000"/>
              </a:lnSpc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cs-CZ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Nejsou uváděny dostatečné odkazy v případě splnění (musí být dostatečná argumentace u splnění, nikoli obecné formulace a odkaz na obecný web).</a:t>
            </a:r>
          </a:p>
          <a:p>
            <a:pPr marL="450850" indent="-450850" algn="just">
              <a:lnSpc>
                <a:spcPct val="90000"/>
              </a:lnSpc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cs-CZ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Není vždy zřejmé, z jakého důvodu je plnění považováno za částečné (nutno se vyjadřovat přesně, včetně uvádění jasně formulovaných opatření a harmonogramu splnění těchto opatření).</a:t>
            </a:r>
          </a:p>
          <a:p>
            <a:pPr marL="450850" indent="-450850" algn="just">
              <a:lnSpc>
                <a:spcPct val="90000"/>
              </a:lnSpc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cs-CZ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Není uváděno plnění u všech kritérií </a:t>
            </a:r>
            <a:r>
              <a:rPr lang="cs-CZ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cs-CZ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předběžnou podmínku lze považovat za splněnou, pokud jsou naplněna všechna relevantní kritéria dané předběžné podmínky.</a:t>
            </a:r>
          </a:p>
          <a:p>
            <a:pPr marL="450850" indent="-450850" algn="just">
              <a:lnSpc>
                <a:spcPct val="90000"/>
              </a:lnSpc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cs-CZ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Vhodné uvést kapitolu k předběžným podmínkám uvozujícím textem (postavení programu v konceptu PP, jak je zajišťováno plnění ve vztahu k ostatním ŘO / gestorům, specifika programu vs. PP apod.).</a:t>
            </a:r>
          </a:p>
        </p:txBody>
      </p:sp>
      <p:sp>
        <p:nvSpPr>
          <p:cNvPr id="3" name="Obdélník 2"/>
          <p:cNvSpPr/>
          <p:nvPr/>
        </p:nvSpPr>
        <p:spPr>
          <a:xfrm>
            <a:off x="2771800" y="620688"/>
            <a:ext cx="61436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cs-CZ" sz="28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Předběžné podmínky</a:t>
            </a:r>
            <a:endParaRPr lang="cs-CZ" sz="28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2"/>
          <p:cNvSpPr>
            <a:spLocks noGrp="1"/>
          </p:cNvSpPr>
          <p:nvPr>
            <p:ph type="body" idx="1"/>
          </p:nvPr>
        </p:nvSpPr>
        <p:spPr>
          <a:xfrm>
            <a:off x="323528" y="1196752"/>
            <a:ext cx="8215370" cy="4664090"/>
          </a:xfrm>
        </p:spPr>
        <p:txBody>
          <a:bodyPr anchor="ctr" anchorCtr="0"/>
          <a:lstStyle/>
          <a:p>
            <a:pPr marL="450850" indent="-450850" algn="just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ŘO je zodpovědný za vyplnění všech relevantních předběžných podmínek včetně návrhů opatření a harmonogramu. </a:t>
            </a:r>
          </a:p>
          <a:p>
            <a:pPr marL="450850" indent="-450850" algn="just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U předběžných podmínek, které nejsou v gesci daného ŘO, musí ŘO zajistit kompletní vypracování tabulek ve spolupráci s příslušnými gestory předběžných podmínek – daní gestoři musí mít na paměti, že nesplnění předběžné podmínky může mít dopad i na jiné OP (zejména IROP, OP PPR a částečně i další OP).</a:t>
            </a:r>
          </a:p>
          <a:p>
            <a:pPr marL="450850" indent="-450850" algn="just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cs-CZ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Otázka obecných předběžných podmínek (třetí tabulka) ve vztahu k programům (a </a:t>
            </a:r>
            <a:r>
              <a:rPr lang="cs-CZ" kern="1200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DoP</a:t>
            </a:r>
            <a:r>
              <a:rPr lang="cs-CZ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) je řešena v dialogu s EK.</a:t>
            </a:r>
          </a:p>
          <a:p>
            <a:pPr marL="450850" indent="-450850" algn="just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V další fázi budou ŘO </a:t>
            </a:r>
            <a:r>
              <a:rPr lang="cs-CZ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gestorovat</a:t>
            </a:r>
            <a:r>
              <a:rPr lang="cs-CZ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dílčí kritéria i u obecných PP (bude zpřesněno).</a:t>
            </a:r>
          </a:p>
        </p:txBody>
      </p:sp>
      <p:sp>
        <p:nvSpPr>
          <p:cNvPr id="3" name="Obdélník 2"/>
          <p:cNvSpPr/>
          <p:nvPr/>
        </p:nvSpPr>
        <p:spPr>
          <a:xfrm>
            <a:off x="2771800" y="620688"/>
            <a:ext cx="61436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cs-CZ" sz="28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Předběžné podmínky</a:t>
            </a:r>
            <a:endParaRPr lang="cs-CZ" sz="28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2"/>
          <p:cNvSpPr>
            <a:spLocks noGrp="1"/>
          </p:cNvSpPr>
          <p:nvPr>
            <p:ph type="body" idx="1"/>
          </p:nvPr>
        </p:nvSpPr>
        <p:spPr>
          <a:xfrm>
            <a:off x="323528" y="1196752"/>
            <a:ext cx="8358246" cy="4752975"/>
          </a:xfrm>
        </p:spPr>
        <p:txBody>
          <a:bodyPr anchor="ctr" anchorCtr="0"/>
          <a:lstStyle/>
          <a:p>
            <a:pPr marL="450850" indent="-450850" algn="just">
              <a:spcBef>
                <a:spcPts val="600"/>
              </a:spcBef>
              <a:defRPr/>
            </a:pPr>
            <a:r>
              <a:rPr lang="cs-CZ" b="1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Naplňování předběžných podmínek v obecných číslech</a:t>
            </a:r>
          </a:p>
          <a:p>
            <a:pPr marL="450850" indent="-450850" algn="just">
              <a:spcBef>
                <a:spcPts val="600"/>
              </a:spcBef>
              <a:defRPr/>
            </a:pPr>
            <a:endParaRPr lang="cs-CZ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50850" indent="-450850" algn="just">
              <a:spcBef>
                <a:spcPts val="600"/>
              </a:spcBef>
              <a:defRPr/>
            </a:pPr>
            <a:endParaRPr lang="cs-CZ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50850" indent="-450850" algn="just">
              <a:spcBef>
                <a:spcPts val="600"/>
              </a:spcBef>
              <a:defRPr/>
            </a:pPr>
            <a:endParaRPr lang="cs-CZ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50850" indent="-450850" algn="just">
              <a:spcBef>
                <a:spcPts val="600"/>
              </a:spcBef>
              <a:defRPr/>
            </a:pPr>
            <a:endParaRPr lang="cs-CZ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50850" indent="-450850" algn="just">
              <a:spcBef>
                <a:spcPts val="600"/>
              </a:spcBef>
              <a:defRPr/>
            </a:pPr>
            <a:endParaRPr lang="cs-CZ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50850" indent="-450850" algn="just">
              <a:spcBef>
                <a:spcPts val="600"/>
              </a:spcBef>
              <a:defRPr/>
            </a:pPr>
            <a:endParaRPr lang="cs-CZ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50850" indent="-450850" algn="just">
              <a:spcBef>
                <a:spcPts val="600"/>
              </a:spcBef>
              <a:defRPr/>
            </a:pPr>
            <a:endParaRPr lang="cs-CZ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50850" indent="-450850" algn="just">
              <a:spcBef>
                <a:spcPts val="600"/>
              </a:spcBef>
              <a:defRPr/>
            </a:pPr>
            <a:r>
              <a:rPr lang="cs-CZ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Aktuální stav naplňování – zhodnocení programů ze strany MMR</a:t>
            </a:r>
          </a:p>
          <a:p>
            <a:pPr marL="450850" indent="-450850" algn="just">
              <a:spcBef>
                <a:spcPts val="600"/>
              </a:spcBef>
              <a:defRPr/>
            </a:pPr>
            <a:endParaRPr lang="cs-CZ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50850" indent="-450850" algn="just">
              <a:spcBef>
                <a:spcPts val="600"/>
              </a:spcBef>
              <a:defRPr/>
            </a:pPr>
            <a:endParaRPr lang="cs-CZ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50850" indent="-450850" algn="just">
              <a:spcBef>
                <a:spcPts val="600"/>
              </a:spcBef>
              <a:defRPr/>
            </a:pPr>
            <a:endParaRPr lang="cs-CZ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771800" y="620688"/>
            <a:ext cx="61436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cs-CZ" sz="28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Předběžné podmínky</a:t>
            </a:r>
            <a:endParaRPr lang="cs-CZ" sz="28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428596" y="1785926"/>
          <a:ext cx="8358246" cy="2357454"/>
        </p:xfrm>
        <a:graphic>
          <a:graphicData uri="http://schemas.openxmlformats.org/drawingml/2006/table">
            <a:tbl>
              <a:tblPr/>
              <a:tblGrid>
                <a:gridCol w="1558087"/>
                <a:gridCol w="3328641"/>
                <a:gridCol w="1401052"/>
                <a:gridCol w="143482"/>
                <a:gridCol w="1926984"/>
              </a:tblGrid>
              <a:tr h="357190">
                <a:tc gridSpan="3"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b="1" dirty="0">
                          <a:latin typeface="Calibri"/>
                          <a:ea typeface="Calibri"/>
                          <a:cs typeface="Times New Roman"/>
                        </a:rPr>
                        <a:t>PŘEDBĚŽNÉ PODMÍNKY</a:t>
                      </a:r>
                      <a:endParaRPr lang="cs-CZ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41" marR="59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cs-CZ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41" marR="59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b="1" dirty="0">
                          <a:latin typeface="Calibri"/>
                          <a:ea typeface="Calibri"/>
                          <a:cs typeface="Times New Roman"/>
                        </a:rPr>
                        <a:t>KRITÉRIA SPLNĚNÍ</a:t>
                      </a:r>
                      <a:endParaRPr lang="cs-CZ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41" marR="59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</a:tr>
              <a:tr h="327664">
                <a:tc rowSpan="2"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 smtClean="0">
                          <a:latin typeface="Calibri"/>
                          <a:ea typeface="Calibri"/>
                          <a:cs typeface="Times New Roman"/>
                        </a:rPr>
                        <a:t>EFRR, </a:t>
                      </a:r>
                      <a:r>
                        <a:rPr lang="cs-CZ" sz="1400" dirty="0">
                          <a:latin typeface="Calibri"/>
                          <a:ea typeface="Calibri"/>
                          <a:cs typeface="Times New Roman"/>
                        </a:rPr>
                        <a:t>ESF, FS</a:t>
                      </a:r>
                    </a:p>
                  </a:txBody>
                  <a:tcPr marL="59041" marR="59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>
                          <a:latin typeface="Calibri"/>
                          <a:ea typeface="Calibri"/>
                          <a:cs typeface="Times New Roman"/>
                        </a:rPr>
                        <a:t>obecné</a:t>
                      </a:r>
                    </a:p>
                  </a:txBody>
                  <a:tcPr marL="59041" marR="59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9041" marR="59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41" marR="59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>
                          <a:latin typeface="Calibri"/>
                          <a:ea typeface="Calibri"/>
                          <a:cs typeface="Times New Roman"/>
                        </a:rPr>
                        <a:t>32</a:t>
                      </a:r>
                    </a:p>
                  </a:txBody>
                  <a:tcPr marL="59041" marR="59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27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>
                          <a:latin typeface="Calibri"/>
                          <a:ea typeface="Calibri"/>
                          <a:cs typeface="Times New Roman"/>
                        </a:rPr>
                        <a:t>tematické</a:t>
                      </a:r>
                    </a:p>
                  </a:txBody>
                  <a:tcPr marL="59041" marR="59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>
                          <a:latin typeface="Calibri"/>
                          <a:ea typeface="Calibri"/>
                          <a:cs typeface="Times New Roman"/>
                        </a:rPr>
                        <a:t>26</a:t>
                      </a:r>
                    </a:p>
                  </a:txBody>
                  <a:tcPr marL="59041" marR="59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41" marR="59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>
                          <a:latin typeface="Calibri"/>
                          <a:ea typeface="Calibri"/>
                          <a:cs typeface="Times New Roman"/>
                        </a:rPr>
                        <a:t>117</a:t>
                      </a:r>
                    </a:p>
                  </a:txBody>
                  <a:tcPr marL="59041" marR="59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90">
                <a:tc rowSpan="2"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latin typeface="Calibri"/>
                          <a:ea typeface="Calibri"/>
                          <a:cs typeface="Times New Roman"/>
                        </a:rPr>
                        <a:t>EZFRV</a:t>
                      </a:r>
                    </a:p>
                  </a:txBody>
                  <a:tcPr marL="59041" marR="59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>
                          <a:latin typeface="Calibri"/>
                          <a:ea typeface="Calibri"/>
                          <a:cs typeface="Times New Roman"/>
                        </a:rPr>
                        <a:t>horizontální</a:t>
                      </a:r>
                    </a:p>
                  </a:txBody>
                  <a:tcPr marL="59041" marR="59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59041" marR="59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41" marR="59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59041" marR="59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latin typeface="Calibri"/>
                          <a:ea typeface="Calibri"/>
                          <a:cs typeface="Times New Roman"/>
                        </a:rPr>
                        <a:t>tematické</a:t>
                      </a:r>
                    </a:p>
                  </a:txBody>
                  <a:tcPr marL="59041" marR="59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59041" marR="59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41" marR="59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</a:p>
                  </a:txBody>
                  <a:tcPr marL="59041" marR="59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latin typeface="Calibri"/>
                          <a:ea typeface="Calibri"/>
                          <a:cs typeface="Times New Roman"/>
                        </a:rPr>
                        <a:t>ENRF</a:t>
                      </a:r>
                    </a:p>
                  </a:txBody>
                  <a:tcPr marL="59041" marR="59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latin typeface="Calibri"/>
                          <a:ea typeface="Calibri"/>
                          <a:cs typeface="Times New Roman"/>
                        </a:rPr>
                        <a:t>tematické</a:t>
                      </a:r>
                    </a:p>
                  </a:txBody>
                  <a:tcPr marL="59041" marR="59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59041" marR="59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cs-CZ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41" marR="59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</a:p>
                  </a:txBody>
                  <a:tcPr marL="59041" marR="59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438"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cs-CZ" sz="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41" marR="5904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cs-CZ" sz="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41" marR="5904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cs-CZ" sz="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41" marR="5904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cs-CZ" sz="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41" marR="5904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cs-CZ" sz="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41" marR="5904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1" dirty="0">
                          <a:latin typeface="Calibri"/>
                          <a:ea typeface="Calibri"/>
                          <a:cs typeface="Times New Roman"/>
                        </a:rPr>
                        <a:t>SUMA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41" marR="59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41" marR="59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>
                          <a:latin typeface="Calibri"/>
                          <a:ea typeface="Calibri"/>
                          <a:cs typeface="Times New Roman"/>
                        </a:rPr>
                        <a:t>47</a:t>
                      </a:r>
                    </a:p>
                  </a:txBody>
                  <a:tcPr marL="59041" marR="59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41" marR="59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>
                          <a:latin typeface="Calibri"/>
                          <a:ea typeface="Calibri"/>
                          <a:cs typeface="Times New Roman"/>
                        </a:rPr>
                        <a:t>174</a:t>
                      </a:r>
                    </a:p>
                  </a:txBody>
                  <a:tcPr marL="59041" marR="590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428596" y="4786322"/>
          <a:ext cx="8286809" cy="1280160"/>
        </p:xfrm>
        <a:graphic>
          <a:graphicData uri="http://schemas.openxmlformats.org/drawingml/2006/table">
            <a:tbl>
              <a:tblPr/>
              <a:tblGrid>
                <a:gridCol w="857256"/>
                <a:gridCol w="928694"/>
                <a:gridCol w="1071570"/>
                <a:gridCol w="5429289"/>
              </a:tblGrid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>
                          <a:latin typeface="Calibri"/>
                          <a:ea typeface="Calibri"/>
                          <a:cs typeface="Times New Roman"/>
                        </a:rPr>
                        <a:t>Splněno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>
                          <a:latin typeface="Calibri"/>
                          <a:ea typeface="Calibri"/>
                          <a:cs typeface="Times New Roman"/>
                        </a:rPr>
                        <a:t>Částečně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>
                          <a:latin typeface="Calibri"/>
                          <a:ea typeface="Calibri"/>
                          <a:cs typeface="Times New Roman"/>
                        </a:rPr>
                        <a:t>Nesplněno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 smtClean="0">
                          <a:latin typeface="Calibri"/>
                          <a:ea typeface="Calibri"/>
                          <a:cs typeface="Times New Roman"/>
                        </a:rPr>
                        <a:t>Komentář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</a:tr>
              <a:tr h="531500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 smtClean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 smtClean="0">
                          <a:latin typeface="Calibri"/>
                          <a:ea typeface="Calibri"/>
                          <a:cs typeface="Times New Roman"/>
                        </a:rPr>
                        <a:t>18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 smtClean="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Hodnocení</a:t>
                      </a:r>
                      <a:r>
                        <a:rPr lang="cs-CZ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na úrovni předběžné podmínky; h</a:t>
                      </a:r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odnocení vychází z neúplných programů zaslaných na MMR v dubnu; nejsou zahrnuty všechny obecné předběžné podmínky a předběžné podmínky pro EZFRV (jen dvě horizontální) a ENRF; není řešen návrh nových dvou předběžných podmínek ze strany EK.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/>
            </a:r>
            <a:br>
              <a: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3017838" cy="6350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2"/>
          <p:cNvSpPr>
            <a:spLocks noGrp="1"/>
          </p:cNvSpPr>
          <p:nvPr>
            <p:ph type="body" idx="1"/>
          </p:nvPr>
        </p:nvSpPr>
        <p:spPr>
          <a:xfrm>
            <a:off x="323528" y="1268760"/>
            <a:ext cx="8568952" cy="4752975"/>
          </a:xfrm>
        </p:spPr>
        <p:txBody>
          <a:bodyPr anchor="ctr" anchorCtr="0"/>
          <a:lstStyle/>
          <a:p>
            <a:pPr marL="450850" indent="-450850" algn="just">
              <a:spcBef>
                <a:spcPts val="600"/>
              </a:spcBef>
              <a:defRPr/>
            </a:pPr>
            <a:r>
              <a:rPr lang="cs-CZ" b="1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Problematická místa u jednotlivých programů (příklady)</a:t>
            </a:r>
          </a:p>
          <a:p>
            <a:pPr marL="450850" indent="-450850" algn="just">
              <a:spcBef>
                <a:spcPts val="600"/>
              </a:spcBef>
              <a:defRPr/>
            </a:pPr>
            <a:endParaRPr lang="cs-CZ" kern="1200" dirty="0" smtClean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marL="450850" indent="-450850" algn="just">
              <a:spcBef>
                <a:spcPts val="600"/>
              </a:spcBef>
              <a:defRPr/>
            </a:pPr>
            <a:r>
              <a:rPr lang="cs-CZ" b="1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OP PIK</a:t>
            </a:r>
          </a:p>
          <a:p>
            <a:pPr marL="450850" indent="-450850" algn="just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cs-CZ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U PP 4.3. - řízení č. 2012/2154 pro nesplnění povinností spojených NAP OZE a řízení 2011/0057 pro neprovedení směrnice č. 2009/28/ES; podmínku tedy nelze považovat za splněnou.</a:t>
            </a:r>
          </a:p>
          <a:p>
            <a:pPr marL="450850" indent="-450850" algn="just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cs-CZ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U PP 3.1 „Opatření zaměřená na snížení nákladů …“ jako i „Opatření ke zkrácení doby potřebné k získání licencí …“ - pro splnění PP je třeba vzít v potaz novelu zák. o soudních poplatcích č. 218/2011 Sb.</a:t>
            </a:r>
          </a:p>
          <a:p>
            <a:pPr marL="450850" indent="-450850" algn="just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cs-CZ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U PP 4.1. Řízení č. 2012/0335 pro pozdní provedení transpozice směrnice č. 2010/31/EU stále trvá. Také zahájeno nové řízení č. 2013/4007 pro nesprávnou transpozici čl. 13 směrnice 2006/32/ES.</a:t>
            </a:r>
          </a:p>
          <a:p>
            <a:pPr marL="450850" indent="-450850" algn="just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cs-CZ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Nutná spolupráce s MS (ve vazbě na gesční vymezení), RKVIS (ve vazbě na věcné zajištění).</a:t>
            </a:r>
            <a:endParaRPr lang="cs-CZ" dirty="0" smtClean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771800" y="620688"/>
            <a:ext cx="61436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cs-CZ" sz="28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Předběžné podmínky</a:t>
            </a:r>
            <a:endParaRPr lang="cs-CZ" sz="28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2"/>
          <p:cNvSpPr>
            <a:spLocks noGrp="1"/>
          </p:cNvSpPr>
          <p:nvPr>
            <p:ph type="body" idx="1"/>
          </p:nvPr>
        </p:nvSpPr>
        <p:spPr>
          <a:xfrm>
            <a:off x="428596" y="1268760"/>
            <a:ext cx="8358246" cy="4752628"/>
          </a:xfrm>
        </p:spPr>
        <p:txBody>
          <a:bodyPr anchor="ctr" anchorCtr="0"/>
          <a:lstStyle/>
          <a:p>
            <a:pPr marL="450850" indent="-450850" algn="just">
              <a:lnSpc>
                <a:spcPct val="90000"/>
              </a:lnSpc>
              <a:spcBef>
                <a:spcPts val="600"/>
              </a:spcBef>
              <a:defRPr/>
            </a:pPr>
            <a:r>
              <a:rPr lang="cs-CZ" b="1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OP Z</a:t>
            </a:r>
          </a:p>
          <a:p>
            <a:pPr marL="450850" indent="-450850" algn="just">
              <a:lnSpc>
                <a:spcPct val="90000"/>
              </a:lnSpc>
              <a:spcBef>
                <a:spcPts val="200"/>
              </a:spcBef>
              <a:buFont typeface="Arial" pitchFamily="34" charset="0"/>
              <a:buChar char="•"/>
              <a:defRPr/>
            </a:pPr>
            <a:r>
              <a:rPr lang="cs-CZ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Absence PP „10.3. Zdraví …“ v gesci </a:t>
            </a:r>
            <a:r>
              <a:rPr lang="cs-CZ" kern="1200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MZd</a:t>
            </a:r>
            <a:r>
              <a:rPr lang="cs-CZ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, ale součástí OP Z.</a:t>
            </a:r>
          </a:p>
          <a:p>
            <a:pPr marL="450850" indent="-450850" algn="just">
              <a:lnSpc>
                <a:spcPct val="90000"/>
              </a:lnSpc>
              <a:spcBef>
                <a:spcPts val="200"/>
              </a:spcBef>
              <a:buFont typeface="Arial" pitchFamily="34" charset="0"/>
              <a:buChar char="•"/>
              <a:defRPr/>
            </a:pPr>
            <a:r>
              <a:rPr lang="cs-CZ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Nevyjasněná gesce u PP 8.2 „Samostatná výdělečná činnost, podnikání a zakládání firem“ (existence strategického rámce politiky podpory začínajících podniků přispívající k začlenění).</a:t>
            </a:r>
          </a:p>
          <a:p>
            <a:pPr marL="450850" indent="-450850" algn="just">
              <a:lnSpc>
                <a:spcPct val="90000"/>
              </a:lnSpc>
              <a:spcBef>
                <a:spcPts val="200"/>
              </a:spcBef>
              <a:buFont typeface="Arial" pitchFamily="34" charset="0"/>
              <a:buChar char="•"/>
              <a:defRPr/>
            </a:pPr>
            <a:r>
              <a:rPr lang="cs-CZ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Absence nově navržené PP „8.6. </a:t>
            </a:r>
            <a:r>
              <a:rPr lang="cs-CZ" kern="1200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Sustainable</a:t>
            </a:r>
            <a:r>
              <a:rPr lang="cs-CZ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kern="1200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integration</a:t>
            </a:r>
            <a:r>
              <a:rPr lang="cs-CZ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kern="1200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into</a:t>
            </a:r>
            <a:r>
              <a:rPr lang="cs-CZ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kern="1200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the</a:t>
            </a:r>
            <a:r>
              <a:rPr lang="cs-CZ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kern="1200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labour</a:t>
            </a:r>
            <a:r>
              <a:rPr lang="cs-CZ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market </a:t>
            </a:r>
            <a:r>
              <a:rPr lang="cs-CZ" kern="1200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cs-CZ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kern="1200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young</a:t>
            </a:r>
            <a:r>
              <a:rPr lang="cs-CZ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kern="1200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people</a:t>
            </a:r>
            <a:r>
              <a:rPr lang="cs-CZ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kern="1200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aged</a:t>
            </a:r>
            <a:r>
              <a:rPr lang="cs-CZ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15-24 not in </a:t>
            </a:r>
            <a:r>
              <a:rPr lang="cs-CZ" kern="1200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employment</a:t>
            </a:r>
            <a:r>
              <a:rPr lang="cs-CZ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cs-CZ" kern="1200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education</a:t>
            </a:r>
            <a:r>
              <a:rPr lang="cs-CZ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kern="1200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or</a:t>
            </a:r>
            <a:r>
              <a:rPr lang="cs-CZ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kern="1200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training</a:t>
            </a:r>
            <a:r>
              <a:rPr lang="cs-CZ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“ (případné uvedení pozice MPSV).</a:t>
            </a:r>
          </a:p>
          <a:p>
            <a:pPr marL="450850" indent="-450850" algn="just">
              <a:lnSpc>
                <a:spcPct val="90000"/>
              </a:lnSpc>
              <a:spcBef>
                <a:spcPts val="200"/>
              </a:spcBef>
              <a:buFont typeface="Arial" pitchFamily="34" charset="0"/>
              <a:buChar char="•"/>
              <a:defRPr/>
            </a:pPr>
            <a:r>
              <a:rPr lang="cs-CZ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Riziko nesplnění některých PP s ohledem na časování (např. Koncepce dokončení reformy veřejné správy, služební zákon, Koncepce romské integrace).</a:t>
            </a:r>
          </a:p>
          <a:p>
            <a:pPr marL="450850" indent="-450850" algn="just">
              <a:lnSpc>
                <a:spcPct val="90000"/>
              </a:lnSpc>
              <a:spcBef>
                <a:spcPts val="600"/>
              </a:spcBef>
              <a:defRPr/>
            </a:pPr>
            <a:r>
              <a:rPr lang="cs-CZ" b="1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IROP</a:t>
            </a:r>
            <a:endParaRPr lang="cs-CZ" kern="1200" dirty="0" smtClean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marL="450850" indent="-450850" algn="just">
              <a:lnSpc>
                <a:spcPct val="90000"/>
              </a:lnSpc>
              <a:spcBef>
                <a:spcPts val="200"/>
              </a:spcBef>
              <a:buFont typeface="Arial" pitchFamily="34" charset="0"/>
              <a:buChar char="•"/>
              <a:defRPr/>
            </a:pPr>
            <a:r>
              <a:rPr lang="cs-CZ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Většina PP bude přebírána od jednotlivých gestorů PP.</a:t>
            </a:r>
          </a:p>
          <a:p>
            <a:pPr marL="450850" indent="-450850" algn="just">
              <a:lnSpc>
                <a:spcPct val="90000"/>
              </a:lnSpc>
              <a:spcBef>
                <a:spcPts val="200"/>
              </a:spcBef>
              <a:buFont typeface="Arial" pitchFamily="34" charset="0"/>
              <a:buChar char="•"/>
              <a:defRPr/>
            </a:pPr>
            <a:r>
              <a:rPr lang="cs-CZ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Absence některých relevantních PP (10.1. Chudoba a aktivní začleňování; 9.1. Předčasné ukončování školní docházky; 8.2. Samostatná výdělečná činnost, podnikání a zakládání firem“).</a:t>
            </a:r>
          </a:p>
          <a:p>
            <a:pPr marL="450850" indent="-450850" algn="just">
              <a:lnSpc>
                <a:spcPct val="90000"/>
              </a:lnSpc>
              <a:spcBef>
                <a:spcPts val="200"/>
              </a:spcBef>
              <a:buFont typeface="Arial" pitchFamily="34" charset="0"/>
              <a:buChar char="•"/>
              <a:defRPr/>
            </a:pPr>
            <a:r>
              <a:rPr lang="cs-CZ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Vazba na regionálně zaměřené PP.</a:t>
            </a:r>
          </a:p>
        </p:txBody>
      </p:sp>
      <p:sp>
        <p:nvSpPr>
          <p:cNvPr id="3" name="Obdélník 2"/>
          <p:cNvSpPr/>
          <p:nvPr/>
        </p:nvSpPr>
        <p:spPr>
          <a:xfrm>
            <a:off x="2771800" y="620688"/>
            <a:ext cx="61436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cs-CZ" sz="28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Předběžné podmínky</a:t>
            </a:r>
            <a:endParaRPr lang="cs-CZ" sz="28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2"/>
          <p:cNvSpPr>
            <a:spLocks noGrp="1"/>
          </p:cNvSpPr>
          <p:nvPr>
            <p:ph type="body" idx="1"/>
          </p:nvPr>
        </p:nvSpPr>
        <p:spPr>
          <a:xfrm>
            <a:off x="251520" y="1268760"/>
            <a:ext cx="9001000" cy="4735528"/>
          </a:xfrm>
        </p:spPr>
        <p:txBody>
          <a:bodyPr anchor="ctr" anchorCtr="0"/>
          <a:lstStyle/>
          <a:p>
            <a:pPr marL="450850" indent="-450850">
              <a:lnSpc>
                <a:spcPct val="90000"/>
              </a:lnSpc>
              <a:spcBef>
                <a:spcPts val="600"/>
              </a:spcBef>
              <a:defRPr/>
            </a:pPr>
            <a:r>
              <a:rPr lang="cs-CZ" b="1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OP D</a:t>
            </a:r>
          </a:p>
          <a:p>
            <a:pPr marL="450850" indent="-450850">
              <a:lnSpc>
                <a:spcPct val="90000"/>
              </a:lnSpc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cs-CZ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Absence doplněné tabulky k částečně splněným a nesplněným tematickým PP včetně návrhu opatření a harmonogramu.</a:t>
            </a:r>
          </a:p>
          <a:p>
            <a:pPr marL="450850" indent="-450850">
              <a:lnSpc>
                <a:spcPct val="90000"/>
              </a:lnSpc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cs-CZ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Rizika plnění ve vazbě na řízení ve věci 1. železničního balíčku.</a:t>
            </a:r>
          </a:p>
          <a:p>
            <a:pPr marL="450850" indent="-450850">
              <a:lnSpc>
                <a:spcPct val="90000"/>
              </a:lnSpc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cs-CZ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Vazba na připomínky k Draftu guidance – dosud bez reakce ze strany EK.</a:t>
            </a:r>
          </a:p>
          <a:p>
            <a:pPr marL="450850" indent="-450850">
              <a:lnSpc>
                <a:spcPct val="90000"/>
              </a:lnSpc>
              <a:spcBef>
                <a:spcPts val="1800"/>
              </a:spcBef>
              <a:defRPr/>
            </a:pPr>
            <a:r>
              <a:rPr lang="cs-CZ" b="1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OP ŽP</a:t>
            </a:r>
            <a:endParaRPr lang="cs-CZ" kern="1200" dirty="0" smtClean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marL="450850" indent="-450850">
              <a:lnSpc>
                <a:spcPct val="90000"/>
              </a:lnSpc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cs-CZ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Souhrnné zhodnocení nebylo zpracováno, posouzení nebylo proveditelné.</a:t>
            </a:r>
          </a:p>
          <a:p>
            <a:pPr marL="450850" indent="-450850">
              <a:lnSpc>
                <a:spcPct val="90000"/>
              </a:lnSpc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cs-CZ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Proběhlo bilaterální jednání – doplnění MŽP poskytne.</a:t>
            </a:r>
          </a:p>
          <a:p>
            <a:pPr marL="450850" indent="-450850">
              <a:lnSpc>
                <a:spcPct val="90000"/>
              </a:lnSpc>
              <a:spcBef>
                <a:spcPts val="1800"/>
              </a:spcBef>
              <a:defRPr/>
            </a:pPr>
            <a:r>
              <a:rPr lang="cs-CZ" b="1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OP PPR</a:t>
            </a:r>
          </a:p>
          <a:p>
            <a:pPr marL="450850" indent="-450850">
              <a:lnSpc>
                <a:spcPct val="90000"/>
              </a:lnSpc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cs-CZ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Nebylo formálně postupováno podle šablony.</a:t>
            </a:r>
          </a:p>
          <a:p>
            <a:pPr marL="450850" indent="-450850">
              <a:lnSpc>
                <a:spcPct val="90000"/>
              </a:lnSpc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cs-CZ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Specifický OP (regionální), gesčně odpovídá za tvorbu svých strategií – většina PP však bude přebírána od jednotlivých gestorů PP.</a:t>
            </a:r>
          </a:p>
          <a:p>
            <a:pPr marL="450850" indent="-450850">
              <a:lnSpc>
                <a:spcPct val="90000"/>
              </a:lnSpc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cs-CZ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Proběhlo bilaterální jednání – úpravu MHMP poskytne.</a:t>
            </a:r>
          </a:p>
        </p:txBody>
      </p:sp>
      <p:sp>
        <p:nvSpPr>
          <p:cNvPr id="3" name="Obdélník 2"/>
          <p:cNvSpPr/>
          <p:nvPr/>
        </p:nvSpPr>
        <p:spPr>
          <a:xfrm>
            <a:off x="2771800" y="620688"/>
            <a:ext cx="61436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cs-CZ" sz="28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Předběžné podmínky</a:t>
            </a:r>
            <a:endParaRPr lang="cs-CZ" sz="28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2"/>
          <p:cNvSpPr>
            <a:spLocks noGrp="1"/>
          </p:cNvSpPr>
          <p:nvPr>
            <p:ph type="body" idx="1"/>
          </p:nvPr>
        </p:nvSpPr>
        <p:spPr>
          <a:xfrm>
            <a:off x="251520" y="1268760"/>
            <a:ext cx="8784976" cy="4752975"/>
          </a:xfrm>
        </p:spPr>
        <p:txBody>
          <a:bodyPr anchor="ctr" anchorCtr="0"/>
          <a:lstStyle/>
          <a:p>
            <a:pPr marL="450850" indent="-450850" algn="just">
              <a:lnSpc>
                <a:spcPct val="90000"/>
              </a:lnSpc>
              <a:spcBef>
                <a:spcPts val="600"/>
              </a:spcBef>
              <a:defRPr/>
            </a:pPr>
            <a:r>
              <a:rPr lang="cs-CZ" b="1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OP VVV</a:t>
            </a:r>
          </a:p>
          <a:p>
            <a:pPr marL="450850" indent="-450850" algn="just">
              <a:lnSpc>
                <a:spcPct val="90000"/>
              </a:lnSpc>
              <a:spcBef>
                <a:spcPts val="900"/>
              </a:spcBef>
              <a:buFont typeface="Arial" pitchFamily="34" charset="0"/>
              <a:buChar char="•"/>
              <a:defRPr/>
            </a:pPr>
            <a:r>
              <a:rPr lang="cs-CZ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PP 1.1 – příprava </a:t>
            </a:r>
            <a:r>
              <a:rPr lang="cs-CZ" kern="1200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Smart</a:t>
            </a:r>
            <a:r>
              <a:rPr lang="cs-CZ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kern="1200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specialization</a:t>
            </a:r>
            <a:r>
              <a:rPr lang="cs-CZ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– vazba na krajské dokumenty.</a:t>
            </a:r>
          </a:p>
          <a:p>
            <a:pPr marL="450850" indent="-450850" algn="just">
              <a:lnSpc>
                <a:spcPct val="90000"/>
              </a:lnSpc>
              <a:spcBef>
                <a:spcPts val="900"/>
              </a:spcBef>
              <a:buFont typeface="Arial" pitchFamily="34" charset="0"/>
              <a:buChar char="•"/>
              <a:defRPr/>
            </a:pPr>
            <a:r>
              <a:rPr lang="cs-CZ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PP 1.2 – splnění souvisí i s přijetím NP </a:t>
            </a:r>
            <a:r>
              <a:rPr lang="cs-CZ" kern="1200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VaVaI</a:t>
            </a:r>
            <a:r>
              <a:rPr lang="cs-CZ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(povinnost připravovat dlouhodobý výhled rozpočtu na </a:t>
            </a:r>
            <a:r>
              <a:rPr lang="cs-CZ" kern="1200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VaVaI</a:t>
            </a:r>
            <a:r>
              <a:rPr lang="cs-CZ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na 7 let), probíhá aktualizace.</a:t>
            </a:r>
          </a:p>
          <a:p>
            <a:pPr marL="450850" indent="-450850" algn="just">
              <a:lnSpc>
                <a:spcPct val="90000"/>
              </a:lnSpc>
              <a:spcBef>
                <a:spcPts val="900"/>
              </a:spcBef>
              <a:buFont typeface="Arial" pitchFamily="34" charset="0"/>
              <a:buChar char="•"/>
              <a:defRPr/>
            </a:pPr>
            <a:r>
              <a:rPr lang="cs-CZ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PP 9.1. - splnění i prostřednictvím Strategie vzdělávání 2020 (nebyla dosud přijata).</a:t>
            </a:r>
          </a:p>
          <a:p>
            <a:pPr marL="450850" indent="-450850" algn="just">
              <a:lnSpc>
                <a:spcPct val="90000"/>
              </a:lnSpc>
              <a:spcBef>
                <a:spcPts val="900"/>
              </a:spcBef>
              <a:buFont typeface="Arial" pitchFamily="34" charset="0"/>
              <a:buChar char="•"/>
              <a:defRPr/>
            </a:pPr>
            <a:r>
              <a:rPr lang="cs-CZ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PP 9.2. - existence i podoba Dlouhodobého záměru podmíněna existencí a novelizací zákona o vysokých školách (novela nebyla předložena). Nebyl předložen zákon o finanční pomoci studentům (odkaz na kap. 2.4. Dlouhodobého záměru, který indikuje přípravu zákona).</a:t>
            </a:r>
          </a:p>
          <a:p>
            <a:pPr marL="450850" indent="-450850" algn="just">
              <a:lnSpc>
                <a:spcPct val="90000"/>
              </a:lnSpc>
              <a:spcBef>
                <a:spcPts val="900"/>
              </a:spcBef>
              <a:buFont typeface="Arial" pitchFamily="34" charset="0"/>
              <a:buChar char="•"/>
              <a:defRPr/>
            </a:pPr>
            <a:r>
              <a:rPr lang="cs-CZ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PP 9.3. - Strategie vzdělávání 2020 nebyla doposud přijata, nebyla připravena a přijata aktualizace Strategie celoživotního učení. </a:t>
            </a:r>
          </a:p>
          <a:p>
            <a:pPr marL="450850" indent="-450850" algn="just">
              <a:lnSpc>
                <a:spcPct val="90000"/>
              </a:lnSpc>
              <a:spcBef>
                <a:spcPts val="900"/>
              </a:spcBef>
              <a:buFont typeface="Arial" pitchFamily="34" charset="0"/>
              <a:buChar char="•"/>
              <a:defRPr/>
            </a:pPr>
            <a:r>
              <a:rPr lang="cs-CZ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Proběhlo bilaterální jednání – úpravu MŠMT poskytne.</a:t>
            </a:r>
          </a:p>
        </p:txBody>
      </p:sp>
      <p:sp>
        <p:nvSpPr>
          <p:cNvPr id="3" name="Obdélník 2"/>
          <p:cNvSpPr/>
          <p:nvPr/>
        </p:nvSpPr>
        <p:spPr>
          <a:xfrm>
            <a:off x="2771800" y="620688"/>
            <a:ext cx="61436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cs-CZ" sz="28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Předběžné podmínky</a:t>
            </a:r>
            <a:endParaRPr lang="cs-CZ" sz="28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2"/>
          <p:cNvSpPr>
            <a:spLocks noGrp="1"/>
          </p:cNvSpPr>
          <p:nvPr>
            <p:ph type="body" idx="1"/>
          </p:nvPr>
        </p:nvSpPr>
        <p:spPr>
          <a:xfrm>
            <a:off x="395536" y="1124744"/>
            <a:ext cx="8286808" cy="4752975"/>
          </a:xfrm>
        </p:spPr>
        <p:txBody>
          <a:bodyPr anchor="ctr" anchorCtr="0"/>
          <a:lstStyle/>
          <a:p>
            <a:pPr marL="450850" indent="-450850" algn="just">
              <a:spcBef>
                <a:spcPts val="600"/>
              </a:spcBef>
              <a:defRPr/>
            </a:pPr>
            <a:r>
              <a:rPr lang="cs-CZ" b="1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Významná rizika ve vztahu k předběžným podmínkám –</a:t>
            </a:r>
            <a:r>
              <a:rPr lang="cs-CZ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b="1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strategie</a:t>
            </a:r>
          </a:p>
          <a:p>
            <a:pPr marL="450850" indent="-450850" algn="just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cs-CZ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Rizikovost – načasování schválení strategických dokumentů a reflexe věcných požadavků na obsah a zaměření strategií.</a:t>
            </a:r>
          </a:p>
          <a:p>
            <a:pPr marL="450850" indent="-450850" algn="just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cs-CZ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Některé dokumenty jsou již schválené, některé jsou v přípravě a jsou před schválením a u některých příprava započala či započne –riziko, že nebudou včas připraveny – nutné urychlit přípravu těchto dokumentů a reflektovat dané podmínky.</a:t>
            </a:r>
          </a:p>
          <a:p>
            <a:pPr marL="450850" indent="-450850" algn="just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cs-CZ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Jde zejména o dokumenty pro oblast inteligentní specializace, veřejné správy a </a:t>
            </a:r>
            <a:r>
              <a:rPr lang="cs-CZ" kern="1200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eGovernmentu</a:t>
            </a:r>
            <a:r>
              <a:rPr lang="cs-CZ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, odpadového hospodářství, posuzování rizik, vzdělávání a celoživotního učení, snižování chudoby, začleňování Romské populace, zdraví a další.</a:t>
            </a:r>
            <a:endParaRPr lang="cs-CZ" dirty="0" smtClean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771800" y="620688"/>
            <a:ext cx="61436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cs-CZ" sz="28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Předběžné podmínky</a:t>
            </a:r>
            <a:endParaRPr lang="cs-CZ" sz="28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2"/>
          <p:cNvSpPr>
            <a:spLocks noGrp="1"/>
          </p:cNvSpPr>
          <p:nvPr>
            <p:ph type="body" idx="1"/>
          </p:nvPr>
        </p:nvSpPr>
        <p:spPr>
          <a:xfrm>
            <a:off x="428596" y="1357298"/>
            <a:ext cx="8286808" cy="4786346"/>
          </a:xfrm>
        </p:spPr>
        <p:txBody>
          <a:bodyPr anchor="ctr" anchorCtr="0"/>
          <a:lstStyle/>
          <a:p>
            <a:pPr marL="450850" indent="-450850" algn="just">
              <a:lnSpc>
                <a:spcPct val="90000"/>
              </a:lnSpc>
              <a:spcBef>
                <a:spcPts val="600"/>
              </a:spcBef>
              <a:defRPr/>
            </a:pPr>
            <a:r>
              <a:rPr lang="cs-CZ" b="1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Významná rizika ve vztahu k předběžným podmínkám –</a:t>
            </a:r>
            <a:r>
              <a:rPr lang="cs-CZ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b="1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legislativa</a:t>
            </a:r>
          </a:p>
          <a:p>
            <a:pPr marL="450850" indent="-450850" algn="just">
              <a:lnSpc>
                <a:spcPct val="90000"/>
              </a:lnSpc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cs-CZ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Neúčinnost zákona o státní službě a s tím související ohrožení dalších aktů upravujících reformu veřejné správy.</a:t>
            </a:r>
          </a:p>
          <a:p>
            <a:pPr marL="450850" indent="-450850" algn="just">
              <a:lnSpc>
                <a:spcPct val="90000"/>
              </a:lnSpc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cs-CZ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Neprovedení včasné reformy vysokého školství a nepřijetí zákonů s touto reformou souvisejících.</a:t>
            </a:r>
          </a:p>
          <a:p>
            <a:pPr marL="450850" indent="-450850" algn="just">
              <a:lnSpc>
                <a:spcPct val="90000"/>
              </a:lnSpc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cs-CZ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Neprovedení reformy výzkumu a vývoje.</a:t>
            </a:r>
          </a:p>
          <a:p>
            <a:pPr marL="450850" indent="-450850" algn="just">
              <a:lnSpc>
                <a:spcPct val="90000"/>
              </a:lnSpc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cs-CZ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Neprovedení reformy služeb zaměstnanosti.</a:t>
            </a:r>
          </a:p>
          <a:p>
            <a:pPr marL="450850" indent="-450850" algn="just">
              <a:lnSpc>
                <a:spcPct val="90000"/>
              </a:lnSpc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cs-CZ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Neschválení zákona o odpadovém hospodářství a s tím související aktualizace Plánu odpadového hospodářství.</a:t>
            </a:r>
          </a:p>
          <a:p>
            <a:pPr marL="450850" indent="-450850" algn="just">
              <a:lnSpc>
                <a:spcPct val="90000"/>
              </a:lnSpc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cs-CZ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Nenastavení odpovídajících podmínek provozních smluv a nedostatečná regulace vodohospodářského trhu.</a:t>
            </a:r>
          </a:p>
          <a:p>
            <a:pPr marL="450850" indent="-450850" algn="just">
              <a:lnSpc>
                <a:spcPct val="90000"/>
              </a:lnSpc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cs-CZ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Nezřízení nezávislé vodohospodářské regulační instituce.</a:t>
            </a:r>
          </a:p>
          <a:p>
            <a:pPr marL="450850" indent="-450850" algn="just">
              <a:lnSpc>
                <a:spcPct val="90000"/>
              </a:lnSpc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cs-CZ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Nezkrácení lhůty k založení podniku, nesnížení nákladů/poplatků k založení podniku, ve vazbě na zvýšení soudních poplatků při zakládání podniků.</a:t>
            </a:r>
          </a:p>
        </p:txBody>
      </p:sp>
      <p:sp>
        <p:nvSpPr>
          <p:cNvPr id="3" name="Obdélník 2"/>
          <p:cNvSpPr/>
          <p:nvPr/>
        </p:nvSpPr>
        <p:spPr>
          <a:xfrm>
            <a:off x="2771800" y="620688"/>
            <a:ext cx="61436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cs-CZ" sz="28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Předběžné podmínky</a:t>
            </a:r>
            <a:endParaRPr lang="cs-CZ" sz="28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2"/>
          <p:cNvSpPr>
            <a:spLocks noGrp="1"/>
          </p:cNvSpPr>
          <p:nvPr>
            <p:ph type="body" idx="1"/>
          </p:nvPr>
        </p:nvSpPr>
        <p:spPr>
          <a:xfrm>
            <a:off x="500034" y="1268413"/>
            <a:ext cx="8215370" cy="4803793"/>
          </a:xfrm>
        </p:spPr>
        <p:txBody>
          <a:bodyPr anchor="ctr" anchorCtr="0"/>
          <a:lstStyle/>
          <a:p>
            <a:pPr marL="450850" indent="-450850" algn="just">
              <a:spcBef>
                <a:spcPts val="600"/>
              </a:spcBef>
              <a:defRPr/>
            </a:pPr>
            <a:r>
              <a:rPr lang="cs-CZ" b="1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Řízení zahájená proti ČR (předběžný </a:t>
            </a:r>
            <a:r>
              <a:rPr lang="cs-CZ" b="1" kern="1200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screening</a:t>
            </a:r>
            <a:r>
              <a:rPr lang="cs-CZ" b="1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MMR)</a:t>
            </a:r>
          </a:p>
          <a:p>
            <a:pPr marL="450850" indent="-450850" algn="just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cs-CZ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řízení pro neprovedení směrnice 2010/31/EU o energetické náročnosti budov,</a:t>
            </a:r>
          </a:p>
          <a:p>
            <a:pPr marL="450850" indent="-450850" algn="just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cs-CZ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řízení pro nesprávnou transpozici směrnice 2006/32/ES o energetické účinnosti a s tím probíhající řízení,</a:t>
            </a:r>
          </a:p>
          <a:p>
            <a:pPr marL="450850" indent="-450850" algn="just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cs-CZ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řízení pro neprovedení směrnice 2009/28/ES ve věci neprovedení zákona o podporovaných zdrojích energie,</a:t>
            </a:r>
          </a:p>
          <a:p>
            <a:pPr marL="450850" indent="-450850" algn="just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cs-CZ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řízení pro neakceptaci Národního akčního plánu pro energii z obnovitelných zdrojů, </a:t>
            </a:r>
          </a:p>
          <a:p>
            <a:pPr marL="450850" indent="-450850" algn="just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cs-CZ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řízení pro nesprávnou transpozici směrnice 2011/92/EU ve věcí EIA,</a:t>
            </a:r>
          </a:p>
          <a:p>
            <a:pPr marL="450850" indent="-450850" algn="just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řízení pro neprovedení směrnice 1. Železničního balíčku,</a:t>
            </a:r>
          </a:p>
          <a:p>
            <a:pPr marL="450850" indent="-450850" algn="just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řízení pro neprovedení směrnice 91/271/EHS o čištění městských odpadních vod.</a:t>
            </a:r>
          </a:p>
        </p:txBody>
      </p:sp>
      <p:sp>
        <p:nvSpPr>
          <p:cNvPr id="3" name="Obdélník 2"/>
          <p:cNvSpPr/>
          <p:nvPr/>
        </p:nvSpPr>
        <p:spPr>
          <a:xfrm>
            <a:off x="2771800" y="620688"/>
            <a:ext cx="61436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cs-CZ" sz="28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Předběžné podmínky</a:t>
            </a:r>
            <a:endParaRPr lang="cs-CZ" sz="28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1268760"/>
            <a:ext cx="8568952" cy="5112568"/>
          </a:xfrm>
        </p:spPr>
        <p:txBody>
          <a:bodyPr>
            <a:normAutofit/>
          </a:bodyPr>
          <a:lstStyle/>
          <a:p>
            <a:endParaRPr lang="cs-CZ" sz="2000" dirty="0" smtClean="0">
              <a:solidFill>
                <a:srgbClr val="000099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sz="2000" dirty="0" smtClean="0">
                <a:solidFill>
                  <a:srgbClr val="000099"/>
                </a:solidFill>
              </a:rPr>
              <a:t>Úvod</a:t>
            </a:r>
          </a:p>
          <a:p>
            <a:pPr marL="514350" indent="-514350">
              <a:buFont typeface="+mj-lt"/>
              <a:buAutoNum type="arabicPeriod"/>
            </a:pPr>
            <a:endParaRPr lang="cs-CZ" sz="2000" dirty="0" smtClean="0">
              <a:solidFill>
                <a:srgbClr val="000099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sz="2000" dirty="0" smtClean="0">
                <a:solidFill>
                  <a:srgbClr val="000099"/>
                </a:solidFill>
              </a:rPr>
              <a:t>Hodnocení programů – intervenční logika, územní dimenze, hraniční oblasti a ex-ante </a:t>
            </a:r>
            <a:r>
              <a:rPr lang="cs-CZ" sz="2000" dirty="0" err="1" smtClean="0">
                <a:solidFill>
                  <a:srgbClr val="000099"/>
                </a:solidFill>
              </a:rPr>
              <a:t>kondicionality</a:t>
            </a:r>
            <a:endParaRPr lang="cs-CZ" sz="2000" dirty="0" smtClean="0">
              <a:solidFill>
                <a:srgbClr val="000099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cs-CZ" sz="2000" dirty="0" smtClean="0">
              <a:solidFill>
                <a:srgbClr val="000099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sz="2000" dirty="0" smtClean="0">
                <a:solidFill>
                  <a:srgbClr val="000099"/>
                </a:solidFill>
              </a:rPr>
              <a:t>Další kroky – výkonnostní rámec, harmonogram přípravy metodických dokumentů</a:t>
            </a:r>
          </a:p>
          <a:p>
            <a:pPr marL="514350" indent="-514350">
              <a:buFont typeface="+mj-lt"/>
              <a:buAutoNum type="arabicPeriod"/>
            </a:pPr>
            <a:endParaRPr lang="cs-CZ" sz="2000" dirty="0" smtClean="0">
              <a:solidFill>
                <a:srgbClr val="000099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sz="2000" dirty="0" smtClean="0">
                <a:solidFill>
                  <a:srgbClr val="000099"/>
                </a:solidFill>
              </a:rPr>
              <a:t>Dohoda o partnerství, neformální dialog EK a ČR a příprava </a:t>
            </a:r>
            <a:r>
              <a:rPr lang="cs-CZ" sz="2000" dirty="0">
                <a:solidFill>
                  <a:srgbClr val="000099"/>
                </a:solidFill>
              </a:rPr>
              <a:t>na jednání s Evropskou komisí 23. – 24. 5. </a:t>
            </a:r>
            <a:r>
              <a:rPr lang="cs-CZ" sz="2000" dirty="0" smtClean="0">
                <a:solidFill>
                  <a:srgbClr val="000099"/>
                </a:solidFill>
              </a:rPr>
              <a:t>2013</a:t>
            </a:r>
          </a:p>
          <a:p>
            <a:pPr marL="514350" indent="-514350">
              <a:buFont typeface="+mj-lt"/>
              <a:buAutoNum type="arabicPeriod"/>
            </a:pPr>
            <a:endParaRPr lang="cs-CZ" sz="2000" dirty="0" smtClean="0">
              <a:solidFill>
                <a:srgbClr val="000099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sz="2000" dirty="0" smtClean="0">
                <a:solidFill>
                  <a:srgbClr val="000099"/>
                </a:solidFill>
              </a:rPr>
              <a:t>Různé</a:t>
            </a:r>
          </a:p>
          <a:p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627784" y="620688"/>
            <a:ext cx="5328592" cy="576064"/>
          </a:xfrm>
        </p:spPr>
        <p:txBody>
          <a:bodyPr/>
          <a:lstStyle/>
          <a:p>
            <a:r>
              <a:rPr lang="cs-CZ" sz="2800" dirty="0" smtClean="0"/>
              <a:t>Program jednání</a:t>
            </a:r>
            <a:endParaRPr 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2"/>
          <p:cNvSpPr>
            <a:spLocks noGrp="1"/>
          </p:cNvSpPr>
          <p:nvPr>
            <p:ph type="body" idx="1"/>
          </p:nvPr>
        </p:nvSpPr>
        <p:spPr>
          <a:xfrm>
            <a:off x="500034" y="1357298"/>
            <a:ext cx="8215370" cy="4664090"/>
          </a:xfrm>
        </p:spPr>
        <p:txBody>
          <a:bodyPr anchor="ctr" anchorCtr="0"/>
          <a:lstStyle/>
          <a:p>
            <a:pPr marL="450850" indent="-450850" algn="just">
              <a:spcBef>
                <a:spcPts val="600"/>
              </a:spcBef>
              <a:defRPr/>
            </a:pPr>
            <a:r>
              <a:rPr lang="cs-CZ" b="1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Procesní otázky</a:t>
            </a:r>
          </a:p>
          <a:p>
            <a:pPr marL="450850" indent="-450850" algn="just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Řada otázek zůstává nevyjasněna ve vztahu k zaměření a výkladu předběžných podmínek – řeší se v dialogu s EK.</a:t>
            </a:r>
          </a:p>
          <a:p>
            <a:pPr marL="450850" indent="-450850" algn="just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Kompromisní text Rady EU vypustil některé z PP, proto zatím nebudou součástí návrhu programu (nicméně je důležité s nimi nadále pracovat – EK se k těmto vyřazeným PP může vrátit). </a:t>
            </a:r>
          </a:p>
          <a:p>
            <a:pPr marL="450850" indent="-450850" algn="just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Další postup bude nutné slaďovat s Akčním plánem PP a Draftem guidance EK.</a:t>
            </a:r>
          </a:p>
          <a:p>
            <a:pPr marL="450850" indent="-450850" algn="just">
              <a:spcBef>
                <a:spcPts val="600"/>
              </a:spcBef>
              <a:buFont typeface="Arial" pitchFamily="34" charset="0"/>
              <a:buChar char="•"/>
              <a:defRPr/>
            </a:pPr>
            <a:endParaRPr lang="cs-CZ" dirty="0" smtClean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marL="450850" indent="-450850" algn="just">
              <a:spcBef>
                <a:spcPts val="600"/>
              </a:spcBef>
              <a:defRPr/>
            </a:pPr>
            <a:r>
              <a:rPr lang="cs-CZ" b="1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Úkoly pro ŘO</a:t>
            </a:r>
          </a:p>
          <a:p>
            <a:pPr marL="450850" indent="-450850" algn="just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cs-CZ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vypořádat check-listy v části PP,</a:t>
            </a:r>
          </a:p>
          <a:p>
            <a:pPr marL="450850" indent="-450850" algn="just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cs-CZ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vyjádření k řízení proti ČR (na základě </a:t>
            </a:r>
            <a:r>
              <a:rPr lang="cs-CZ" kern="1200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screeningu</a:t>
            </a:r>
            <a:r>
              <a:rPr lang="cs-CZ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, rizikové AP),</a:t>
            </a:r>
          </a:p>
          <a:p>
            <a:pPr marL="450850" indent="-450850" algn="just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cs-CZ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na základě dohody s ŘO případně svolat bilaterální schůzky.</a:t>
            </a:r>
            <a:endParaRPr lang="cs-CZ" dirty="0" smtClean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771800" y="620688"/>
            <a:ext cx="61436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cs-CZ" sz="28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Předběžné podmínky</a:t>
            </a:r>
            <a:endParaRPr lang="cs-CZ" sz="28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9552" y="1196752"/>
            <a:ext cx="7883525" cy="3600500"/>
          </a:xfrm>
        </p:spPr>
        <p:txBody>
          <a:bodyPr anchor="ctr" anchorCtr="0"/>
          <a:lstStyle/>
          <a:p>
            <a:pPr marL="450850" indent="-450850" algn="just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cs-CZ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Většina programů  neuvádí mechanismy koordinace ani návrh na řešení hraničních oblastí – a to jak ve vztahu k nástrojům EU, tak ani mezi programy (fondy) navzájem.</a:t>
            </a:r>
          </a:p>
          <a:p>
            <a:pPr marL="450850" indent="-450850" algn="just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cs-CZ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V návrzích programů byla při hodnocení identifikována řada </a:t>
            </a:r>
            <a:r>
              <a:rPr lang="cs-CZ" kern="1200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překryvů</a:t>
            </a:r>
            <a:r>
              <a:rPr lang="cs-CZ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a možných synergických vazeb – zatím v programech  neuveden ani nerozpracován mechanismus provázání a implementace.</a:t>
            </a:r>
          </a:p>
          <a:p>
            <a:pPr marL="450850" indent="-450850" algn="just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cs-CZ" kern="1200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Překryvy</a:t>
            </a:r>
            <a:r>
              <a:rPr lang="cs-CZ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by měly být dořešeny před dopracováním programů,  v programech bude nutné zabudovat </a:t>
            </a:r>
            <a:r>
              <a:rPr lang="cs-CZ" kern="1200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provazby</a:t>
            </a:r>
            <a:r>
              <a:rPr lang="cs-CZ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a synergie.</a:t>
            </a:r>
            <a:endParaRPr lang="cs-CZ" dirty="0" smtClean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Nadpis 2"/>
          <p:cNvSpPr txBox="1">
            <a:spLocks/>
          </p:cNvSpPr>
          <p:nvPr/>
        </p:nvSpPr>
        <p:spPr>
          <a:xfrm>
            <a:off x="2771800" y="620688"/>
            <a:ext cx="6121400" cy="576262"/>
          </a:xfrm>
          <a:prstGeom prst="rect">
            <a:avLst/>
          </a:prstGeom>
        </p:spPr>
        <p:txBody>
          <a:bodyPr/>
          <a:lstStyle/>
          <a:p>
            <a:pPr eaLnBrk="0" hangingPunct="0">
              <a:defRPr/>
            </a:pPr>
            <a:r>
              <a:rPr lang="cs-CZ" sz="2800" b="1" dirty="0">
                <a:solidFill>
                  <a:srgbClr val="000099"/>
                </a:solidFill>
                <a:latin typeface="Arial" pitchFamily="34" charset="0"/>
                <a:ea typeface="+mj-ea"/>
                <a:cs typeface="Arial" pitchFamily="34" charset="0"/>
              </a:rPr>
              <a:t>Mechanismy koordinace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1520" y="1214422"/>
            <a:ext cx="8892480" cy="4087828"/>
          </a:xfrm>
        </p:spPr>
        <p:txBody>
          <a:bodyPr anchor="ctr" anchorCtr="0"/>
          <a:lstStyle/>
          <a:p>
            <a:pPr marL="450850" indent="-450850">
              <a:spcBef>
                <a:spcPts val="3000"/>
              </a:spcBef>
              <a:defRPr/>
            </a:pPr>
            <a:r>
              <a:rPr lang="cs-CZ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Seznam identifikovaných hraničních oblastí v návrzích OP (duben 2013)</a:t>
            </a:r>
          </a:p>
          <a:p>
            <a:pPr marL="450850" indent="-450850" algn="just">
              <a:spcBef>
                <a:spcPts val="3000"/>
              </a:spcBef>
              <a:defRPr/>
            </a:pPr>
            <a:endParaRPr lang="cs-CZ" b="1" dirty="0" smtClean="0"/>
          </a:p>
          <a:p>
            <a:pPr marL="450850" indent="-450850" algn="just">
              <a:spcBef>
                <a:spcPts val="3000"/>
              </a:spcBef>
              <a:defRPr/>
            </a:pPr>
            <a:endParaRPr lang="cs-CZ" b="1" dirty="0" smtClean="0"/>
          </a:p>
          <a:p>
            <a:pPr marL="450850" indent="-450850" algn="just">
              <a:spcBef>
                <a:spcPts val="3000"/>
              </a:spcBef>
              <a:defRPr/>
            </a:pPr>
            <a:endParaRPr lang="cs-CZ" b="1" dirty="0" smtClean="0"/>
          </a:p>
          <a:p>
            <a:pPr marL="450850" indent="-450850" algn="just">
              <a:spcBef>
                <a:spcPts val="3000"/>
              </a:spcBef>
              <a:defRPr/>
            </a:pPr>
            <a:endParaRPr lang="cs-CZ" dirty="0" smtClean="0"/>
          </a:p>
          <a:p>
            <a:pPr marL="450850" indent="-450850" algn="just">
              <a:spcBef>
                <a:spcPts val="3000"/>
              </a:spcBef>
              <a:buFont typeface="Arial" pitchFamily="34" charset="0"/>
              <a:buChar char="•"/>
              <a:defRPr/>
            </a:pPr>
            <a:endParaRPr lang="cs-CZ" kern="12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Nadpis 2"/>
          <p:cNvSpPr txBox="1">
            <a:spLocks/>
          </p:cNvSpPr>
          <p:nvPr/>
        </p:nvSpPr>
        <p:spPr>
          <a:xfrm>
            <a:off x="2771800" y="620688"/>
            <a:ext cx="6121400" cy="576262"/>
          </a:xfrm>
          <a:prstGeom prst="rect">
            <a:avLst/>
          </a:prstGeom>
        </p:spPr>
        <p:txBody>
          <a:bodyPr/>
          <a:lstStyle/>
          <a:p>
            <a:pPr eaLnBrk="0" hangingPunct="0">
              <a:defRPr/>
            </a:pPr>
            <a:r>
              <a:rPr lang="cs-CZ" sz="2800" b="1" dirty="0">
                <a:solidFill>
                  <a:srgbClr val="000099"/>
                </a:solidFill>
                <a:latin typeface="Arial" pitchFamily="34" charset="0"/>
                <a:ea typeface="+mj-ea"/>
                <a:cs typeface="Arial" pitchFamily="34" charset="0"/>
              </a:rPr>
              <a:t>Mechanismy koordinace</a:t>
            </a: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500034" y="1857364"/>
          <a:ext cx="8072494" cy="4188312"/>
        </p:xfrm>
        <a:graphic>
          <a:graphicData uri="http://schemas.openxmlformats.org/drawingml/2006/table">
            <a:tbl>
              <a:tblPr/>
              <a:tblGrid>
                <a:gridCol w="891738"/>
                <a:gridCol w="1662562"/>
                <a:gridCol w="1946294"/>
                <a:gridCol w="3571900"/>
              </a:tblGrid>
              <a:tr h="3813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Oblast</a:t>
                      </a:r>
                      <a:endParaRPr lang="cs-CZ" sz="15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633" marR="61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Aktivita OP</a:t>
                      </a:r>
                      <a:endParaRPr lang="cs-CZ" sz="15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633" marR="61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Operační</a:t>
                      </a:r>
                      <a:r>
                        <a:rPr lang="cs-CZ" sz="1500" b="1" baseline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programy</a:t>
                      </a:r>
                      <a:endParaRPr lang="cs-CZ" sz="15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633" marR="61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Komentář</a:t>
                      </a:r>
                      <a:endParaRPr lang="cs-CZ" sz="15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633" marR="61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732065">
                <a:tc row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Doprava</a:t>
                      </a:r>
                    </a:p>
                  </a:txBody>
                  <a:tcPr marL="61633" marR="61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infrastruktura drážních systémů</a:t>
                      </a:r>
                    </a:p>
                  </a:txBody>
                  <a:tcPr marL="61633" marR="61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OP D (SC 1.5)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IROP (SC 1.2 a 1.3)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OP PPR (PO 3)</a:t>
                      </a:r>
                    </a:p>
                  </a:txBody>
                  <a:tcPr marL="61633" marR="61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Překryv </a:t>
                      </a:r>
                      <a:r>
                        <a:rPr lang="cs-CZ" sz="15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– nutno vyjasnit</a:t>
                      </a:r>
                    </a:p>
                  </a:txBody>
                  <a:tcPr marL="61633" marR="61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206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nízkoemisní silniční doprava</a:t>
                      </a:r>
                    </a:p>
                  </a:txBody>
                  <a:tcPr marL="61633" marR="61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OP ŽP (SC 2.1)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IROP (SC 1.2)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OP D (SC 2.2)</a:t>
                      </a:r>
                    </a:p>
                  </a:txBody>
                  <a:tcPr marL="61633" marR="61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Překryv </a:t>
                      </a:r>
                      <a:r>
                        <a:rPr lang="cs-CZ" sz="15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– nutno vyjasnit</a:t>
                      </a:r>
                    </a:p>
                  </a:txBody>
                  <a:tcPr marL="61633" marR="61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804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plnící a dobíjecí stanice</a:t>
                      </a:r>
                    </a:p>
                  </a:txBody>
                  <a:tcPr marL="61633" marR="61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OP D (SC 2.2)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OP ŽP (2.1)</a:t>
                      </a:r>
                    </a:p>
                  </a:txBody>
                  <a:tcPr marL="61633" marR="61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Překryv – nutno vyjasnit</a:t>
                      </a:r>
                    </a:p>
                  </a:txBody>
                  <a:tcPr marL="61633" marR="61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370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zařízení městské veřejné dopravy</a:t>
                      </a:r>
                    </a:p>
                  </a:txBody>
                  <a:tcPr marL="61633" marR="61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OP D (SC 1.5)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OP PPR (PO 3)</a:t>
                      </a:r>
                    </a:p>
                  </a:txBody>
                  <a:tcPr marL="61633" marR="61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Překryv </a:t>
                      </a:r>
                      <a:r>
                        <a:rPr lang="cs-CZ" sz="15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– nutno vyjasnit územní charakter realizace intervencí, </a:t>
                      </a:r>
                      <a:r>
                        <a:rPr lang="cs-CZ" sz="15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EFRR </a:t>
                      </a:r>
                      <a:r>
                        <a:rPr lang="cs-CZ" sz="15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vs. FS</a:t>
                      </a:r>
                    </a:p>
                  </a:txBody>
                  <a:tcPr marL="61633" marR="61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47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aktivity na IDS v regionech</a:t>
                      </a:r>
                    </a:p>
                  </a:txBody>
                  <a:tcPr marL="61633" marR="61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IROP (SC 1.2 a 1.3)</a:t>
                      </a:r>
                    </a:p>
                  </a:txBody>
                  <a:tcPr marL="61633" marR="61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Překryv – </a:t>
                      </a:r>
                      <a:r>
                        <a:rPr lang="cs-CZ" sz="15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nutno vyjasnit</a:t>
                      </a:r>
                    </a:p>
                  </a:txBody>
                  <a:tcPr marL="61633" marR="61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34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cyklostezky</a:t>
                      </a:r>
                    </a:p>
                  </a:txBody>
                  <a:tcPr marL="61633" marR="61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IROP (SC 1.4 a 1.7)</a:t>
                      </a:r>
                    </a:p>
                  </a:txBody>
                  <a:tcPr marL="61633" marR="61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Překryv – </a:t>
                      </a:r>
                      <a:r>
                        <a:rPr lang="cs-CZ" sz="15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nutno vyjasnit</a:t>
                      </a:r>
                    </a:p>
                  </a:txBody>
                  <a:tcPr marL="61633" marR="61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1520" y="1285860"/>
            <a:ext cx="8892480" cy="4087828"/>
          </a:xfrm>
        </p:spPr>
        <p:txBody>
          <a:bodyPr anchor="ctr" anchorCtr="0"/>
          <a:lstStyle/>
          <a:p>
            <a:pPr marL="450850" indent="-450850" algn="just">
              <a:spcBef>
                <a:spcPts val="3000"/>
              </a:spcBef>
              <a:defRPr/>
            </a:pPr>
            <a:r>
              <a:rPr lang="cs-CZ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Seznam identifikovaných hraničních oblastí v návrzích OP (duben 2013)</a:t>
            </a:r>
          </a:p>
          <a:p>
            <a:pPr marL="450850" indent="-450850" algn="just">
              <a:spcBef>
                <a:spcPts val="3000"/>
              </a:spcBef>
              <a:buFont typeface="Arial" pitchFamily="34" charset="0"/>
              <a:buChar char="•"/>
              <a:defRPr/>
            </a:pPr>
            <a:endParaRPr lang="cs-CZ" kern="12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50850" indent="-450850" algn="just">
              <a:spcBef>
                <a:spcPts val="3000"/>
              </a:spcBef>
              <a:buFont typeface="Arial" pitchFamily="34" charset="0"/>
              <a:buChar char="•"/>
              <a:defRPr/>
            </a:pPr>
            <a:endParaRPr lang="cs-CZ" kern="12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50850" indent="-450850" algn="just">
              <a:spcBef>
                <a:spcPts val="3000"/>
              </a:spcBef>
              <a:buFont typeface="Arial" pitchFamily="34" charset="0"/>
              <a:buChar char="•"/>
              <a:defRPr/>
            </a:pPr>
            <a:endParaRPr lang="cs-CZ" kern="12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50850" indent="-450850" algn="just">
              <a:spcBef>
                <a:spcPts val="3000"/>
              </a:spcBef>
              <a:buFont typeface="Arial" pitchFamily="34" charset="0"/>
              <a:buChar char="•"/>
              <a:defRPr/>
            </a:pPr>
            <a:endParaRPr lang="cs-CZ" kern="12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50850" indent="-450850" algn="just">
              <a:spcBef>
                <a:spcPts val="3000"/>
              </a:spcBef>
              <a:buFont typeface="Arial" pitchFamily="34" charset="0"/>
              <a:buChar char="•"/>
              <a:defRPr/>
            </a:pPr>
            <a:endParaRPr lang="cs-CZ" kern="12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Nadpis 2"/>
          <p:cNvSpPr txBox="1">
            <a:spLocks/>
          </p:cNvSpPr>
          <p:nvPr/>
        </p:nvSpPr>
        <p:spPr>
          <a:xfrm>
            <a:off x="2771800" y="620688"/>
            <a:ext cx="6121400" cy="576262"/>
          </a:xfrm>
          <a:prstGeom prst="rect">
            <a:avLst/>
          </a:prstGeom>
        </p:spPr>
        <p:txBody>
          <a:bodyPr/>
          <a:lstStyle/>
          <a:p>
            <a:pPr eaLnBrk="0" hangingPunct="0">
              <a:defRPr/>
            </a:pPr>
            <a:r>
              <a:rPr lang="cs-CZ" sz="2800" b="1" dirty="0">
                <a:solidFill>
                  <a:srgbClr val="000099"/>
                </a:solidFill>
                <a:latin typeface="Arial" pitchFamily="34" charset="0"/>
                <a:ea typeface="+mj-ea"/>
                <a:cs typeface="Arial" pitchFamily="34" charset="0"/>
              </a:rPr>
              <a:t>Mechanismy koordinace</a:t>
            </a: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323529" y="2000240"/>
          <a:ext cx="8248998" cy="3908570"/>
        </p:xfrm>
        <a:graphic>
          <a:graphicData uri="http://schemas.openxmlformats.org/drawingml/2006/table">
            <a:tbl>
              <a:tblPr/>
              <a:tblGrid>
                <a:gridCol w="1080119"/>
                <a:gridCol w="1944216"/>
                <a:gridCol w="1944216"/>
                <a:gridCol w="3280447"/>
              </a:tblGrid>
              <a:tr h="3045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Oblast</a:t>
                      </a:r>
                      <a:endParaRPr lang="cs-CZ" sz="15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633" marR="61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Aktivita OP</a:t>
                      </a:r>
                      <a:endParaRPr lang="cs-CZ" sz="15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633" marR="61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OP</a:t>
                      </a:r>
                      <a:endParaRPr lang="cs-CZ" sz="15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633" marR="61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Komentář</a:t>
                      </a:r>
                      <a:endParaRPr lang="cs-CZ" sz="15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633" marR="61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584652">
                <a:tc row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Energetika</a:t>
                      </a:r>
                    </a:p>
                  </a:txBody>
                  <a:tcPr marL="61633" marR="61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energetické úspory - zateplování budov</a:t>
                      </a:r>
                    </a:p>
                  </a:txBody>
                  <a:tcPr marL="61633" marR="61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IROP (SC 1.9, 1.10)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OP ŽP (PO5)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OP PPR (PO3, SC 1.1)</a:t>
                      </a:r>
                    </a:p>
                  </a:txBody>
                  <a:tcPr marL="61633" marR="61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Překryv </a:t>
                      </a:r>
                      <a:r>
                        <a:rPr lang="cs-CZ" sz="15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– nutno vyjasnit i vzhledem k programu Nová zelená úsporám a programu Panel</a:t>
                      </a:r>
                    </a:p>
                  </a:txBody>
                  <a:tcPr marL="61633" marR="61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502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energetické zpracování odpadu</a:t>
                      </a:r>
                    </a:p>
                  </a:txBody>
                  <a:tcPr marL="61633" marR="61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OP ŽP (SC 3.2, 3.3)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OP PIK (SC 3.4)</a:t>
                      </a:r>
                    </a:p>
                  </a:txBody>
                  <a:tcPr marL="61633" marR="61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Synergie </a:t>
                      </a:r>
                      <a:r>
                        <a:rPr lang="cs-CZ" sz="15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– nutno takto nastavit</a:t>
                      </a:r>
                    </a:p>
                  </a:txBody>
                  <a:tcPr marL="61633" marR="61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294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nízkoemisní výroba tepla pro domácnosti</a:t>
                      </a:r>
                    </a:p>
                  </a:txBody>
                  <a:tcPr marL="61633" marR="61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OP ŽP (SC 2.1)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IROP (SC 1.10)</a:t>
                      </a:r>
                    </a:p>
                  </a:txBody>
                  <a:tcPr marL="61633" marR="61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Překryv </a:t>
                      </a:r>
                      <a:r>
                        <a:rPr lang="cs-CZ" sz="15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– nutno vyjasnit</a:t>
                      </a:r>
                    </a:p>
                  </a:txBody>
                  <a:tcPr marL="61633" marR="61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76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IKT a energetika</a:t>
                      </a:r>
                    </a:p>
                  </a:txBody>
                  <a:tcPr marL="61633" marR="61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OP PIK (PO 4)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IROP (PO3)</a:t>
                      </a:r>
                    </a:p>
                  </a:txBody>
                  <a:tcPr marL="61633" marR="61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Nutno </a:t>
                      </a:r>
                      <a:r>
                        <a:rPr lang="cs-CZ" sz="15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uvést vazbu na CEF, </a:t>
                      </a:r>
                      <a:r>
                        <a:rPr lang="cs-CZ" sz="15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ESIF</a:t>
                      </a:r>
                      <a:endParaRPr lang="cs-CZ" sz="15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633" marR="61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465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rekonstrukce systémů centrálního zásobování teplem</a:t>
                      </a:r>
                    </a:p>
                  </a:txBody>
                  <a:tcPr marL="61633" marR="61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OP PIK (PO 3)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OP ŽP (PO 3)</a:t>
                      </a:r>
                    </a:p>
                  </a:txBody>
                  <a:tcPr marL="61633" marR="61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Překryv </a:t>
                      </a:r>
                      <a:r>
                        <a:rPr lang="cs-CZ" sz="15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 aktivitách dosud nevyřešen, vyřešeno na úrovni příjemců</a:t>
                      </a:r>
                    </a:p>
                  </a:txBody>
                  <a:tcPr marL="61633" marR="61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79512" y="980728"/>
            <a:ext cx="8964488" cy="4321175"/>
          </a:xfrm>
        </p:spPr>
        <p:txBody>
          <a:bodyPr anchor="ctr" anchorCtr="0"/>
          <a:lstStyle/>
          <a:p>
            <a:pPr marL="450850" indent="-450850" algn="just">
              <a:spcBef>
                <a:spcPts val="3000"/>
              </a:spcBef>
              <a:defRPr/>
            </a:pPr>
            <a:r>
              <a:rPr lang="cs-CZ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Seznam identifikovaných hraničních oblastí v návrzích OP (duben 2013)</a:t>
            </a:r>
          </a:p>
          <a:p>
            <a:pPr marL="450850" indent="-450850" algn="just">
              <a:spcBef>
                <a:spcPts val="3000"/>
              </a:spcBef>
              <a:defRPr/>
            </a:pPr>
            <a:endParaRPr lang="cs-CZ" b="1" dirty="0" smtClean="0"/>
          </a:p>
          <a:p>
            <a:pPr marL="450850" indent="-450850" algn="just">
              <a:spcBef>
                <a:spcPts val="3000"/>
              </a:spcBef>
              <a:defRPr/>
            </a:pPr>
            <a:endParaRPr lang="cs-CZ" b="1" dirty="0" smtClean="0"/>
          </a:p>
          <a:p>
            <a:pPr marL="450850" indent="-450850" algn="just">
              <a:spcBef>
                <a:spcPts val="3000"/>
              </a:spcBef>
              <a:defRPr/>
            </a:pPr>
            <a:endParaRPr lang="cs-CZ" b="1" dirty="0" smtClean="0"/>
          </a:p>
          <a:p>
            <a:pPr marL="450850" indent="-450850" algn="just">
              <a:spcBef>
                <a:spcPts val="3000"/>
              </a:spcBef>
              <a:defRPr/>
            </a:pPr>
            <a:endParaRPr lang="cs-CZ" b="1" dirty="0" smtClean="0"/>
          </a:p>
          <a:p>
            <a:pPr marL="450850" indent="-450850" algn="just">
              <a:spcBef>
                <a:spcPts val="3000"/>
              </a:spcBef>
              <a:buFont typeface="Arial" pitchFamily="34" charset="0"/>
              <a:buChar char="•"/>
              <a:defRPr/>
            </a:pPr>
            <a:endParaRPr lang="cs-CZ" kern="12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Nadpis 2"/>
          <p:cNvSpPr txBox="1">
            <a:spLocks/>
          </p:cNvSpPr>
          <p:nvPr/>
        </p:nvSpPr>
        <p:spPr>
          <a:xfrm>
            <a:off x="2771800" y="620688"/>
            <a:ext cx="6121400" cy="576262"/>
          </a:xfrm>
          <a:prstGeom prst="rect">
            <a:avLst/>
          </a:prstGeom>
        </p:spPr>
        <p:txBody>
          <a:bodyPr/>
          <a:lstStyle/>
          <a:p>
            <a:pPr eaLnBrk="0" hangingPunct="0">
              <a:defRPr/>
            </a:pPr>
            <a:r>
              <a:rPr lang="cs-CZ" sz="2800" b="1" dirty="0">
                <a:solidFill>
                  <a:srgbClr val="000099"/>
                </a:solidFill>
                <a:latin typeface="Arial" pitchFamily="34" charset="0"/>
                <a:ea typeface="+mj-ea"/>
                <a:cs typeface="Arial" pitchFamily="34" charset="0"/>
              </a:rPr>
              <a:t>Mechanismy koordinace</a:t>
            </a: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323528" y="1628800"/>
          <a:ext cx="8392446" cy="2377046"/>
        </p:xfrm>
        <a:graphic>
          <a:graphicData uri="http://schemas.openxmlformats.org/drawingml/2006/table">
            <a:tbl>
              <a:tblPr/>
              <a:tblGrid>
                <a:gridCol w="1148143"/>
                <a:gridCol w="1957891"/>
                <a:gridCol w="2071702"/>
                <a:gridCol w="3214710"/>
              </a:tblGrid>
              <a:tr h="2739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Oblast</a:t>
                      </a:r>
                      <a:endParaRPr lang="cs-CZ" sz="15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633" marR="61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Aktivita OP</a:t>
                      </a:r>
                      <a:endParaRPr lang="cs-CZ" sz="15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633" marR="61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OP</a:t>
                      </a:r>
                      <a:endParaRPr lang="cs-CZ" sz="15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633" marR="61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Komentář</a:t>
                      </a:r>
                      <a:endParaRPr lang="cs-CZ" sz="15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633" marR="61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471381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Vzdělávání</a:t>
                      </a:r>
                    </a:p>
                  </a:txBody>
                  <a:tcPr marL="61633" marR="61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inkluzivní</a:t>
                      </a:r>
                      <a:r>
                        <a:rPr lang="cs-CZ" sz="15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vzdělávání</a:t>
                      </a:r>
                    </a:p>
                  </a:txBody>
                  <a:tcPr marL="61633" marR="61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OP VVV (PO 4)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IROP (2.7, 2.8, 2.9, 2.10)</a:t>
                      </a:r>
                    </a:p>
                  </a:txBody>
                  <a:tcPr marL="61633" marR="61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Nutno </a:t>
                      </a:r>
                      <a:r>
                        <a:rPr lang="cs-CZ" sz="15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doladit synergické působení</a:t>
                      </a:r>
                    </a:p>
                  </a:txBody>
                  <a:tcPr marL="61633" marR="61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51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počáteční a další vzdělávání</a:t>
                      </a:r>
                    </a:p>
                  </a:txBody>
                  <a:tcPr marL="61633" marR="61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OP VVV (PO 4)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OP Z (PO 1)</a:t>
                      </a:r>
                    </a:p>
                  </a:txBody>
                  <a:tcPr marL="61633" marR="61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Překryv </a:t>
                      </a:r>
                      <a:r>
                        <a:rPr lang="cs-CZ" sz="15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– nutno vyjasnit</a:t>
                      </a:r>
                    </a:p>
                  </a:txBody>
                  <a:tcPr marL="61633" marR="61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56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vzdělávání ve veř. správě ve vazbě na VŠ</a:t>
                      </a:r>
                    </a:p>
                  </a:txBody>
                  <a:tcPr marL="61633" marR="61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OP VVV (PO3)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OP Z (SC 4.3)</a:t>
                      </a:r>
                    </a:p>
                  </a:txBody>
                  <a:tcPr marL="61633" marR="61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Nutno </a:t>
                      </a:r>
                      <a:r>
                        <a:rPr lang="cs-CZ" sz="15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dolaďovat rozmezí, příp. nastavit synergie</a:t>
                      </a:r>
                    </a:p>
                  </a:txBody>
                  <a:tcPr marL="61633" marR="61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323528" y="4005064"/>
          <a:ext cx="8392446" cy="2114156"/>
        </p:xfrm>
        <a:graphic>
          <a:graphicData uri="http://schemas.openxmlformats.org/drawingml/2006/table">
            <a:tbl>
              <a:tblPr/>
              <a:tblGrid>
                <a:gridCol w="1148143"/>
                <a:gridCol w="1957891"/>
                <a:gridCol w="2071702"/>
                <a:gridCol w="3214710"/>
              </a:tblGrid>
              <a:tr h="2739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Oblast</a:t>
                      </a:r>
                      <a:endParaRPr lang="cs-CZ" sz="15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633" marR="61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Aktivita OP</a:t>
                      </a:r>
                      <a:endParaRPr lang="cs-CZ" sz="15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633" marR="61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OP</a:t>
                      </a:r>
                      <a:endParaRPr lang="cs-CZ" sz="15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633" marR="61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Komentář</a:t>
                      </a:r>
                      <a:endParaRPr lang="cs-CZ" sz="15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633" marR="61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346517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VaVaI</a:t>
                      </a:r>
                      <a:endParaRPr lang="cs-CZ" sz="15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633" marR="61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inovace</a:t>
                      </a:r>
                    </a:p>
                  </a:txBody>
                  <a:tcPr marL="61633" marR="61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OP PIK (SC 1.2)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OP VVV (PO 1)</a:t>
                      </a:r>
                    </a:p>
                  </a:txBody>
                  <a:tcPr marL="61633" marR="61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Synergie </a:t>
                      </a:r>
                      <a:r>
                        <a:rPr lang="cs-CZ" sz="15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– předpokládají sledování synergií</a:t>
                      </a:r>
                    </a:p>
                  </a:txBody>
                  <a:tcPr marL="61633" marR="61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51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výzkum obecně</a:t>
                      </a:r>
                    </a:p>
                  </a:txBody>
                  <a:tcPr marL="61633" marR="61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OP VVV (PO1)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OP PPR ( IP 1.1)</a:t>
                      </a:r>
                    </a:p>
                  </a:txBody>
                  <a:tcPr marL="61633" marR="61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Obdobné </a:t>
                      </a:r>
                      <a:r>
                        <a:rPr lang="cs-CZ" sz="15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aktivity, nutno jasně vymezit hranice, zejména v OP VVV</a:t>
                      </a:r>
                    </a:p>
                  </a:txBody>
                  <a:tcPr marL="61633" marR="61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97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výzkum v oblasti strategického řízení</a:t>
                      </a:r>
                    </a:p>
                  </a:txBody>
                  <a:tcPr marL="61633" marR="61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OP VVV (PO 1)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IROP (SC 3.2)</a:t>
                      </a:r>
                    </a:p>
                  </a:txBody>
                  <a:tcPr marL="61633" marR="61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Nutno </a:t>
                      </a:r>
                      <a:r>
                        <a:rPr lang="cs-CZ" sz="15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vyjasnit, v IROP obecně </a:t>
                      </a:r>
                      <a:r>
                        <a:rPr lang="cs-CZ" sz="1500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strateg</a:t>
                      </a:r>
                      <a:r>
                        <a:rPr lang="cs-CZ" sz="15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 řízení, v OP VVV pouze </a:t>
                      </a:r>
                      <a:r>
                        <a:rPr lang="cs-CZ" sz="1500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strateg</a:t>
                      </a:r>
                      <a:r>
                        <a:rPr lang="cs-CZ" sz="15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 řízení </a:t>
                      </a:r>
                      <a:r>
                        <a:rPr lang="cs-CZ" sz="1500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VaV</a:t>
                      </a:r>
                      <a:r>
                        <a:rPr lang="cs-CZ" sz="15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</a:p>
                  </a:txBody>
                  <a:tcPr marL="61633" marR="61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7504" y="836712"/>
            <a:ext cx="8856984" cy="4464051"/>
          </a:xfrm>
        </p:spPr>
        <p:txBody>
          <a:bodyPr anchor="ctr" anchorCtr="0"/>
          <a:lstStyle/>
          <a:p>
            <a:pPr marL="450850" indent="-450850" algn="just">
              <a:spcBef>
                <a:spcPts val="3000"/>
              </a:spcBef>
              <a:defRPr/>
            </a:pPr>
            <a:r>
              <a:rPr lang="cs-CZ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Seznam identifikovaných hraničních oblastí v návrzích OP (duben 2013)</a:t>
            </a:r>
          </a:p>
          <a:p>
            <a:pPr marL="450850" indent="-450850" algn="just">
              <a:spcBef>
                <a:spcPts val="3000"/>
              </a:spcBef>
              <a:defRPr/>
            </a:pPr>
            <a:endParaRPr lang="cs-CZ" b="1" dirty="0" smtClean="0"/>
          </a:p>
          <a:p>
            <a:pPr marL="450850" indent="-450850" algn="just">
              <a:spcBef>
                <a:spcPts val="3000"/>
              </a:spcBef>
              <a:defRPr/>
            </a:pPr>
            <a:endParaRPr lang="cs-CZ" b="1" dirty="0" smtClean="0"/>
          </a:p>
          <a:p>
            <a:pPr marL="450850" indent="-450850" algn="just">
              <a:spcBef>
                <a:spcPts val="3000"/>
              </a:spcBef>
              <a:defRPr/>
            </a:pPr>
            <a:endParaRPr lang="cs-CZ" b="1" dirty="0" smtClean="0"/>
          </a:p>
          <a:p>
            <a:pPr marL="450850" indent="-450850" algn="just">
              <a:spcBef>
                <a:spcPts val="3000"/>
              </a:spcBef>
              <a:defRPr/>
            </a:pPr>
            <a:endParaRPr lang="cs-CZ" b="1" dirty="0" smtClean="0"/>
          </a:p>
          <a:p>
            <a:pPr marL="450850" indent="-450850" algn="just">
              <a:spcBef>
                <a:spcPts val="3000"/>
              </a:spcBef>
              <a:buFont typeface="Arial" pitchFamily="34" charset="0"/>
              <a:buChar char="•"/>
              <a:defRPr/>
            </a:pPr>
            <a:endParaRPr lang="cs-CZ" kern="12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Nadpis 2"/>
          <p:cNvSpPr txBox="1">
            <a:spLocks/>
          </p:cNvSpPr>
          <p:nvPr/>
        </p:nvSpPr>
        <p:spPr>
          <a:xfrm>
            <a:off x="2771800" y="620688"/>
            <a:ext cx="6121400" cy="576262"/>
          </a:xfrm>
          <a:prstGeom prst="rect">
            <a:avLst/>
          </a:prstGeom>
        </p:spPr>
        <p:txBody>
          <a:bodyPr/>
          <a:lstStyle/>
          <a:p>
            <a:pPr eaLnBrk="0" hangingPunct="0">
              <a:defRPr/>
            </a:pPr>
            <a:r>
              <a:rPr lang="cs-CZ" sz="2800" b="1" dirty="0">
                <a:solidFill>
                  <a:srgbClr val="000099"/>
                </a:solidFill>
                <a:latin typeface="Arial" pitchFamily="34" charset="0"/>
                <a:ea typeface="+mj-ea"/>
                <a:cs typeface="Arial" pitchFamily="34" charset="0"/>
              </a:rPr>
              <a:t>Mechanismy koordinace</a:t>
            </a: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467544" y="1556792"/>
          <a:ext cx="8215371" cy="4743056"/>
        </p:xfrm>
        <a:graphic>
          <a:graphicData uri="http://schemas.openxmlformats.org/drawingml/2006/table">
            <a:tbl>
              <a:tblPr/>
              <a:tblGrid>
                <a:gridCol w="907521"/>
                <a:gridCol w="2021437"/>
                <a:gridCol w="2143140"/>
                <a:gridCol w="3143273"/>
              </a:tblGrid>
              <a:tr h="2739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Oblast</a:t>
                      </a:r>
                      <a:endParaRPr lang="cs-CZ" sz="15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633" marR="61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Aktivita OP</a:t>
                      </a:r>
                      <a:endParaRPr lang="cs-CZ" sz="15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633" marR="61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OP</a:t>
                      </a:r>
                      <a:endParaRPr lang="cs-CZ" sz="15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633" marR="61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Komentář</a:t>
                      </a:r>
                      <a:endParaRPr lang="cs-CZ" sz="15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633" marR="61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346517">
                <a:tc row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Sociální oblast</a:t>
                      </a:r>
                    </a:p>
                  </a:txBody>
                  <a:tcPr marL="61633" marR="61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uplatnění osob sociálně vyloučených</a:t>
                      </a:r>
                    </a:p>
                  </a:txBody>
                  <a:tcPr marL="61633" marR="61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IROP (SC 2.2)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OP Z (SC 1.1)</a:t>
                      </a:r>
                    </a:p>
                  </a:txBody>
                  <a:tcPr marL="61633" marR="61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Synergie </a:t>
                      </a:r>
                      <a:r>
                        <a:rPr lang="cs-CZ" sz="15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– nutno dořešit návaznost</a:t>
                      </a:r>
                    </a:p>
                  </a:txBody>
                  <a:tcPr marL="61633" marR="61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19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sociální služby, </a:t>
                      </a:r>
                      <a:r>
                        <a:rPr lang="cs-CZ" sz="1500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služby</a:t>
                      </a:r>
                      <a:r>
                        <a:rPr lang="cs-CZ" sz="15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pro rodiny</a:t>
                      </a:r>
                    </a:p>
                  </a:txBody>
                  <a:tcPr marL="61633" marR="61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IROP (SC 2.1)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OP Z (SC 2.1)</a:t>
                      </a:r>
                    </a:p>
                  </a:txBody>
                  <a:tcPr marL="61633" marR="61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Synergie </a:t>
                      </a:r>
                      <a:r>
                        <a:rPr lang="cs-CZ" sz="15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– nutno dořešit návaznost</a:t>
                      </a:r>
                    </a:p>
                  </a:txBody>
                  <a:tcPr marL="61633" marR="61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52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sociální infrastruktura</a:t>
                      </a:r>
                    </a:p>
                  </a:txBody>
                  <a:tcPr marL="61633" marR="61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OP Z (SC 2.1, 2.2, 2.3)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OP PPR (SC 4.1, 4.3)</a:t>
                      </a:r>
                    </a:p>
                  </a:txBody>
                  <a:tcPr marL="61633" marR="61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Překryv </a:t>
                      </a:r>
                      <a:r>
                        <a:rPr lang="cs-CZ" sz="15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– nutno vyjasnit</a:t>
                      </a:r>
                    </a:p>
                  </a:txBody>
                  <a:tcPr marL="61633" marR="61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07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systém zdravotních služeb</a:t>
                      </a:r>
                    </a:p>
                  </a:txBody>
                  <a:tcPr marL="61633" marR="61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OP Z (SC2.2, 2.3)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IROP (SC 2.5)</a:t>
                      </a:r>
                    </a:p>
                  </a:txBody>
                  <a:tcPr marL="61633" marR="61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Synergie – nutno </a:t>
                      </a:r>
                      <a:r>
                        <a:rPr lang="cs-CZ" sz="15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dořešit návaznost</a:t>
                      </a:r>
                    </a:p>
                  </a:txBody>
                  <a:tcPr marL="61633" marR="61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97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služby veřejné správy</a:t>
                      </a:r>
                    </a:p>
                  </a:txBody>
                  <a:tcPr marL="61633" marR="61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IROP (SC 3.4)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OP Z (PO4)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OP PPR</a:t>
                      </a:r>
                    </a:p>
                  </a:txBody>
                  <a:tcPr marL="61633" marR="61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Synergie </a:t>
                      </a:r>
                      <a:r>
                        <a:rPr lang="cs-CZ" sz="15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– nutno dořešit návaznost, Praha tuto oblast nemá ve svém OP, služby ale poptává – nutno </a:t>
                      </a:r>
                      <a:r>
                        <a:rPr lang="cs-CZ" sz="1500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dojasnit</a:t>
                      </a:r>
                      <a:endParaRPr lang="cs-CZ" sz="15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633" marR="61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303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sociální podnikání</a:t>
                      </a:r>
                    </a:p>
                  </a:txBody>
                  <a:tcPr marL="61633" marR="61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OP Z (SC 1.3</a:t>
                      </a:r>
                      <a:r>
                        <a:rPr lang="cs-CZ" sz="15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) / IROP </a:t>
                      </a:r>
                      <a:r>
                        <a:rPr lang="cs-CZ" sz="15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(SC 2.3</a:t>
                      </a:r>
                      <a:r>
                        <a:rPr lang="cs-CZ" sz="15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) / OPIK </a:t>
                      </a:r>
                      <a:r>
                        <a:rPr lang="cs-CZ" sz="15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 SC 2.1</a:t>
                      </a:r>
                      <a:r>
                        <a:rPr lang="cs-CZ" sz="15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) / OP </a:t>
                      </a:r>
                      <a:r>
                        <a:rPr lang="cs-CZ" sz="15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PPR (SC 4.2)</a:t>
                      </a:r>
                    </a:p>
                  </a:txBody>
                  <a:tcPr marL="61633" marR="61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Nutno </a:t>
                      </a:r>
                      <a:r>
                        <a:rPr lang="cs-CZ" sz="15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dořešit případné </a:t>
                      </a:r>
                      <a:r>
                        <a:rPr lang="cs-CZ" sz="1500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překryvy</a:t>
                      </a:r>
                      <a:r>
                        <a:rPr lang="cs-CZ" sz="15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a nastavit synergie</a:t>
                      </a:r>
                    </a:p>
                  </a:txBody>
                  <a:tcPr marL="61633" marR="61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51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služby zaměstnanosti</a:t>
                      </a:r>
                    </a:p>
                  </a:txBody>
                  <a:tcPr marL="61633" marR="61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IROP (SC2.4)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OP Z (SC 1)</a:t>
                      </a:r>
                    </a:p>
                  </a:txBody>
                  <a:tcPr marL="61633" marR="61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Synergie </a:t>
                      </a:r>
                      <a:r>
                        <a:rPr lang="cs-CZ" sz="15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– nutno dořešit návaznost</a:t>
                      </a:r>
                    </a:p>
                  </a:txBody>
                  <a:tcPr marL="61633" marR="61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79512" y="1214422"/>
            <a:ext cx="8856984" cy="4321175"/>
          </a:xfrm>
        </p:spPr>
        <p:txBody>
          <a:bodyPr anchor="ctr" anchorCtr="0"/>
          <a:lstStyle/>
          <a:p>
            <a:pPr marL="450850" indent="-450850" algn="just">
              <a:spcBef>
                <a:spcPts val="3000"/>
              </a:spcBef>
              <a:defRPr/>
            </a:pPr>
            <a:r>
              <a:rPr lang="cs-CZ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Seznam identifikovaných hraničních oblastí v návrzích OP (duben 2013)</a:t>
            </a:r>
          </a:p>
          <a:p>
            <a:pPr marL="450850" indent="-450850" algn="just">
              <a:spcBef>
                <a:spcPts val="3000"/>
              </a:spcBef>
              <a:defRPr/>
            </a:pPr>
            <a:endParaRPr lang="cs-CZ" b="1" dirty="0" smtClean="0"/>
          </a:p>
          <a:p>
            <a:pPr marL="450850" indent="-450850" algn="just">
              <a:spcBef>
                <a:spcPts val="3000"/>
              </a:spcBef>
              <a:defRPr/>
            </a:pPr>
            <a:endParaRPr lang="cs-CZ" b="1" dirty="0" smtClean="0"/>
          </a:p>
          <a:p>
            <a:pPr marL="450850" indent="-450850" algn="just">
              <a:spcBef>
                <a:spcPts val="3000"/>
              </a:spcBef>
              <a:defRPr/>
            </a:pPr>
            <a:endParaRPr lang="cs-CZ" b="1" dirty="0" smtClean="0"/>
          </a:p>
          <a:p>
            <a:pPr marL="450850" indent="-450850" algn="just">
              <a:spcBef>
                <a:spcPts val="3000"/>
              </a:spcBef>
              <a:defRPr/>
            </a:pPr>
            <a:endParaRPr lang="cs-CZ" b="1" dirty="0" smtClean="0"/>
          </a:p>
          <a:p>
            <a:pPr marL="450850" indent="-450850" algn="just">
              <a:spcBef>
                <a:spcPts val="3000"/>
              </a:spcBef>
              <a:buFont typeface="Arial" pitchFamily="34" charset="0"/>
              <a:buChar char="•"/>
              <a:defRPr/>
            </a:pPr>
            <a:endParaRPr lang="cs-CZ" kern="12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Nadpis 2"/>
          <p:cNvSpPr txBox="1">
            <a:spLocks/>
          </p:cNvSpPr>
          <p:nvPr/>
        </p:nvSpPr>
        <p:spPr>
          <a:xfrm>
            <a:off x="2771800" y="620688"/>
            <a:ext cx="6121400" cy="576262"/>
          </a:xfrm>
          <a:prstGeom prst="rect">
            <a:avLst/>
          </a:prstGeom>
        </p:spPr>
        <p:txBody>
          <a:bodyPr/>
          <a:lstStyle/>
          <a:p>
            <a:pPr eaLnBrk="0" hangingPunct="0">
              <a:defRPr/>
            </a:pPr>
            <a:r>
              <a:rPr lang="cs-CZ" sz="2800" b="1" dirty="0">
                <a:solidFill>
                  <a:srgbClr val="000099"/>
                </a:solidFill>
                <a:latin typeface="Arial" pitchFamily="34" charset="0"/>
                <a:ea typeface="+mj-ea"/>
                <a:cs typeface="Arial" pitchFamily="34" charset="0"/>
              </a:rPr>
              <a:t>Mechanismy koordinace</a:t>
            </a: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428596" y="2000240"/>
          <a:ext cx="8143932" cy="1493708"/>
        </p:xfrm>
        <a:graphic>
          <a:graphicData uri="http://schemas.openxmlformats.org/drawingml/2006/table">
            <a:tbl>
              <a:tblPr/>
              <a:tblGrid>
                <a:gridCol w="899629"/>
                <a:gridCol w="2100767"/>
                <a:gridCol w="2071702"/>
                <a:gridCol w="3071834"/>
              </a:tblGrid>
              <a:tr h="2739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Oblast</a:t>
                      </a:r>
                      <a:endParaRPr lang="cs-CZ" sz="15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633" marR="61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Aktivita OP</a:t>
                      </a:r>
                      <a:endParaRPr lang="cs-CZ" sz="15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633" marR="61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OP</a:t>
                      </a:r>
                      <a:endParaRPr lang="cs-CZ" sz="15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633" marR="61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Komentář</a:t>
                      </a:r>
                      <a:endParaRPr lang="cs-CZ" sz="15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633" marR="61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648278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Životní prostředí</a:t>
                      </a:r>
                    </a:p>
                  </a:txBody>
                  <a:tcPr marL="61633" marR="61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prevence závažných havárií</a:t>
                      </a:r>
                    </a:p>
                  </a:txBody>
                  <a:tcPr marL="61633" marR="61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OP ŽP (SC 3.7)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IROP (SC 3.3)</a:t>
                      </a:r>
                    </a:p>
                  </a:txBody>
                  <a:tcPr marL="61633" marR="61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Překryv </a:t>
                      </a:r>
                      <a:r>
                        <a:rPr lang="cs-CZ" sz="15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– nutno vyjasnit</a:t>
                      </a:r>
                    </a:p>
                  </a:txBody>
                  <a:tcPr marL="61633" marR="61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návštěvnická infrastruktura CHKO</a:t>
                      </a:r>
                    </a:p>
                  </a:txBody>
                  <a:tcPr marL="61633" marR="61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OP ŽP (SC 4.1)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IROP (SC 1.9)</a:t>
                      </a:r>
                    </a:p>
                  </a:txBody>
                  <a:tcPr marL="61633" marR="61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Překryv </a:t>
                      </a:r>
                      <a:r>
                        <a:rPr lang="cs-CZ" sz="15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– nutno vyjasnit</a:t>
                      </a:r>
                    </a:p>
                  </a:txBody>
                  <a:tcPr marL="61633" marR="616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1520" y="1340768"/>
            <a:ext cx="8712968" cy="4572032"/>
          </a:xfrm>
        </p:spPr>
        <p:txBody>
          <a:bodyPr anchor="ctr" anchorCtr="0"/>
          <a:lstStyle/>
          <a:p>
            <a:pPr marL="450850" indent="-450850" algn="just">
              <a:lnSpc>
                <a:spcPct val="90000"/>
              </a:lnSpc>
              <a:spcBef>
                <a:spcPts val="600"/>
              </a:spcBef>
              <a:defRPr/>
            </a:pPr>
            <a:r>
              <a:rPr lang="cs-CZ" b="1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Karta hraničních oblastí</a:t>
            </a:r>
          </a:p>
          <a:p>
            <a:pPr marL="450850" indent="-450850" algn="just">
              <a:lnSpc>
                <a:spcPct val="90000"/>
              </a:lnSpc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cs-CZ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ŘO (a další subjekty) mají tuto šablonu k dispozici (součást AP) – nutné uvést všechny atributy k </a:t>
            </a:r>
            <a:r>
              <a:rPr lang="cs-CZ" kern="1200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překryvům</a:t>
            </a:r>
            <a:r>
              <a:rPr lang="cs-CZ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a synergiím (podle zadání).</a:t>
            </a:r>
          </a:p>
          <a:p>
            <a:pPr marL="450850" indent="-450850" algn="just">
              <a:lnSpc>
                <a:spcPct val="90000"/>
              </a:lnSpc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cs-CZ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Dosud k dispozici Karty OP PIK a IROP.</a:t>
            </a:r>
          </a:p>
          <a:p>
            <a:pPr marL="450850" indent="-450850" algn="just">
              <a:lnSpc>
                <a:spcPct val="90000"/>
              </a:lnSpc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cs-CZ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Karta slouží pro rozpracování (nastavení) hraničních oblastí nikoli pro zakomponování do programů – forma v programech bude nadále diskutována (technická a textová formulace; umístění – samostatná kapitola, u jednotlivých intervencí; apod.).</a:t>
            </a:r>
          </a:p>
          <a:p>
            <a:pPr marL="450850" indent="-450850" algn="just">
              <a:lnSpc>
                <a:spcPct val="90000"/>
              </a:lnSpc>
              <a:spcBef>
                <a:spcPts val="600"/>
              </a:spcBef>
              <a:defRPr/>
            </a:pPr>
            <a:endParaRPr lang="cs-CZ" kern="1200" dirty="0" smtClean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marL="450850" indent="-450850" algn="just">
              <a:lnSpc>
                <a:spcPct val="90000"/>
              </a:lnSpc>
              <a:spcBef>
                <a:spcPts val="600"/>
              </a:spcBef>
              <a:defRPr/>
            </a:pPr>
            <a:r>
              <a:rPr lang="cs-CZ" b="1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Úkoly pro ŘO a další partnery</a:t>
            </a:r>
          </a:p>
          <a:p>
            <a:pPr marL="450850" indent="-450850" algn="just">
              <a:lnSpc>
                <a:spcPct val="90000"/>
              </a:lnSpc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cs-CZ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Vyplnit Kartu hraničních oblastí a poslat MMR (spolu se zápisy z jednání, ze kterých vyplynuly (ne)dohody nad HO).</a:t>
            </a:r>
          </a:p>
          <a:p>
            <a:pPr marL="450850" indent="-450850" algn="just">
              <a:lnSpc>
                <a:spcPct val="90000"/>
              </a:lnSpc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cs-CZ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Zpracovat výčet synergických intervencí včetně odůvodnění - proč, v jakém rozsahu a v kombinaci s jakými faktory (i faktory implementační) jsou intervence synergické a jaký bude přínos realizace těchto synergií.</a:t>
            </a:r>
          </a:p>
        </p:txBody>
      </p:sp>
      <p:sp>
        <p:nvSpPr>
          <p:cNvPr id="4" name="Nadpis 2"/>
          <p:cNvSpPr txBox="1">
            <a:spLocks/>
          </p:cNvSpPr>
          <p:nvPr/>
        </p:nvSpPr>
        <p:spPr>
          <a:xfrm>
            <a:off x="2771800" y="620688"/>
            <a:ext cx="6121400" cy="576262"/>
          </a:xfrm>
          <a:prstGeom prst="rect">
            <a:avLst/>
          </a:prstGeom>
        </p:spPr>
        <p:txBody>
          <a:bodyPr/>
          <a:lstStyle/>
          <a:p>
            <a:pPr eaLnBrk="0" hangingPunct="0">
              <a:defRPr/>
            </a:pPr>
            <a:r>
              <a:rPr lang="cs-CZ" sz="2800" b="1" dirty="0">
                <a:solidFill>
                  <a:srgbClr val="000099"/>
                </a:solidFill>
                <a:latin typeface="Arial" pitchFamily="34" charset="0"/>
                <a:ea typeface="+mj-ea"/>
                <a:cs typeface="Arial" pitchFamily="34" charset="0"/>
              </a:rPr>
              <a:t>Mechanismy koordinace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2"/>
          <p:cNvSpPr txBox="1">
            <a:spLocks/>
          </p:cNvSpPr>
          <p:nvPr/>
        </p:nvSpPr>
        <p:spPr>
          <a:xfrm>
            <a:off x="2555776" y="692696"/>
            <a:ext cx="6264944" cy="648071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Územní dimenze a její východiska</a:t>
            </a:r>
          </a:p>
        </p:txBody>
      </p:sp>
      <p:sp>
        <p:nvSpPr>
          <p:cNvPr id="5" name="Zástupný symbol pro obsah 1"/>
          <p:cNvSpPr txBox="1">
            <a:spLocks/>
          </p:cNvSpPr>
          <p:nvPr/>
        </p:nvSpPr>
        <p:spPr bwMode="auto">
          <a:xfrm>
            <a:off x="251520" y="1340768"/>
            <a:ext cx="8748464" cy="504056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4763" marR="0" lvl="0" indent="-476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cs-CZ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Hlavní východisko </a:t>
            </a:r>
            <a:r>
              <a:rPr kumimoji="0" 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– determinace typů území, jež umožní v daném území koncentrovat odpovídající podíl finančních prostředků s ohledem na:</a:t>
            </a:r>
          </a:p>
          <a:p>
            <a:pPr marL="357188" marR="0" lvl="1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2000" b="0" i="0" u="none" strike="noStrike" kern="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357188" marR="0" lvl="1" indent="-27146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obdobné znaky, jež vykazují některé typy území ČR a řešení jejich potřeb,</a:t>
            </a:r>
          </a:p>
          <a:p>
            <a:pPr marL="357188" marR="0" lvl="1" indent="-27146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naplnění cílů EU 2020 a možnosti čerpání prostředků z fondů SSR,</a:t>
            </a:r>
          </a:p>
          <a:p>
            <a:pPr marL="357188" marR="0" lvl="1" indent="-27146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zaměření budoucích programů – cíle, priority, řídicí orgány, příjemci atp.,</a:t>
            </a:r>
          </a:p>
          <a:p>
            <a:pPr marL="357188" marR="0" lvl="1" indent="-27146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prosazení strategického plánování a realizaci regionální politiky ČR,</a:t>
            </a:r>
          </a:p>
          <a:p>
            <a:pPr marL="357188" marR="0" lvl="1" indent="-27146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řešení funkčních vazeb v území – jádro včetně jeho zázemí,</a:t>
            </a:r>
          </a:p>
          <a:p>
            <a:pPr marL="357188" marR="0" lvl="1" indent="-27146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možnosti uplatnění integrovaných nástrojů,</a:t>
            </a:r>
          </a:p>
          <a:p>
            <a:pPr marL="357188" marR="0" lvl="1" indent="-27146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zahrnutí aktérů odpovídajícím způsobem do systému ÚD – tvorba, příprava, realizace, monitoring.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2627784" y="692696"/>
            <a:ext cx="3682752" cy="64841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l" eaLnBrk="1" hangingPunct="1"/>
            <a:r>
              <a:rPr lang="cs-CZ" sz="28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Územní dimenze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323528" y="1268760"/>
            <a:ext cx="8820472" cy="5400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0" lvl="1" indent="0">
              <a:lnSpc>
                <a:spcPct val="95000"/>
              </a:lnSpc>
              <a:buNone/>
            </a:pPr>
            <a:r>
              <a:rPr lang="cs-CZ" sz="20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Možné způsoby vymezení územní dimenze v rámci struktury programů </a:t>
            </a:r>
            <a:r>
              <a:rPr lang="cs-CZ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Definováním konkrétní osy/priority Unie, specifického cíle či podporovaného opatření, ve kterých bude aplikován plně územní přístup – tj. realizace veškerých intervencí/akcí </a:t>
            </a:r>
            <a:r>
              <a:rPr lang="cs-CZ" sz="20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ve vybraných typech území </a:t>
            </a:r>
            <a:r>
              <a:rPr lang="cs-CZ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(dle typologie SRR).</a:t>
            </a:r>
          </a:p>
          <a:p>
            <a:pPr marL="715963">
              <a:lnSpc>
                <a:spcPct val="95000"/>
              </a:lnSpc>
            </a:pPr>
            <a:r>
              <a:rPr lang="cs-CZ" sz="2000" i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Např. priorita OP VVV rozvoj vysokých škol – </a:t>
            </a:r>
            <a:r>
              <a:rPr lang="cs-CZ" sz="2000" b="1" i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pouze v rozvojových územích </a:t>
            </a:r>
            <a:r>
              <a:rPr lang="cs-CZ" sz="2000" i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(lokace vysokých škol v jiném typu území není).</a:t>
            </a:r>
            <a:endParaRPr lang="cs-CZ" sz="2000" dirty="0" smtClean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marL="285750" lvl="1">
              <a:lnSpc>
                <a:spcPct val="95000"/>
              </a:lnSpc>
            </a:pPr>
            <a:r>
              <a:rPr lang="cs-CZ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Definováním konkrétní </a:t>
            </a:r>
            <a:r>
              <a:rPr lang="cs-CZ" sz="20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osy/priority Unie, </a:t>
            </a:r>
            <a:r>
              <a:rPr lang="cs-CZ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specifického cíle či opatření, ve kterých bude aplikován územní přístup </a:t>
            </a:r>
            <a:r>
              <a:rPr lang="cs-CZ" sz="20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částečně</a:t>
            </a:r>
            <a:r>
              <a:rPr lang="cs-CZ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– tj. realizace intervencí/akcí ve vybraných typech území (podle typologie SRR, nebo jiným specifickým územním vymezením – např. CHKO, sociálně vyloučená lokalita apod.) určitým dopředu </a:t>
            </a:r>
            <a:r>
              <a:rPr lang="cs-CZ" sz="20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stanoveným procentním podílem </a:t>
            </a:r>
            <a:r>
              <a:rPr lang="cs-CZ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na celkové alokaci pro příslušnou osu/prioritu/opatření. </a:t>
            </a:r>
          </a:p>
          <a:p>
            <a:pPr marL="715963">
              <a:lnSpc>
                <a:spcPct val="95000"/>
              </a:lnSpc>
            </a:pPr>
            <a:r>
              <a:rPr lang="cs-CZ" sz="2000" i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Např.  priorita OPZ podpora sociálního začleňování – </a:t>
            </a:r>
            <a:r>
              <a:rPr lang="cs-CZ" sz="2000" b="1" i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z 80 % v sociálně vyloučených lokalitách</a:t>
            </a:r>
            <a:r>
              <a:rPr lang="cs-CZ" sz="2000" i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cs-CZ" sz="2000" b="1" i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ve 20 % v ostatních územích </a:t>
            </a:r>
            <a:r>
              <a:rPr lang="cs-CZ" sz="2000" i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(kde je také potřeba takových řešení).</a:t>
            </a:r>
            <a:endParaRPr lang="cs-CZ" sz="2000" dirty="0" smtClean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16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2519363" y="468313"/>
            <a:ext cx="4964112" cy="808037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pl-PL" sz="30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Platformy</a:t>
            </a:r>
            <a:endParaRPr lang="cs-CZ" sz="30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  <p:sp>
        <p:nvSpPr>
          <p:cNvPr id="2052" name="TextovéPole 21"/>
          <p:cNvSpPr txBox="1">
            <a:spLocks noChangeArrowheads="1"/>
          </p:cNvSpPr>
          <p:nvPr/>
        </p:nvSpPr>
        <p:spPr bwMode="auto">
          <a:xfrm>
            <a:off x="5040313" y="1619250"/>
            <a:ext cx="3779837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182563" indent="-1825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lvl="1">
              <a:spcBef>
                <a:spcPts val="600"/>
              </a:spcBef>
              <a:buClr>
                <a:srgbClr val="E21C18"/>
              </a:buClr>
              <a:buFont typeface="Arial" charset="0"/>
              <a:buChar char="•"/>
            </a:pPr>
            <a:r>
              <a:rPr lang="cs-CZ" sz="1600" dirty="0">
                <a:solidFill>
                  <a:srgbClr val="000099"/>
                </a:solidFill>
              </a:rPr>
              <a:t>Rada pro fondy SSR – nadresortní zastřešující řídicí platforma – bude řešit nastavení synergií mezi fondy SSR</a:t>
            </a:r>
          </a:p>
          <a:p>
            <a:pPr lvl="1">
              <a:spcBef>
                <a:spcPts val="600"/>
              </a:spcBef>
              <a:buClr>
                <a:srgbClr val="E21C18"/>
              </a:buClr>
              <a:buFont typeface="Arial" charset="0"/>
              <a:buChar char="•"/>
            </a:pPr>
            <a:r>
              <a:rPr lang="cs-CZ" sz="1600" dirty="0">
                <a:solidFill>
                  <a:srgbClr val="000099"/>
                </a:solidFill>
              </a:rPr>
              <a:t>Na pracovní úrovni se zřídí pracovní skupiny podle tematického zaměření – v čele generální sekretáři</a:t>
            </a:r>
          </a:p>
          <a:p>
            <a:pPr lvl="1">
              <a:spcBef>
                <a:spcPts val="600"/>
              </a:spcBef>
              <a:buClr>
                <a:srgbClr val="E21C18"/>
              </a:buClr>
              <a:buFont typeface="Arial" charset="0"/>
              <a:buChar char="•"/>
            </a:pPr>
            <a:r>
              <a:rPr lang="cs-CZ" sz="1600" dirty="0">
                <a:solidFill>
                  <a:srgbClr val="000099"/>
                </a:solidFill>
              </a:rPr>
              <a:t>Na pracovní úrovni pro zpracování Dohody o partnerství, resp. programů - PS pro přípravu Dohody o partnerství, resp. PS k rozpracování programů 2014-2020</a:t>
            </a:r>
          </a:p>
          <a:p>
            <a:pPr lvl="1">
              <a:spcBef>
                <a:spcPts val="600"/>
              </a:spcBef>
              <a:buClr>
                <a:srgbClr val="E21C18"/>
              </a:buClr>
              <a:buFont typeface="Arial" charset="0"/>
              <a:buChar char="•"/>
            </a:pPr>
            <a:r>
              <a:rPr lang="cs-CZ" sz="1600" dirty="0">
                <a:solidFill>
                  <a:srgbClr val="000099"/>
                </a:solidFill>
              </a:rPr>
              <a:t>Další dílčí PS k průřezovým tématům</a:t>
            </a: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8201636"/>
              </p:ext>
            </p:extLst>
          </p:nvPr>
        </p:nvGraphicFramePr>
        <p:xfrm>
          <a:off x="542925" y="1435100"/>
          <a:ext cx="4241800" cy="459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Dokument" r:id="rId4" imgW="6022815" imgH="6542491" progId="Word.Document.12">
                  <p:embed/>
                </p:oleObj>
              </mc:Choice>
              <mc:Fallback>
                <p:oleObj name="Dokument" r:id="rId4" imgW="6022815" imgH="6542491" progId="Word.Document.12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925" y="1435100"/>
                        <a:ext cx="4241800" cy="4594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006667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179512" y="1412776"/>
            <a:ext cx="8964488" cy="479715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noAutofit/>
          </a:bodyPr>
          <a:lstStyle/>
          <a:p>
            <a:pPr marL="285750" lvl="1"/>
            <a:r>
              <a:rPr lang="cs-CZ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Stanovením příspěvku k integrovanému přístupu (jako součásti územní dimenze) - stanovení </a:t>
            </a:r>
            <a:r>
              <a:rPr lang="cs-CZ" sz="20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podílu finančních prostředků</a:t>
            </a:r>
            <a:r>
              <a:rPr lang="cs-CZ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programu/prioritní osy/ priority Unie, jež budou prostřednictvím specifických výzev zaměřeny </a:t>
            </a:r>
            <a:r>
              <a:rPr lang="cs-CZ" sz="20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na projekty naplňující integrované strategie.</a:t>
            </a:r>
          </a:p>
          <a:p>
            <a:pPr marL="285750" lvl="1"/>
            <a:endParaRPr lang="cs-CZ" sz="2000" dirty="0" smtClean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marL="715963"/>
            <a:r>
              <a:rPr lang="cs-CZ" sz="2000" i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Např. priorita OPD infrastruktura drážních systémů městské a příměstské dopravy – aktivity budou realizovány z podstaty věci </a:t>
            </a:r>
            <a:r>
              <a:rPr lang="cs-CZ" sz="2000" b="1" i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pouze v rozvojových územích a ze 70 % realizovány prostřednictvím projektů z integrovaných strategií – především ITI případně IPRÚ</a:t>
            </a:r>
            <a:r>
              <a:rPr lang="cs-CZ" sz="2000" i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. Ve zbývajících 30 % bude podpora realizována prostřednictvím individuálních projektů (bez vazeb na integrované strategie).</a:t>
            </a:r>
            <a:endParaRPr lang="cs-CZ" sz="2000" dirty="0" smtClean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2627784" y="692696"/>
            <a:ext cx="3682752" cy="64841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l" eaLnBrk="1" hangingPunct="1"/>
            <a:r>
              <a:rPr lang="cs-CZ" sz="28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Územní dimenze</a:t>
            </a: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2627784" y="692696"/>
            <a:ext cx="3682752" cy="64841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l" eaLnBrk="1" hangingPunct="1"/>
            <a:r>
              <a:rPr lang="cs-CZ" sz="28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Územní dimenze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179512" y="1268760"/>
            <a:ext cx="8964488" cy="504056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noAutofit/>
          </a:bodyPr>
          <a:lstStyle/>
          <a:p>
            <a:pPr marL="285750" lvl="1"/>
            <a:r>
              <a:rPr lang="cs-CZ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Modifikací hodnotících či kvalitativních kritérií – např. </a:t>
            </a:r>
            <a:r>
              <a:rPr lang="cs-CZ" sz="20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stanovením specifických kvalitativních kritérií</a:t>
            </a:r>
            <a:r>
              <a:rPr lang="cs-CZ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pro výběr projektů, případně další specifikace požadavků pro podmínky a postavení např. regionálních aktérů.</a:t>
            </a:r>
          </a:p>
          <a:p>
            <a:pPr marL="715963"/>
            <a:r>
              <a:rPr lang="cs-CZ" sz="2000" i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Např. priorita OPŽP snížení celkové expozice obyvatelstva, </a:t>
            </a:r>
            <a:r>
              <a:rPr lang="cs-CZ" sz="2000" i="1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ekosystemů</a:t>
            </a:r>
            <a:r>
              <a:rPr lang="cs-CZ" sz="2000" i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a vegetace nadlimitními koncentracemi znečišťujících látek – podpora projektů z území, kde koncentrace opakovaně a několikanásobně překračují povolené emisní hladiny (Ostravsko, Ústecko, Praha…příp. další).</a:t>
            </a:r>
            <a:endParaRPr lang="cs-CZ" sz="2000" dirty="0" smtClean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endParaRPr lang="cs-CZ" sz="2000" dirty="0" smtClean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marL="285750" lvl="1"/>
            <a:r>
              <a:rPr lang="cs-CZ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Zastoupením </a:t>
            </a:r>
            <a:r>
              <a:rPr lang="cs-CZ" sz="20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regionálních aktérů mezi hlavní cílové skupiny nebo mezi příjemce podpory</a:t>
            </a:r>
            <a:r>
              <a:rPr lang="cs-CZ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– možnosti zastoupení (např. v monitorovacím výboru, v modelu řízení, v němž ÚSC plní roli zprostředkujícího subjektu), částečné zastoupení (v paritě odpovídající podílu potenciálních uživatelů zdrojů programu nebo povaze a intenzitě územních dopadů realizace akcí). </a:t>
            </a:r>
            <a:endParaRPr lang="cs-CZ" sz="1000" dirty="0" smtClean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2"/>
          <p:cNvSpPr txBox="1">
            <a:spLocks/>
          </p:cNvSpPr>
          <p:nvPr/>
        </p:nvSpPr>
        <p:spPr>
          <a:xfrm>
            <a:off x="2555776" y="620688"/>
            <a:ext cx="6768752" cy="576064"/>
          </a:xfrm>
          <a:prstGeom prst="rect">
            <a:avLst/>
          </a:prstGeom>
        </p:spPr>
        <p:txBody>
          <a:bodyPr/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2200" b="1" kern="0" dirty="0" smtClean="0">
                <a:solidFill>
                  <a:srgbClr val="000099"/>
                </a:solidFill>
                <a:latin typeface="Arial" pitchFamily="34" charset="0"/>
                <a:ea typeface="+mj-ea"/>
                <a:cs typeface="Arial" pitchFamily="34" charset="0"/>
              </a:rPr>
              <a:t>Ukázka ú</a:t>
            </a:r>
            <a:r>
              <a:rPr kumimoji="0" lang="cs-CZ" sz="2200" b="1" i="0" u="none" strike="noStrike" kern="0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zemní </a:t>
            </a:r>
            <a:r>
              <a:rPr kumimoji="0" lang="cs-CZ" sz="2200" b="1" i="0" u="none" strike="noStrike" kern="0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dimenze prioritní osy I. </a:t>
            </a:r>
            <a:r>
              <a:rPr kumimoji="0" lang="cs-CZ" sz="2200" b="1" i="0" u="none" strike="noStrike" kern="0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OPPIK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800" b="1" i="0" u="none" strike="noStrike" kern="0" spc="0" normalizeH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3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5943175"/>
              </p:ext>
            </p:extLst>
          </p:nvPr>
        </p:nvGraphicFramePr>
        <p:xfrm>
          <a:off x="395536" y="1412776"/>
          <a:ext cx="8424936" cy="20050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04809"/>
                <a:gridCol w="2349058"/>
                <a:gridCol w="2271069"/>
              </a:tblGrid>
              <a:tr h="2801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i="1" dirty="0">
                          <a:solidFill>
                            <a:srgbClr val="000099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Specifický cíl</a:t>
                      </a:r>
                      <a:endParaRPr lang="cs-CZ" sz="1600" dirty="0">
                        <a:solidFill>
                          <a:srgbClr val="000099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i="1" dirty="0">
                          <a:solidFill>
                            <a:srgbClr val="000099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Územní dimenze</a:t>
                      </a:r>
                      <a:endParaRPr lang="cs-CZ" sz="1600" dirty="0">
                        <a:solidFill>
                          <a:srgbClr val="000099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i="1" dirty="0">
                          <a:solidFill>
                            <a:srgbClr val="000099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Integrované nástroje</a:t>
                      </a:r>
                      <a:endParaRPr lang="cs-CZ" sz="1600" dirty="0">
                        <a:solidFill>
                          <a:srgbClr val="000099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2241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rgbClr val="000099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1.1 Zvýšení inovační výkonnosti podniků</a:t>
                      </a:r>
                      <a:endParaRPr lang="cs-CZ" sz="1100" dirty="0">
                        <a:solidFill>
                          <a:srgbClr val="000099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rgbClr val="000099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RU 70% SU + </a:t>
                      </a:r>
                      <a:r>
                        <a:rPr lang="cs-CZ" sz="1100" dirty="0" smtClean="0">
                          <a:solidFill>
                            <a:srgbClr val="000099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PU </a:t>
                      </a:r>
                      <a:r>
                        <a:rPr lang="cs-CZ" sz="1100" dirty="0">
                          <a:solidFill>
                            <a:srgbClr val="000099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30%</a:t>
                      </a:r>
                      <a:endParaRPr lang="cs-CZ" sz="1100" dirty="0">
                        <a:solidFill>
                          <a:srgbClr val="000099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rgbClr val="000099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IS </a:t>
                      </a:r>
                      <a:r>
                        <a:rPr lang="cs-CZ" sz="1100" dirty="0" smtClean="0">
                          <a:solidFill>
                            <a:srgbClr val="000099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50</a:t>
                      </a:r>
                      <a:r>
                        <a:rPr lang="cs-CZ" sz="1100" dirty="0">
                          <a:solidFill>
                            <a:srgbClr val="000099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% (</a:t>
                      </a:r>
                      <a:r>
                        <a:rPr lang="cs-CZ" sz="1100" dirty="0" smtClean="0">
                          <a:solidFill>
                            <a:srgbClr val="000099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SU+PU 20 </a:t>
                      </a:r>
                      <a:r>
                        <a:rPr lang="cs-CZ" sz="1100" dirty="0">
                          <a:solidFill>
                            <a:srgbClr val="000099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%)</a:t>
                      </a:r>
                      <a:endParaRPr lang="cs-CZ" sz="1100" dirty="0">
                        <a:solidFill>
                          <a:srgbClr val="000099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5011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rgbClr val="000099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1.2 Zvýšení intenzity a využití výsledků průmyslového výzkumu a experimentálního vývoje v rámci konceptu inteligentní specializace</a:t>
                      </a:r>
                      <a:endParaRPr lang="cs-CZ" sz="1100" dirty="0">
                        <a:solidFill>
                          <a:srgbClr val="000099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smtClean="0">
                          <a:solidFill>
                            <a:srgbClr val="000099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RU </a:t>
                      </a:r>
                      <a:r>
                        <a:rPr lang="cs-CZ" sz="1100" dirty="0">
                          <a:solidFill>
                            <a:srgbClr val="000099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80% </a:t>
                      </a:r>
                      <a:r>
                        <a:rPr lang="cs-CZ" sz="1100" dirty="0" smtClean="0">
                          <a:solidFill>
                            <a:srgbClr val="000099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SU+PU </a:t>
                      </a:r>
                      <a:r>
                        <a:rPr lang="cs-CZ" sz="1100" dirty="0">
                          <a:solidFill>
                            <a:srgbClr val="000099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20%</a:t>
                      </a:r>
                      <a:endParaRPr lang="cs-CZ" sz="1100" dirty="0">
                        <a:solidFill>
                          <a:srgbClr val="000099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rgbClr val="000099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IS 20%</a:t>
                      </a:r>
                      <a:endParaRPr lang="cs-CZ" sz="1100" dirty="0">
                        <a:solidFill>
                          <a:srgbClr val="000099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9388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rgbClr val="000099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1.3 Rozvoj spolupráce mezi podnikatelským sektorem a veřejnými, vzdělávacími a vědecko-výzkumnými institucemi v duchu konceptu inteligentní specializace</a:t>
                      </a:r>
                      <a:endParaRPr lang="cs-CZ" sz="1100" dirty="0">
                        <a:solidFill>
                          <a:srgbClr val="000099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rgbClr val="000099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RU 100 %</a:t>
                      </a:r>
                      <a:endParaRPr lang="cs-CZ" sz="1100" dirty="0">
                        <a:solidFill>
                          <a:srgbClr val="000099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rgbClr val="000099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IS 70%</a:t>
                      </a:r>
                      <a:endParaRPr lang="cs-CZ" sz="1100" dirty="0">
                        <a:solidFill>
                          <a:srgbClr val="000099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95536" y="3645024"/>
            <a:ext cx="8424936" cy="1224136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16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Návrh je uveden na základě jednání na pracovní úrovni mezi MPO a MMR – bude se nadále zpřesňovat</a:t>
            </a:r>
          </a:p>
          <a:p>
            <a:r>
              <a:rPr lang="cs-CZ" sz="16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Nejedná se o konečný návrh, ale pracovní podklad jako ukázku pro ostatní ŘO</a:t>
            </a:r>
            <a:endParaRPr lang="cs-CZ" sz="1600" dirty="0" smtClean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 txBox="1">
            <a:spLocks/>
          </p:cNvSpPr>
          <p:nvPr/>
        </p:nvSpPr>
        <p:spPr>
          <a:xfrm>
            <a:off x="2643188" y="549275"/>
            <a:ext cx="6121400" cy="576263"/>
          </a:xfrm>
          <a:prstGeom prst="rect">
            <a:avLst/>
          </a:prstGeom>
        </p:spPr>
        <p:txBody>
          <a:bodyPr/>
          <a:lstStyle/>
          <a:p>
            <a:pPr eaLnBrk="0" hangingPunct="0">
              <a:defRPr/>
            </a:pPr>
            <a:r>
              <a:rPr lang="cs-CZ" sz="2800" b="1" dirty="0">
                <a:solidFill>
                  <a:srgbClr val="000099"/>
                </a:solidFill>
                <a:latin typeface="Arial" pitchFamily="34" charset="0"/>
                <a:ea typeface="+mj-ea"/>
                <a:cs typeface="Arial" pitchFamily="34" charset="0"/>
              </a:rPr>
              <a:t>Další postup</a:t>
            </a: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9172571"/>
              </p:ext>
            </p:extLst>
          </p:nvPr>
        </p:nvGraphicFramePr>
        <p:xfrm>
          <a:off x="251520" y="1340768"/>
          <a:ext cx="8712968" cy="4031778"/>
        </p:xfrm>
        <a:graphic>
          <a:graphicData uri="http://schemas.openxmlformats.org/drawingml/2006/table">
            <a:tbl>
              <a:tblPr/>
              <a:tblGrid>
                <a:gridCol w="1497541"/>
                <a:gridCol w="7215427"/>
              </a:tblGrid>
              <a:tr h="3458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Termín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Aktivita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61432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Do konce května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MMR předloží informaci vládě ČR o stavu přípravy programů spolufinancovaných z EFRR, ESF, FS, EZFRV a ENRF.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61432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Připraveny první návrhy programů spolufinancovaných z EZFRV a ENRF a předloženy vládě ČR.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24572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Do konce června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Na úrovni programů budou: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Upřesněna strategická část programu a prioritních os s ohledem na přidělenou alokaci (</a:t>
                      </a:r>
                      <a:r>
                        <a:rPr kumimoji="0" lang="cs-CZ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prioritizace</a:t>
                      </a: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).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Předloženy návrhy indikátorů na úrovni SC.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Rozpracována </a:t>
                      </a:r>
                      <a:r>
                        <a:rPr kumimoji="0" lang="cs-CZ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impl</a:t>
                      </a: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 struktura programu do úrovně ZS/ nositelů IR/ GG a typů příjemců.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Upřesněny hraniční oblast (nedořešené </a:t>
                      </a:r>
                      <a:r>
                        <a:rPr kumimoji="0" lang="cs-CZ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překryvy</a:t>
                      </a: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a synergické oblasti v rámci programů a mezi programy).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Zpracována analýza absorpční kapacity na úrovni SC.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7188" y="2781300"/>
            <a:ext cx="8229600" cy="114300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cs-CZ" sz="2800" b="1" kern="12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  <a:cs typeface="Arial" pitchFamily="34" charset="0"/>
              </a:rPr>
              <a:t>Další kroky - výkonnostní rámec, harmonogram přípravy metodických dokumentů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395288" y="5157788"/>
            <a:ext cx="82296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endParaRPr lang="cs-CZ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71800" y="692696"/>
            <a:ext cx="8229600" cy="648072"/>
          </a:xfrm>
        </p:spPr>
        <p:txBody>
          <a:bodyPr/>
          <a:lstStyle/>
          <a:p>
            <a:pPr algn="l"/>
            <a:r>
              <a:rPr lang="cs-CZ" sz="28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Výkonnostní rámec</a:t>
            </a:r>
            <a:endParaRPr lang="cs-CZ" sz="28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cs-CZ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16. 4. 2013 prezentace draftu metodického doporučení k přezkumu výkonnostního rámce a rezervě v 2014–2020.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Legislativní základ: čl. 18 – 20 návrhu obecného nařízení a příloha II. 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7 % ze zdrojů ESIF, s výjimkou cíle EÚS a Iniciativy pro podporu zaměstnanosti mladých lidí.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Pro každou PO / prioritu Unie – milníky (ověření 2019) a cíle (2023).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Výkonností rámec – různé typy indikátorů (finanční, výstupové, výsledkové a klíčové kroky implementace)</a:t>
            </a:r>
            <a:r>
              <a:rPr lang="cs-CZ" sz="20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00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20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Realistické, dosažitelné, </a:t>
            </a:r>
            <a:r>
              <a:rPr lang="cs-CZ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relevantní ve vztahu k </a:t>
            </a:r>
            <a:r>
              <a:rPr lang="cs-CZ" sz="20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prioritní </a:t>
            </a:r>
            <a:r>
              <a:rPr lang="cs-CZ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ose </a:t>
            </a:r>
            <a:r>
              <a:rPr lang="cs-CZ" sz="20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/ </a:t>
            </a:r>
            <a:r>
              <a:rPr lang="cs-CZ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prioritě </a:t>
            </a:r>
            <a:r>
              <a:rPr lang="cs-CZ" sz="20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Unie, </a:t>
            </a:r>
            <a:r>
              <a:rPr lang="cs-CZ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transparentní </a:t>
            </a:r>
            <a:r>
              <a:rPr lang="cs-CZ" sz="20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s objektivně hodnotitelnými cíli a zdrojovými </a:t>
            </a:r>
            <a:r>
              <a:rPr lang="cs-CZ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daty, ověřitelné …</a:t>
            </a:r>
            <a:endParaRPr lang="cs-CZ" sz="200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/>
          <a:lstStyle/>
          <a:p>
            <a:pPr lvl="0">
              <a:lnSpc>
                <a:spcPct val="80000"/>
              </a:lnSpc>
              <a:buNone/>
            </a:pPr>
            <a:r>
              <a:rPr lang="cs-CZ" sz="2000" u="sng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Finanční indikátory</a:t>
            </a:r>
            <a:r>
              <a:rPr lang="cs-CZ" sz="20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endParaRPr lang="cs-CZ" sz="2000" dirty="0" smtClean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lvl="0">
              <a:lnSpc>
                <a:spcPct val="80000"/>
              </a:lnSpc>
              <a:buFont typeface="Arial" pitchFamily="34" charset="0"/>
              <a:buChar char="•"/>
            </a:pPr>
            <a:r>
              <a:rPr lang="cs-CZ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Měl </a:t>
            </a:r>
            <a:r>
              <a:rPr lang="cs-CZ" sz="20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by být </a:t>
            </a:r>
            <a:r>
              <a:rPr lang="cs-CZ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</a:t>
            </a:r>
          </a:p>
          <a:p>
            <a:pPr lvl="1">
              <a:lnSpc>
                <a:spcPct val="80000"/>
              </a:lnSpc>
            </a:pPr>
            <a:r>
              <a:rPr lang="cs-CZ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k</a:t>
            </a:r>
            <a:r>
              <a:rPr lang="cs-CZ" sz="20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 celkové částce způsobilých </a:t>
            </a:r>
            <a:r>
              <a:rPr lang="cs-CZ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výdajů v </a:t>
            </a:r>
            <a:r>
              <a:rPr lang="cs-CZ" sz="2000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SŽoP</a:t>
            </a:r>
            <a:r>
              <a:rPr lang="cs-CZ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pPr lvl="1">
              <a:lnSpc>
                <a:spcPct val="80000"/>
              </a:lnSpc>
            </a:pPr>
            <a:r>
              <a:rPr lang="cs-CZ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EZFRV – k</a:t>
            </a:r>
            <a:r>
              <a:rPr lang="cs-CZ" sz="20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 výdajům proplaceným příjemcům na dokončené operace, u nichž byla předložena závěrečná žádost o platbu. </a:t>
            </a:r>
          </a:p>
          <a:p>
            <a:pPr>
              <a:lnSpc>
                <a:spcPct val="80000"/>
              </a:lnSpc>
              <a:buNone/>
            </a:pPr>
            <a:r>
              <a:rPr lang="cs-CZ" sz="2000" u="sng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Výstupové indikátory</a:t>
            </a:r>
            <a:r>
              <a:rPr lang="cs-CZ" sz="20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endParaRPr lang="cs-CZ" sz="2000" dirty="0" smtClean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</a:pPr>
            <a:r>
              <a:rPr lang="cs-CZ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Jsou </a:t>
            </a:r>
            <a:r>
              <a:rPr lang="cs-CZ" sz="20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vybírány </a:t>
            </a:r>
            <a:r>
              <a:rPr lang="cs-CZ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z</a:t>
            </a:r>
            <a:r>
              <a:rPr lang="cs-CZ" sz="20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 indikátorů </a:t>
            </a:r>
            <a:r>
              <a:rPr lang="cs-CZ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programu.</a:t>
            </a:r>
          </a:p>
          <a:p>
            <a:pPr>
              <a:lnSpc>
                <a:spcPct val="80000"/>
              </a:lnSpc>
            </a:pPr>
            <a:r>
              <a:rPr lang="cs-CZ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Musí </a:t>
            </a:r>
            <a:r>
              <a:rPr lang="cs-CZ" sz="20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věcně pokrývat operace v rozsahu </a:t>
            </a:r>
            <a:r>
              <a:rPr lang="cs-CZ" sz="20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75 % přidělené alokace </a:t>
            </a:r>
            <a:r>
              <a:rPr lang="cs-CZ" sz="20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na </a:t>
            </a:r>
            <a:r>
              <a:rPr lang="cs-CZ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PO / prioritu Unie.</a:t>
            </a:r>
          </a:p>
          <a:p>
            <a:pPr>
              <a:lnSpc>
                <a:spcPct val="80000"/>
              </a:lnSpc>
              <a:buNone/>
            </a:pPr>
            <a:r>
              <a:rPr lang="cs-CZ" sz="2000" u="sng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Výsledkové </a:t>
            </a:r>
            <a:r>
              <a:rPr lang="cs-CZ" sz="2000" u="sng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indikátory</a:t>
            </a:r>
            <a:r>
              <a:rPr lang="cs-CZ" sz="20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endParaRPr lang="cs-CZ" sz="2000" dirty="0" smtClean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</a:pPr>
            <a:r>
              <a:rPr lang="cs-CZ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Soulad s TC.</a:t>
            </a:r>
          </a:p>
          <a:p>
            <a:pPr>
              <a:lnSpc>
                <a:spcPct val="80000"/>
              </a:lnSpc>
            </a:pPr>
            <a:r>
              <a:rPr lang="cs-CZ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Nejsou doporučeny u EFRR</a:t>
            </a:r>
            <a:r>
              <a:rPr lang="cs-CZ" sz="20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cs-CZ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FS </a:t>
            </a:r>
            <a:r>
              <a:rPr lang="cs-CZ" sz="20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a </a:t>
            </a:r>
            <a:r>
              <a:rPr lang="cs-CZ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ENRF. V</a:t>
            </a:r>
            <a:r>
              <a:rPr lang="cs-CZ" sz="20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 případě EZFRV nebudou použity vůbec. Mohou být použity </a:t>
            </a:r>
            <a:r>
              <a:rPr lang="cs-CZ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u ESF</a:t>
            </a:r>
            <a:r>
              <a:rPr lang="cs-CZ" sz="20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lvl="0">
              <a:lnSpc>
                <a:spcPct val="80000"/>
              </a:lnSpc>
              <a:buNone/>
            </a:pPr>
            <a:r>
              <a:rPr lang="cs-CZ" sz="2000" u="sng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Klíčové kroky implementace</a:t>
            </a:r>
            <a:r>
              <a:rPr lang="cs-CZ" sz="20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endParaRPr lang="cs-CZ" sz="2000" dirty="0" smtClean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lvl="0">
              <a:lnSpc>
                <a:spcPct val="80000"/>
              </a:lnSpc>
            </a:pPr>
            <a:r>
              <a:rPr lang="cs-CZ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Jedná </a:t>
            </a:r>
            <a:r>
              <a:rPr lang="cs-CZ" sz="20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se o důležité fáze implementace, které budou dosaženy. </a:t>
            </a:r>
            <a:r>
              <a:rPr lang="cs-CZ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Lze použít pouze pro přezkum v roce 2019. 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2771800" y="692696"/>
            <a:ext cx="8229600" cy="648072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noProof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Výkonnostní rámec</a:t>
            </a:r>
            <a:endParaRPr kumimoji="0" lang="cs-CZ" sz="2800" b="1" i="0" u="none" strike="noStrike" kern="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0962851"/>
      </p:ext>
    </p:extLst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/>
          <a:lstStyle/>
          <a:p>
            <a:pPr marL="0" lvl="0" indent="0">
              <a:buNone/>
            </a:pPr>
            <a:r>
              <a:rPr lang="cs-CZ" sz="2000" i="1" u="sng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Přezkum v roce 2019 </a:t>
            </a:r>
            <a:endParaRPr lang="cs-CZ" sz="2000" i="1" u="sng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20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Pro splnění výkonnostního rámce musí být všechny milníky naplněny na </a:t>
            </a:r>
            <a:r>
              <a:rPr lang="cs-CZ" sz="20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100 a více %,</a:t>
            </a:r>
            <a:r>
              <a:rPr lang="cs-CZ" sz="20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max. může dosáhnout </a:t>
            </a:r>
            <a:r>
              <a:rPr lang="cs-CZ" sz="20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jeden indikátor</a:t>
            </a:r>
            <a:r>
              <a:rPr lang="cs-CZ" sz="20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(neplatí pro kroky implementace) na úrovni dané prioritní </a:t>
            </a:r>
            <a:r>
              <a:rPr lang="cs-CZ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osy / </a:t>
            </a:r>
            <a:r>
              <a:rPr lang="cs-CZ" sz="20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cs-CZ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riority </a:t>
            </a:r>
            <a:r>
              <a:rPr lang="cs-CZ" sz="20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Unie </a:t>
            </a:r>
            <a:r>
              <a:rPr lang="cs-CZ" sz="20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95 %</a:t>
            </a:r>
            <a:r>
              <a:rPr lang="cs-CZ" sz="20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stanoveného milníku. </a:t>
            </a:r>
            <a:endParaRPr lang="cs-CZ" sz="2000" dirty="0" smtClean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sz="2000" u="sng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Pozastavení plateb</a:t>
            </a:r>
            <a:endParaRPr lang="cs-CZ" sz="2000" dirty="0" smtClean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marL="361950" indent="-361950"/>
            <a:r>
              <a:rPr lang="cs-CZ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Významné </a:t>
            </a:r>
            <a:r>
              <a:rPr lang="cs-CZ" sz="20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neplnění milníků (vztahuje se pouze k </a:t>
            </a:r>
            <a:r>
              <a:rPr lang="cs-CZ" sz="20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finančním, výstupovým indikátorům a klíčovým krokům implementace</a:t>
            </a:r>
            <a:r>
              <a:rPr lang="cs-CZ" sz="20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), tzn. </a:t>
            </a:r>
            <a:r>
              <a:rPr lang="cs-CZ" sz="20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2 a více indikátorů na úrovni priority nedosahují 75 % hodnoty milníků</a:t>
            </a:r>
            <a:r>
              <a:rPr lang="cs-CZ" sz="20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, a dále pokud EK již dříve upozornila </a:t>
            </a:r>
            <a:r>
              <a:rPr lang="cs-CZ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ČS na </a:t>
            </a:r>
            <a:r>
              <a:rPr lang="cs-CZ" sz="20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identifikované nedostatky a ČS nepřijal odpovídající nápravná opatření.</a:t>
            </a:r>
          </a:p>
          <a:p>
            <a:pPr marL="0" indent="0">
              <a:buNone/>
            </a:pPr>
            <a:endParaRPr lang="cs-CZ" sz="1000" i="1" u="sng" dirty="0" smtClean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sz="2000" i="1" u="sng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Přezkum v roce 2023</a:t>
            </a:r>
          </a:p>
          <a:p>
            <a:pPr marL="0" indent="0">
              <a:buNone/>
            </a:pPr>
            <a:r>
              <a:rPr lang="cs-CZ" sz="2000" u="sng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Finanční </a:t>
            </a:r>
            <a:r>
              <a:rPr lang="cs-CZ" sz="2000" u="sng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korekce</a:t>
            </a:r>
            <a:r>
              <a:rPr lang="cs-CZ" sz="20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– prostřednictvím </a:t>
            </a:r>
            <a:r>
              <a:rPr lang="cs-CZ" sz="20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paušální </a:t>
            </a:r>
            <a:r>
              <a:rPr lang="cs-CZ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sazby.</a:t>
            </a:r>
            <a:endParaRPr lang="cs-CZ" sz="200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endParaRPr lang="cs-CZ" dirty="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2771800" y="692696"/>
            <a:ext cx="8229600" cy="648072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noProof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Výkonnostní rámec</a:t>
            </a:r>
            <a:endParaRPr kumimoji="0" lang="cs-CZ" sz="2800" b="1" i="0" u="none" strike="noStrike" kern="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0585320"/>
      </p:ext>
    </p:extLst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467544" y="1412776"/>
          <a:ext cx="8208912" cy="469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11619"/>
                <a:gridCol w="2397293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latin typeface="Arial" pitchFamily="34" charset="0"/>
                          <a:cs typeface="Arial" pitchFamily="34" charset="0"/>
                        </a:rPr>
                        <a:t>Metodické</a:t>
                      </a:r>
                      <a:r>
                        <a:rPr lang="cs-CZ" sz="2000" baseline="0" dirty="0" smtClean="0">
                          <a:latin typeface="Arial" pitchFamily="34" charset="0"/>
                          <a:cs typeface="Arial" pitchFamily="34" charset="0"/>
                        </a:rPr>
                        <a:t> oblasti řešené v materiálu</a:t>
                      </a:r>
                      <a:endParaRPr lang="cs-CZ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latin typeface="Arial" pitchFamily="34" charset="0"/>
                          <a:cs typeface="Arial" pitchFamily="34" charset="0"/>
                        </a:rPr>
                        <a:t>Termín předložení</a:t>
                      </a:r>
                      <a:r>
                        <a:rPr lang="cs-CZ" sz="2000" baseline="0" dirty="0" smtClean="0">
                          <a:latin typeface="Arial" pitchFamily="34" charset="0"/>
                          <a:cs typeface="Arial" pitchFamily="34" charset="0"/>
                        </a:rPr>
                        <a:t> Vládě ČR</a:t>
                      </a:r>
                      <a:endParaRPr lang="cs-CZ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Koncepce JMP</a:t>
                      </a:r>
                      <a:endParaRPr lang="cs-CZ" sz="2000" dirty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únor 2013</a:t>
                      </a:r>
                      <a:endParaRPr lang="cs-CZ" sz="2000" dirty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Příprava programových dokumentů</a:t>
                      </a:r>
                      <a:endParaRPr lang="cs-CZ" sz="2000" dirty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květen 2013</a:t>
                      </a:r>
                      <a:endParaRPr lang="cs-CZ" sz="2000" dirty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457200" indent="-457200">
                        <a:buNone/>
                      </a:pPr>
                      <a:r>
                        <a:rPr lang="cs-CZ" sz="2000" kern="1200" baseline="0" dirty="0" smtClean="0">
                          <a:solidFill>
                            <a:srgbClr val="000099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Evaluace, indikátory, způsobilé výdaje, řízení rizik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červen</a:t>
                      </a:r>
                      <a:r>
                        <a:rPr lang="cs-CZ" sz="2000" baseline="0" dirty="0" smtClean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 2013</a:t>
                      </a:r>
                      <a:endParaRPr lang="cs-CZ" sz="2000" dirty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aseline="0" dirty="0" smtClean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Integrované přístupy</a:t>
                      </a:r>
                      <a:endParaRPr lang="cs-CZ" sz="2000" dirty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srpen 2013</a:t>
                      </a:r>
                      <a:endParaRPr lang="cs-CZ" sz="2000" dirty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cs-CZ" sz="2000" kern="1200" baseline="0" dirty="0" smtClean="0">
                          <a:solidFill>
                            <a:srgbClr val="000099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Rozvoj lidských zdrojů, řízení výzev, výběr a hodnocení projektů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říjen 2013</a:t>
                      </a:r>
                      <a:endParaRPr lang="cs-CZ" sz="2000" dirty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kern="1200" baseline="0" dirty="0" smtClean="0">
                          <a:solidFill>
                            <a:srgbClr val="000099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Zadávání veřejných zakázek, manuály programů, publicita a komunikace, revize programů, řízení a monitorování, finanční toky a kontrola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prosinec 2013</a:t>
                      </a:r>
                      <a:endParaRPr lang="cs-CZ" sz="2000" dirty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kern="1200" baseline="0" dirty="0" smtClean="0">
                          <a:solidFill>
                            <a:srgbClr val="000099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Projekty vytvářející příjmy, finanční nástroje, veřejná podpora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prosinec</a:t>
                      </a:r>
                      <a:r>
                        <a:rPr lang="cs-CZ" sz="2000" baseline="0" dirty="0" smtClean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2000" baseline="0" smtClean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2013 </a:t>
                      </a:r>
                    </a:p>
                    <a:p>
                      <a:r>
                        <a:rPr lang="cs-CZ" sz="2000" baseline="0" smtClean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cs-CZ" sz="2000" baseline="0" dirty="0" smtClean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pro </a:t>
                      </a:r>
                      <a:r>
                        <a:rPr lang="cs-CZ" sz="2000" baseline="0" dirty="0" err="1" smtClean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info</a:t>
                      </a:r>
                      <a:r>
                        <a:rPr lang="cs-CZ" sz="2000" baseline="0" dirty="0" smtClean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cs-CZ" sz="2000" dirty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2339752" y="692696"/>
            <a:ext cx="7128792" cy="576064"/>
          </a:xfrm>
        </p:spPr>
        <p:txBody>
          <a:bodyPr/>
          <a:lstStyle/>
          <a:p>
            <a:pPr algn="l"/>
            <a:r>
              <a:rPr lang="cs-CZ" sz="2800" b="1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HMG přípravy metodických dokumentů</a:t>
            </a:r>
            <a:endParaRPr lang="cs-CZ" sz="2800" b="1" kern="120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9552" y="2786058"/>
            <a:ext cx="7992888" cy="114300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cs-CZ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Dohoda o partnerství, neformální dialog EK a ČR </a:t>
            </a:r>
            <a:r>
              <a:rPr lang="cs-CZ" sz="2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p</a:t>
            </a:r>
            <a:r>
              <a:rPr lang="cs-CZ" sz="2800" b="1" kern="12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Arial" pitchFamily="34" charset="0"/>
              </a:rPr>
              <a:t>říprava na jednání s Evropskou komisí </a:t>
            </a:r>
            <a:br>
              <a:rPr lang="cs-CZ" sz="2800" b="1" kern="12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Arial" pitchFamily="34" charset="0"/>
              </a:rPr>
            </a:br>
            <a:r>
              <a:rPr lang="cs-CZ" sz="2800" b="1" kern="12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Arial" pitchFamily="34" charset="0"/>
              </a:rPr>
              <a:t>23. – 24. 5. 2013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395288" y="5157788"/>
            <a:ext cx="82296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endParaRPr lang="cs-CZ" sz="2400"/>
          </a:p>
        </p:txBody>
      </p:sp>
    </p:spTree>
    <p:extLst>
      <p:ext uri="{BB962C8B-B14F-4D97-AF65-F5344CB8AC3E}">
        <p14:creationId xmlns:p14="http://schemas.microsoft.com/office/powerpoint/2010/main" val="1373430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7188" y="2781300"/>
            <a:ext cx="8229600" cy="114300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cs-CZ" sz="2800" b="1" kern="12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  <a:cs typeface="Arial" pitchFamily="34" charset="0"/>
              </a:rPr>
              <a:t>Hodnocení programů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395288" y="5157788"/>
            <a:ext cx="82296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endParaRPr lang="cs-CZ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722313" y="2420938"/>
            <a:ext cx="7772400" cy="1500187"/>
          </a:xfrm>
        </p:spPr>
        <p:txBody>
          <a:bodyPr anchor="ctr"/>
          <a:lstStyle/>
          <a:p>
            <a:pPr marL="514350" indent="-514350" algn="ctr">
              <a:defRPr/>
            </a:pPr>
            <a:r>
              <a:rPr lang="cs-CZ" sz="2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Příprava Dohody o partnerství </a:t>
            </a:r>
          </a:p>
          <a:p>
            <a:pPr marL="514350" indent="-514350" algn="ctr">
              <a:defRPr/>
            </a:pPr>
            <a:r>
              <a:rPr lang="cs-CZ" sz="2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2014–2020</a:t>
            </a:r>
          </a:p>
        </p:txBody>
      </p:sp>
    </p:spTree>
    <p:extLst>
      <p:ext uri="{BB962C8B-B14F-4D97-AF65-F5344CB8AC3E}">
        <p14:creationId xmlns:p14="http://schemas.microsoft.com/office/powerpoint/2010/main" val="4201377827"/>
      </p:ext>
    </p:extLst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771800" y="476672"/>
            <a:ext cx="6229350" cy="808037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pl-PL" sz="2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Koncept Dohody o partnerství</a:t>
            </a:r>
            <a:endParaRPr lang="cs-CZ" sz="28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2291" name="Picture 6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85875" y="1285875"/>
            <a:ext cx="6405563" cy="525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3492091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323528" y="1196752"/>
            <a:ext cx="8820472" cy="4300537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/>
          <a:p>
            <a:pPr>
              <a:buFont typeface="Arial" charset="0"/>
              <a:buNone/>
              <a:defRPr/>
            </a:pPr>
            <a:r>
              <a:rPr lang="cs-CZ" sz="2000" b="1" u="sng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Analytická část</a:t>
            </a:r>
          </a:p>
          <a:p>
            <a:pPr>
              <a:defRPr/>
            </a:pP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Na základě doporučení EK upravena na </a:t>
            </a:r>
            <a:r>
              <a:rPr lang="cs-CZ" sz="2000" b="1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„problémové oblasti“</a:t>
            </a: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 – vycházejí z národních rozvojových priorit (NRP):</a:t>
            </a:r>
          </a:p>
          <a:p>
            <a:pPr lvl="1">
              <a:defRPr/>
            </a:pP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Konkurenceschopnost ekonomiky,</a:t>
            </a:r>
          </a:p>
          <a:p>
            <a:pPr lvl="1">
              <a:defRPr/>
            </a:pP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Infrastruktura,</a:t>
            </a:r>
          </a:p>
          <a:p>
            <a:pPr lvl="1">
              <a:defRPr/>
            </a:pP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Kvalita a efektivita veřejné správy,</a:t>
            </a:r>
          </a:p>
          <a:p>
            <a:pPr lvl="1">
              <a:defRPr/>
            </a:pP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Sociální začleňování, boj s chudobou a systém péče o zdraví,</a:t>
            </a:r>
          </a:p>
          <a:p>
            <a:pPr lvl="1">
              <a:defRPr/>
            </a:pP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Životní prostředí.</a:t>
            </a:r>
          </a:p>
          <a:p>
            <a:pPr marL="342900" lvl="1" indent="-342900">
              <a:buFont typeface="Arial" charset="0"/>
              <a:buChar char="•"/>
              <a:defRPr/>
            </a:pPr>
            <a:r>
              <a:rPr lang="cs-CZ" sz="2000" dirty="0" smtClean="0">
                <a:solidFill>
                  <a:srgbClr val="000099"/>
                </a:solidFill>
                <a:latin typeface="Arial" charset="0"/>
                <a:ea typeface="+mn-ea"/>
                <a:cs typeface="Arial" charset="0"/>
              </a:rPr>
              <a:t>Původní NRP Integrovaný rozvoj území chápán jako horizontální – témata, která je potřeba řešit ve vazbě na území.</a:t>
            </a:r>
          </a:p>
          <a:p>
            <a:pPr>
              <a:defRPr/>
            </a:pPr>
            <a:r>
              <a:rPr lang="cs-CZ" sz="2000" b="1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Nutno respektovat vazby a vztahy dle šablony Dohody </a:t>
            </a: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(26.2.)</a:t>
            </a:r>
          </a:p>
          <a:p>
            <a:pPr lvl="1">
              <a:defRPr/>
            </a:pP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specifická doporučení Rady, vztah k EU 2020 – cíle, vztah k NPR, SMK,  SSR (Příloha 1), zkušenosti z období 2007–2013, vztah k jiným národním, regionálním a makro-regionálním strategiím.</a:t>
            </a:r>
          </a:p>
          <a:p>
            <a:pPr marL="342900" lvl="1" indent="-342900">
              <a:buFont typeface="Arial" charset="0"/>
              <a:buChar char="•"/>
              <a:defRPr/>
            </a:pPr>
            <a:endParaRPr lang="cs-CZ" sz="2200" dirty="0" smtClean="0">
              <a:solidFill>
                <a:srgbClr val="000099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2843808" y="476672"/>
            <a:ext cx="6624637" cy="808037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pl-PL" sz="2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Postup prací na </a:t>
            </a:r>
            <a:r>
              <a:rPr lang="pl-PL" sz="28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DoP</a:t>
            </a:r>
            <a:endParaRPr lang="cs-CZ" sz="28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1547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539750" y="1412874"/>
            <a:ext cx="8101013" cy="4680421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700"/>
              </a:spcBef>
              <a:buFont typeface="Arial" charset="0"/>
              <a:buNone/>
            </a:pPr>
            <a:r>
              <a:rPr lang="cs-CZ" sz="2000" b="1" u="sng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Další části</a:t>
            </a:r>
          </a:p>
          <a:p>
            <a:pPr>
              <a:spcBef>
                <a:spcPts val="700"/>
              </a:spcBef>
            </a:pP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Vyplněno dle aktuálního stavu vyjednávání a rozpracování pokynů ze strany EK a stavu národní přípravy (programy).</a:t>
            </a:r>
          </a:p>
          <a:p>
            <a:pPr>
              <a:spcBef>
                <a:spcPts val="700"/>
              </a:spcBef>
            </a:pPr>
            <a:r>
              <a:rPr lang="cs-CZ" sz="2000" b="1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Vstupy</a:t>
            </a: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 (verifikace) od ŘO či dalších partnerů:</a:t>
            </a:r>
          </a:p>
          <a:p>
            <a:pPr lvl="1">
              <a:spcBef>
                <a:spcPts val="700"/>
              </a:spcBef>
            </a:pP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MF – </a:t>
            </a:r>
            <a:r>
              <a:rPr lang="cs-CZ" sz="2000" dirty="0" err="1" smtClean="0">
                <a:solidFill>
                  <a:srgbClr val="000099"/>
                </a:solidFill>
                <a:latin typeface="Arial" charset="0"/>
                <a:cs typeface="Arial" charset="0"/>
              </a:rPr>
              <a:t>adicionalita</a:t>
            </a: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,</a:t>
            </a:r>
          </a:p>
          <a:p>
            <a:pPr lvl="1">
              <a:spcBef>
                <a:spcPts val="700"/>
              </a:spcBef>
            </a:pP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resorty – vztah ke </a:t>
            </a:r>
            <a:r>
              <a:rPr lang="cs-CZ" sz="2000" dirty="0" err="1" smtClean="0">
                <a:solidFill>
                  <a:srgbClr val="000099"/>
                </a:solidFill>
                <a:latin typeface="Arial" charset="0"/>
                <a:cs typeface="Arial" charset="0"/>
              </a:rPr>
              <a:t>komunitárním</a:t>
            </a: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 programům, k EIB apod.</a:t>
            </a:r>
          </a:p>
          <a:p>
            <a:pPr>
              <a:spcBef>
                <a:spcPts val="700"/>
              </a:spcBef>
            </a:pPr>
            <a:r>
              <a:rPr lang="cs-CZ" sz="2000" b="1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Ex-ante hodnocení </a:t>
            </a: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(</a:t>
            </a:r>
            <a:r>
              <a:rPr lang="cs-CZ" sz="2000" dirty="0" err="1" smtClean="0">
                <a:solidFill>
                  <a:srgbClr val="000099"/>
                </a:solidFill>
                <a:latin typeface="Arial" charset="0"/>
                <a:cs typeface="Arial" charset="0"/>
              </a:rPr>
              <a:t>DoP</a:t>
            </a: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 i programů) – informace o postupu.</a:t>
            </a:r>
          </a:p>
          <a:p>
            <a:pPr>
              <a:spcBef>
                <a:spcPts val="700"/>
              </a:spcBef>
            </a:pP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Zvolené </a:t>
            </a:r>
            <a:r>
              <a:rPr lang="cs-CZ" sz="2000" b="1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tematické cíle</a:t>
            </a: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.</a:t>
            </a:r>
          </a:p>
          <a:p>
            <a:pPr>
              <a:spcBef>
                <a:spcPts val="700"/>
              </a:spcBef>
            </a:pP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Naplňování </a:t>
            </a:r>
            <a:r>
              <a:rPr lang="cs-CZ" sz="2000" b="1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principu partnerství </a:t>
            </a: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– popis dosavadního stavu.</a:t>
            </a:r>
          </a:p>
          <a:p>
            <a:pPr>
              <a:spcBef>
                <a:spcPts val="700"/>
              </a:spcBef>
            </a:pPr>
            <a:r>
              <a:rPr lang="cs-CZ" sz="2000" b="1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Horizontální priority </a:t>
            </a: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– stručná informace, další z programů</a:t>
            </a:r>
          </a:p>
          <a:p>
            <a:pPr lvl="1">
              <a:spcBef>
                <a:spcPts val="700"/>
              </a:spcBef>
            </a:pP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vstupy z resortů (MPSV, MŠMT, MŽP).</a:t>
            </a:r>
          </a:p>
          <a:p>
            <a:pPr>
              <a:spcBef>
                <a:spcPts val="700"/>
              </a:spcBef>
              <a:buClr>
                <a:srgbClr val="FF0000"/>
              </a:buClr>
            </a:pPr>
            <a:endParaRPr lang="cs-CZ" sz="2000" dirty="0" smtClean="0">
              <a:solidFill>
                <a:srgbClr val="000099"/>
              </a:solidFill>
              <a:latin typeface="Arial" charset="0"/>
              <a:cs typeface="Arial" charset="0"/>
            </a:endParaRPr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2914650" y="476672"/>
            <a:ext cx="6229350" cy="808037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pl-PL" sz="2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Postup prací </a:t>
            </a:r>
            <a:r>
              <a:rPr lang="pl-PL" sz="28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DoP</a:t>
            </a:r>
            <a:endParaRPr lang="cs-CZ" sz="28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903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722313" y="2420938"/>
            <a:ext cx="7772400" cy="1500187"/>
          </a:xfrm>
        </p:spPr>
        <p:txBody>
          <a:bodyPr anchor="ctr"/>
          <a:lstStyle/>
          <a:p>
            <a:pPr marL="514350" indent="-514350" algn="ctr">
              <a:defRPr/>
            </a:pPr>
            <a:r>
              <a:rPr lang="cs-CZ" sz="2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Pravidla řízení a koordinace </a:t>
            </a:r>
          </a:p>
          <a:p>
            <a:pPr marL="514350" indent="-514350" algn="ctr">
              <a:defRPr/>
            </a:pPr>
            <a:r>
              <a:rPr lang="cs-CZ" sz="2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Dohody o partnerství</a:t>
            </a:r>
          </a:p>
        </p:txBody>
      </p:sp>
    </p:spTree>
    <p:extLst>
      <p:ext uri="{BB962C8B-B14F-4D97-AF65-F5344CB8AC3E}">
        <p14:creationId xmlns:p14="http://schemas.microsoft.com/office/powerpoint/2010/main" val="1785645749"/>
      </p:ext>
    </p:extLst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2"/>
          <p:cNvSpPr txBox="1">
            <a:spLocks/>
          </p:cNvSpPr>
          <p:nvPr/>
        </p:nvSpPr>
        <p:spPr>
          <a:xfrm>
            <a:off x="2735263" y="620688"/>
            <a:ext cx="6408737" cy="576262"/>
          </a:xfrm>
          <a:prstGeom prst="rect">
            <a:avLst/>
          </a:prstGeom>
        </p:spPr>
        <p:txBody>
          <a:bodyPr/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Pravidla řízení a koordinace </a:t>
            </a:r>
            <a:r>
              <a:rPr kumimoji="0" lang="cs-CZ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DoP</a:t>
            </a:r>
            <a:endParaRPr kumimoji="0" lang="cs-CZ" sz="2800" b="1" i="0" u="none" strike="noStrike" kern="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" name="Zástupný symbol pro obsah 1"/>
          <p:cNvSpPr txBox="1">
            <a:spLocks/>
          </p:cNvSpPr>
          <p:nvPr/>
        </p:nvSpPr>
        <p:spPr>
          <a:xfrm>
            <a:off x="395536" y="1268760"/>
            <a:ext cx="8748464" cy="29527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99"/>
              </a:buClr>
              <a:buSzTx/>
              <a:tabLst/>
              <a:defRPr/>
            </a:pPr>
            <a:r>
              <a:rPr kumimoji="0" lang="cs-CZ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Východiska</a:t>
            </a:r>
          </a:p>
          <a:p>
            <a:pPr marL="538163" marR="0" lvl="1" indent="-28575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99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Zkušenosti z programového období 2007–2013.</a:t>
            </a:r>
          </a:p>
          <a:p>
            <a:pPr marL="538163" marR="0" lvl="1" indent="-28575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99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Evaluace v oblasti efektivity systému řízení a implementace fondů EU.</a:t>
            </a:r>
            <a:endParaRPr kumimoji="0" lang="cs-CZ" sz="2000" b="1" i="0" u="none" strike="noStrike" kern="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>
                <a:srgbClr val="000099"/>
              </a:buClr>
              <a:buSzTx/>
              <a:tabLst/>
              <a:defRPr/>
            </a:pPr>
            <a:r>
              <a:rPr kumimoji="0" lang="cs-CZ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Požadavky pro programové období 2014–2020 </a:t>
            </a:r>
          </a:p>
          <a:p>
            <a:pPr marL="538163" marR="0" lvl="1" indent="-28575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99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Větší zaměření na dosahování výsledků.</a:t>
            </a:r>
          </a:p>
          <a:p>
            <a:pPr marL="538163" lvl="1" indent="-285750" eaLnBrk="0" hangingPunct="0">
              <a:spcBef>
                <a:spcPts val="600"/>
              </a:spcBef>
              <a:buClr>
                <a:srgbClr val="000099"/>
              </a:buClr>
              <a:buFont typeface="Arial" pitchFamily="34" charset="0"/>
              <a:buChar char="•"/>
              <a:defRPr/>
            </a:pPr>
            <a:r>
              <a:rPr kumimoji="0" 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Silnější orientace na plnění stanovených </a:t>
            </a:r>
            <a:r>
              <a:rPr lang="cs-CZ" sz="2000" kern="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cílů </a:t>
            </a:r>
            <a:r>
              <a:rPr kumimoji="0" 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(cílových hodnot indikátorů).</a:t>
            </a:r>
          </a:p>
        </p:txBody>
      </p:sp>
      <p:sp>
        <p:nvSpPr>
          <p:cNvPr id="4" name="TextovéPole 4"/>
          <p:cNvSpPr txBox="1">
            <a:spLocks noChangeArrowheads="1"/>
          </p:cNvSpPr>
          <p:nvPr/>
        </p:nvSpPr>
        <p:spPr bwMode="auto">
          <a:xfrm>
            <a:off x="467544" y="4509120"/>
            <a:ext cx="3744913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  <a:spcBef>
                <a:spcPts val="1800"/>
              </a:spcBef>
              <a:buClr>
                <a:srgbClr val="000099"/>
              </a:buClr>
            </a:pPr>
            <a:r>
              <a:rPr lang="cs-CZ" sz="2000" b="1" dirty="0">
                <a:solidFill>
                  <a:srgbClr val="000099"/>
                </a:solidFill>
              </a:rPr>
              <a:t>Základní oblasti:</a:t>
            </a:r>
          </a:p>
          <a:p>
            <a:pPr marL="538163" lvl="1" indent="-285750" eaLnBrk="0" hangingPunct="0">
              <a:lnSpc>
                <a:spcPct val="90000"/>
              </a:lnSpc>
              <a:spcBef>
                <a:spcPts val="600"/>
              </a:spcBef>
              <a:buClr>
                <a:srgbClr val="000099"/>
              </a:buClr>
              <a:buFont typeface="Arial" charset="0"/>
              <a:buChar char="•"/>
            </a:pPr>
            <a:r>
              <a:rPr lang="cs-CZ" sz="2000" dirty="0">
                <a:solidFill>
                  <a:srgbClr val="000099"/>
                </a:solidFill>
              </a:rPr>
              <a:t>Řízení výsledků</a:t>
            </a:r>
          </a:p>
          <a:p>
            <a:pPr marL="538163" lvl="1" indent="-285750" eaLnBrk="0" hangingPunct="0">
              <a:lnSpc>
                <a:spcPct val="90000"/>
              </a:lnSpc>
              <a:spcBef>
                <a:spcPts val="600"/>
              </a:spcBef>
              <a:buClr>
                <a:srgbClr val="000099"/>
              </a:buClr>
              <a:buFont typeface="Arial" charset="0"/>
              <a:buChar char="•"/>
            </a:pPr>
            <a:r>
              <a:rPr lang="cs-CZ" sz="2000" dirty="0">
                <a:solidFill>
                  <a:srgbClr val="000099"/>
                </a:solidFill>
              </a:rPr>
              <a:t>Finanční řízení</a:t>
            </a:r>
          </a:p>
          <a:p>
            <a:pPr marL="538163" lvl="1" indent="-285750" eaLnBrk="0" hangingPunct="0">
              <a:lnSpc>
                <a:spcPct val="90000"/>
              </a:lnSpc>
              <a:spcBef>
                <a:spcPts val="600"/>
              </a:spcBef>
              <a:buClr>
                <a:srgbClr val="000099"/>
              </a:buClr>
              <a:buFont typeface="Arial" charset="0"/>
              <a:buChar char="•"/>
            </a:pPr>
            <a:r>
              <a:rPr lang="cs-CZ" sz="2000" dirty="0">
                <a:solidFill>
                  <a:srgbClr val="000099"/>
                </a:solidFill>
              </a:rPr>
              <a:t>Procesní řízení</a:t>
            </a:r>
          </a:p>
        </p:txBody>
      </p:sp>
      <p:sp>
        <p:nvSpPr>
          <p:cNvPr id="5" name="TextovéPole 5"/>
          <p:cNvSpPr txBox="1">
            <a:spLocks noChangeArrowheads="1"/>
          </p:cNvSpPr>
          <p:nvPr/>
        </p:nvSpPr>
        <p:spPr bwMode="auto">
          <a:xfrm>
            <a:off x="3924300" y="4933950"/>
            <a:ext cx="4176713" cy="1031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38163" lvl="1" indent="-285750" eaLnBrk="0" hangingPunct="0">
              <a:lnSpc>
                <a:spcPct val="90000"/>
              </a:lnSpc>
              <a:spcBef>
                <a:spcPts val="600"/>
              </a:spcBef>
              <a:buClr>
                <a:srgbClr val="000099"/>
              </a:buClr>
              <a:buFont typeface="Arial" charset="0"/>
              <a:buChar char="•"/>
            </a:pPr>
            <a:r>
              <a:rPr lang="cs-CZ" sz="2000" dirty="0">
                <a:solidFill>
                  <a:srgbClr val="000099"/>
                </a:solidFill>
              </a:rPr>
              <a:t>Řízení lidských zdrojů</a:t>
            </a:r>
          </a:p>
          <a:p>
            <a:pPr marL="538163" lvl="1" indent="-285750" eaLnBrk="0" hangingPunct="0">
              <a:lnSpc>
                <a:spcPct val="90000"/>
              </a:lnSpc>
              <a:spcBef>
                <a:spcPts val="600"/>
              </a:spcBef>
              <a:buClr>
                <a:srgbClr val="000099"/>
              </a:buClr>
              <a:buFont typeface="Arial" charset="0"/>
              <a:buChar char="•"/>
            </a:pPr>
            <a:r>
              <a:rPr lang="cs-CZ" sz="2000" dirty="0">
                <a:solidFill>
                  <a:srgbClr val="000099"/>
                </a:solidFill>
              </a:rPr>
              <a:t>Využití podpůrných nástrojů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785576018"/>
      </p:ext>
    </p:extLst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323528" y="1268760"/>
            <a:ext cx="8569325" cy="396081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/>
          <a:p>
            <a:pPr marL="273050" indent="-273050" algn="just">
              <a:lnSpc>
                <a:spcPct val="90000"/>
              </a:lnSpc>
              <a:spcBef>
                <a:spcPts val="1200"/>
              </a:spcBef>
              <a:buClr>
                <a:srgbClr val="000099"/>
              </a:buClr>
              <a:buFont typeface="Arial" pitchFamily="34" charset="0"/>
              <a:buChar char="•"/>
              <a:tabLst>
                <a:tab pos="627063" algn="l"/>
              </a:tabLst>
              <a:defRPr/>
            </a:pPr>
            <a:r>
              <a:rPr lang="cs-CZ" sz="2000" b="1" u="sng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Cíl</a:t>
            </a:r>
            <a:r>
              <a:rPr lang="cs-CZ" sz="20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cs-CZ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Zajistit institucionální a procesní řízení za účelem naplnění cílů Dohody o partnerství.</a:t>
            </a:r>
          </a:p>
          <a:p>
            <a:pPr marL="273050" indent="-273050" algn="just">
              <a:lnSpc>
                <a:spcPct val="90000"/>
              </a:lnSpc>
              <a:spcBef>
                <a:spcPts val="1200"/>
              </a:spcBef>
              <a:buClr>
                <a:srgbClr val="000099"/>
              </a:buClr>
              <a:buFont typeface="Arial" pitchFamily="34" charset="0"/>
              <a:buChar char="•"/>
              <a:defRPr/>
            </a:pPr>
            <a:r>
              <a:rPr lang="cs-CZ" sz="20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Stanoví</a:t>
            </a:r>
            <a:r>
              <a:rPr lang="cs-CZ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základní principy, závazky, odpovědnosti a způsob řízení a koordinace implementace Dohody o partnerství.</a:t>
            </a:r>
          </a:p>
          <a:p>
            <a:pPr marL="273050" indent="-273050" algn="just">
              <a:lnSpc>
                <a:spcPct val="90000"/>
              </a:lnSpc>
              <a:spcBef>
                <a:spcPts val="1200"/>
              </a:spcBef>
              <a:buClr>
                <a:srgbClr val="000099"/>
              </a:buClr>
              <a:buFont typeface="Arial" pitchFamily="34" charset="0"/>
              <a:buChar char="•"/>
              <a:defRPr/>
            </a:pPr>
            <a:r>
              <a:rPr lang="cs-CZ" sz="20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Subjekty</a:t>
            </a:r>
            <a:r>
              <a:rPr lang="cs-CZ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zapojené do procesu řízení a koordinace Dohody o partnerství:</a:t>
            </a:r>
          </a:p>
          <a:p>
            <a:pPr marL="627063" lvl="1" indent="-271463" algn="just">
              <a:lnSpc>
                <a:spcPct val="90000"/>
              </a:lnSpc>
              <a:buClr>
                <a:srgbClr val="000099"/>
              </a:buClr>
              <a:buFont typeface="Arial" pitchFamily="34" charset="0"/>
              <a:buChar char="•"/>
              <a:defRPr/>
            </a:pPr>
            <a:r>
              <a:rPr lang="cs-CZ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Národní orgán pro koordinaci a řízení Dohody o partnerství,</a:t>
            </a:r>
          </a:p>
          <a:p>
            <a:pPr marL="627063" lvl="1" indent="-271463" algn="just">
              <a:lnSpc>
                <a:spcPct val="90000"/>
              </a:lnSpc>
              <a:buClr>
                <a:srgbClr val="000099"/>
              </a:buClr>
              <a:buFont typeface="Arial" pitchFamily="34" charset="0"/>
              <a:buChar char="•"/>
              <a:defRPr/>
            </a:pPr>
            <a:r>
              <a:rPr lang="cs-CZ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Úřad vlády,</a:t>
            </a:r>
          </a:p>
          <a:p>
            <a:pPr marL="627063" lvl="1" indent="-271463" algn="just">
              <a:lnSpc>
                <a:spcPct val="90000"/>
              </a:lnSpc>
              <a:buClr>
                <a:srgbClr val="000099"/>
              </a:buClr>
              <a:buFont typeface="Arial" pitchFamily="34" charset="0"/>
              <a:buChar char="•"/>
              <a:defRPr/>
            </a:pPr>
            <a:r>
              <a:rPr lang="cs-CZ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Platební a certifikační orgán,</a:t>
            </a:r>
          </a:p>
          <a:p>
            <a:pPr marL="627063" lvl="1" indent="-271463" algn="just">
              <a:lnSpc>
                <a:spcPct val="90000"/>
              </a:lnSpc>
              <a:buClr>
                <a:srgbClr val="000099"/>
              </a:buClr>
              <a:buFont typeface="Arial" pitchFamily="34" charset="0"/>
              <a:buChar char="•"/>
              <a:defRPr/>
            </a:pPr>
            <a:r>
              <a:rPr lang="cs-CZ" sz="2000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Auditní</a:t>
            </a:r>
            <a:r>
              <a:rPr lang="cs-CZ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orgán,</a:t>
            </a:r>
          </a:p>
          <a:p>
            <a:pPr marL="627063" lvl="1" indent="-271463" algn="just">
              <a:lnSpc>
                <a:spcPct val="90000"/>
              </a:lnSpc>
              <a:buClr>
                <a:srgbClr val="000099"/>
              </a:buClr>
              <a:buFont typeface="Arial" pitchFamily="34" charset="0"/>
              <a:buChar char="•"/>
              <a:defRPr/>
            </a:pPr>
            <a:r>
              <a:rPr lang="cs-CZ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Platební agentura,</a:t>
            </a:r>
          </a:p>
          <a:p>
            <a:pPr marL="627063" lvl="1" indent="-271463" algn="just">
              <a:lnSpc>
                <a:spcPct val="90000"/>
              </a:lnSpc>
              <a:buClr>
                <a:srgbClr val="000099"/>
              </a:buClr>
              <a:buFont typeface="Arial" pitchFamily="34" charset="0"/>
              <a:buChar char="•"/>
              <a:defRPr/>
            </a:pPr>
            <a:r>
              <a:rPr lang="cs-CZ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Ministerstvo zemědělství pro programy EZFRV a ENRF,</a:t>
            </a:r>
          </a:p>
          <a:p>
            <a:pPr marL="627063" lvl="1" indent="-271463" algn="just">
              <a:lnSpc>
                <a:spcPct val="90000"/>
              </a:lnSpc>
              <a:buClr>
                <a:srgbClr val="000099"/>
              </a:buClr>
              <a:buFont typeface="Arial" pitchFamily="34" charset="0"/>
              <a:buChar char="•"/>
              <a:defRPr/>
            </a:pPr>
            <a:r>
              <a:rPr lang="cs-CZ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řídicí orgány (MPO, MŠMT, MPSV, MD, MŽP, MMR, MHMP) a jejich prostřednictvím ostatní subjekty implementační struktury jednotlivých programů,</a:t>
            </a:r>
          </a:p>
          <a:p>
            <a:pPr marL="627063" lvl="1" indent="-271463" algn="just">
              <a:lnSpc>
                <a:spcPct val="90000"/>
              </a:lnSpc>
              <a:buClr>
                <a:srgbClr val="000099"/>
              </a:buClr>
              <a:buFont typeface="Arial" pitchFamily="34" charset="0"/>
              <a:buChar char="•"/>
              <a:defRPr/>
            </a:pPr>
            <a:r>
              <a:rPr lang="cs-CZ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Rada pro fondy SSR.</a:t>
            </a:r>
          </a:p>
          <a:p>
            <a:pPr>
              <a:lnSpc>
                <a:spcPct val="110000"/>
              </a:lnSpc>
              <a:buClr>
                <a:srgbClr val="000099"/>
              </a:buClr>
              <a:buFont typeface="Arial" charset="0"/>
              <a:buNone/>
              <a:defRPr/>
            </a:pPr>
            <a:endParaRPr lang="cs-CZ" sz="1600" dirty="0" smtClean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Nadpis 2"/>
          <p:cNvSpPr txBox="1">
            <a:spLocks/>
          </p:cNvSpPr>
          <p:nvPr/>
        </p:nvSpPr>
        <p:spPr>
          <a:xfrm>
            <a:off x="2735263" y="620688"/>
            <a:ext cx="6408737" cy="576262"/>
          </a:xfrm>
          <a:prstGeom prst="rect">
            <a:avLst/>
          </a:prstGeom>
        </p:spPr>
        <p:txBody>
          <a:bodyPr/>
          <a:lstStyle/>
          <a:p>
            <a:pPr eaLnBrk="0" hangingPunct="0">
              <a:defRPr/>
            </a:pPr>
            <a:r>
              <a:rPr lang="cs-CZ" sz="2800" b="1" dirty="0">
                <a:solidFill>
                  <a:srgbClr val="000099"/>
                </a:solidFill>
                <a:latin typeface="Arial" pitchFamily="34" charset="0"/>
                <a:ea typeface="+mj-ea"/>
                <a:cs typeface="Arial" pitchFamily="34" charset="0"/>
              </a:rPr>
              <a:t>Pravidla řízení a koordinace </a:t>
            </a:r>
            <a:r>
              <a:rPr lang="cs-CZ" sz="2800" b="1" dirty="0" err="1">
                <a:solidFill>
                  <a:srgbClr val="000099"/>
                </a:solidFill>
                <a:latin typeface="Arial" pitchFamily="34" charset="0"/>
                <a:ea typeface="+mj-ea"/>
                <a:cs typeface="Arial" pitchFamily="34" charset="0"/>
              </a:rPr>
              <a:t>DoP</a:t>
            </a:r>
            <a:endParaRPr lang="cs-CZ" sz="2800" b="1" dirty="0">
              <a:solidFill>
                <a:srgbClr val="000099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4701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2"/>
          <p:cNvSpPr txBox="1">
            <a:spLocks/>
          </p:cNvSpPr>
          <p:nvPr/>
        </p:nvSpPr>
        <p:spPr>
          <a:xfrm>
            <a:off x="2771800" y="620688"/>
            <a:ext cx="5976937" cy="576262"/>
          </a:xfrm>
          <a:prstGeom prst="rect">
            <a:avLst/>
          </a:prstGeom>
        </p:spPr>
        <p:txBody>
          <a:bodyPr/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Oblasti řízení a koordinace </a:t>
            </a:r>
            <a:r>
              <a:rPr kumimoji="0" lang="cs-CZ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DoP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" name="Zástupný symbol pro obsah 1"/>
          <p:cNvSpPr txBox="1">
            <a:spLocks/>
          </p:cNvSpPr>
          <p:nvPr/>
        </p:nvSpPr>
        <p:spPr>
          <a:xfrm>
            <a:off x="539552" y="1412776"/>
            <a:ext cx="8353425" cy="4392612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355600" marR="0" lvl="0" indent="-3556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Nastavení jednotného </a:t>
            </a:r>
            <a:r>
              <a:rPr kumimoji="0" lang="cs-CZ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metodického prostředí</a:t>
            </a:r>
          </a:p>
          <a:p>
            <a:pPr marL="355600" marR="0" lvl="0" indent="-3556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Naplňování </a:t>
            </a:r>
            <a:r>
              <a:rPr kumimoji="0" lang="cs-CZ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cílů a milníků </a:t>
            </a:r>
            <a:r>
              <a:rPr kumimoji="0" lang="cs-CZ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DoP</a:t>
            </a:r>
            <a:r>
              <a:rPr kumimoji="0" 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a hodnocení </a:t>
            </a:r>
            <a:r>
              <a:rPr kumimoji="0" lang="cs-CZ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výkonnostního rámce</a:t>
            </a:r>
          </a:p>
          <a:p>
            <a:pPr marL="355600" marR="0" lvl="0" indent="-3556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Naplňování </a:t>
            </a:r>
            <a:r>
              <a:rPr kumimoji="0" lang="cs-CZ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synergií</a:t>
            </a:r>
            <a:r>
              <a:rPr kumimoji="0" 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na úrovni </a:t>
            </a:r>
            <a:r>
              <a:rPr kumimoji="0" lang="cs-CZ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DoP</a:t>
            </a:r>
            <a:endParaRPr kumimoji="0" lang="cs-CZ" sz="2000" b="0" i="0" u="none" strike="noStrike" kern="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355600" marR="0" lvl="0" indent="-3556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Předběžné podmínky</a:t>
            </a:r>
          </a:p>
          <a:p>
            <a:pPr marL="355600" marR="0" lvl="0" indent="-3556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Územní dimenze</a:t>
            </a:r>
          </a:p>
          <a:p>
            <a:pPr marL="355600" marR="0" lvl="0" indent="-3556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Monitoring a vyhodnocování </a:t>
            </a:r>
            <a:r>
              <a:rPr kumimoji="0" lang="cs-CZ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rizik</a:t>
            </a:r>
          </a:p>
          <a:p>
            <a:pPr marL="355600" marR="0" lvl="0" indent="-3556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Finanční nástroje</a:t>
            </a:r>
          </a:p>
          <a:p>
            <a:pPr marL="355600" marR="0" lvl="0" indent="-3556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Zajištění </a:t>
            </a:r>
            <a:r>
              <a:rPr kumimoji="0" lang="cs-CZ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informovanosti</a:t>
            </a:r>
            <a:r>
              <a:rPr kumimoji="0" 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o ESI fondech</a:t>
            </a:r>
          </a:p>
          <a:p>
            <a:pPr marL="355600" marR="0" lvl="0" indent="-3556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Jednotný monitorovací systém</a:t>
            </a:r>
          </a:p>
          <a:p>
            <a:pPr marL="355600" marR="0" lvl="0" indent="-3556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a další</a:t>
            </a:r>
          </a:p>
        </p:txBody>
      </p:sp>
    </p:spTree>
    <p:extLst>
      <p:ext uri="{BB962C8B-B14F-4D97-AF65-F5344CB8AC3E}">
        <p14:creationId xmlns:p14="http://schemas.microsoft.com/office/powerpoint/2010/main" val="465686065"/>
      </p:ext>
    </p:extLst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722313" y="2420938"/>
            <a:ext cx="7772400" cy="1500187"/>
          </a:xfrm>
        </p:spPr>
        <p:txBody>
          <a:bodyPr anchor="ctr"/>
          <a:lstStyle/>
          <a:p>
            <a:pPr algn="ctr">
              <a:defRPr/>
            </a:pPr>
            <a:r>
              <a:rPr lang="cs-CZ" sz="2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Neformální dialog s EK</a:t>
            </a:r>
            <a:endParaRPr lang="cs-CZ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7636374"/>
      </p:ext>
    </p:extLst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288" y="1341438"/>
            <a:ext cx="8569325" cy="5040312"/>
          </a:xfrm>
        </p:spPr>
        <p:txBody>
          <a:bodyPr>
            <a:normAutofit fontScale="62500" lnSpcReduction="20000"/>
          </a:bodyPr>
          <a:lstStyle/>
          <a:p>
            <a:pPr marL="185738" indent="-185738">
              <a:buFont typeface="Arial" pitchFamily="34" charset="0"/>
              <a:buChar char="•"/>
              <a:defRPr/>
            </a:pPr>
            <a:r>
              <a:rPr lang="cs-CZ" sz="26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Zahájen v únoru 2013 a bude pokračovat do doby schválení evropské legislativy</a:t>
            </a:r>
            <a:endParaRPr lang="en-US" sz="2600" dirty="0" smtClean="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pPr>
              <a:spcBef>
                <a:spcPts val="1200"/>
              </a:spcBef>
              <a:defRPr/>
            </a:pPr>
            <a:r>
              <a:rPr lang="cs-CZ" sz="2600" b="1" u="sng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Harmonogram vyjednávání</a:t>
            </a:r>
            <a:r>
              <a:rPr lang="en-US" sz="2600" b="1" u="sng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:</a:t>
            </a:r>
          </a:p>
          <a:p>
            <a:pPr marL="185738" lvl="1" indent="-185738">
              <a:buFont typeface="Arial" pitchFamily="34" charset="0"/>
              <a:buChar char="•"/>
              <a:defRPr/>
            </a:pPr>
            <a:r>
              <a:rPr lang="cs-CZ" sz="26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Zahajovací jednání</a:t>
            </a:r>
            <a:r>
              <a:rPr lang="en-US" sz="26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: </a:t>
            </a:r>
            <a:r>
              <a:rPr lang="cs-CZ" sz="2600" b="1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8. 2.</a:t>
            </a:r>
            <a:r>
              <a:rPr lang="en-US" sz="26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, </a:t>
            </a:r>
            <a:r>
              <a:rPr lang="en-US" sz="2600" dirty="0" err="1" smtClean="0">
                <a:solidFill>
                  <a:srgbClr val="000099"/>
                </a:solidFill>
                <a:latin typeface="Arial" charset="0"/>
                <a:cs typeface="Arial" charset="0"/>
              </a:rPr>
              <a:t>Brus</a:t>
            </a:r>
            <a:r>
              <a:rPr lang="cs-CZ" sz="2600" dirty="0" err="1" smtClean="0">
                <a:solidFill>
                  <a:srgbClr val="000099"/>
                </a:solidFill>
                <a:latin typeface="Arial" charset="0"/>
                <a:cs typeface="Arial" charset="0"/>
              </a:rPr>
              <a:t>el</a:t>
            </a:r>
            <a:endParaRPr lang="en-US" sz="2600" dirty="0" smtClean="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pPr marL="622300" lvl="2" indent="-222250">
              <a:buFont typeface="Arial" pitchFamily="34" charset="0"/>
              <a:buChar char="–"/>
              <a:defRPr/>
            </a:pPr>
            <a:r>
              <a:rPr lang="cs-CZ" sz="23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Aktualizace harmonogramu a dohoda na pracovní metodě neformálního dialogu</a:t>
            </a:r>
          </a:p>
          <a:p>
            <a:pPr marL="622300" lvl="2" indent="-222250">
              <a:buFont typeface="Arial" pitchFamily="34" charset="0"/>
              <a:buChar char="–"/>
              <a:defRPr/>
            </a:pPr>
            <a:r>
              <a:rPr lang="cs-CZ" sz="23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Reakce ČR na Poziční dokument EK, hlavní témata neformálního dialogu, prezentace národní přípravy pro programové období 2014–2020 </a:t>
            </a:r>
            <a:endParaRPr lang="en-US" sz="2300" dirty="0" smtClean="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pPr marL="185738" lvl="1" indent="-185738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26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1</a:t>
            </a:r>
            <a:r>
              <a:rPr lang="cs-CZ" sz="2600" baseline="30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.</a:t>
            </a:r>
            <a:r>
              <a:rPr lang="cs-CZ" sz="26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 jednání</a:t>
            </a:r>
            <a:r>
              <a:rPr lang="en-US" sz="26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: </a:t>
            </a:r>
            <a:r>
              <a:rPr lang="en-US" sz="2600" b="1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20</a:t>
            </a:r>
            <a:r>
              <a:rPr lang="cs-CZ" sz="2600" b="1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. 3.</a:t>
            </a:r>
            <a:r>
              <a:rPr lang="en-US" sz="26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, </a:t>
            </a:r>
            <a:r>
              <a:rPr lang="en-US" sz="2600" dirty="0" err="1" smtClean="0">
                <a:solidFill>
                  <a:srgbClr val="000099"/>
                </a:solidFill>
                <a:latin typeface="Arial" charset="0"/>
                <a:cs typeface="Arial" charset="0"/>
              </a:rPr>
              <a:t>Pra</a:t>
            </a:r>
            <a:r>
              <a:rPr lang="cs-CZ" sz="26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ha</a:t>
            </a:r>
            <a:endParaRPr lang="en-US" sz="2600" dirty="0" smtClean="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pPr marL="622300" lvl="2" indent="-222250">
              <a:buFont typeface="Arial" pitchFamily="34" charset="0"/>
              <a:buChar char="–"/>
              <a:defRPr/>
            </a:pPr>
            <a:r>
              <a:rPr lang="cs-CZ" sz="23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Návrh analytické části Dohody o partnerství (</a:t>
            </a:r>
            <a:r>
              <a:rPr lang="cs-CZ" sz="2300" dirty="0" err="1" smtClean="0">
                <a:solidFill>
                  <a:srgbClr val="000099"/>
                </a:solidFill>
                <a:latin typeface="Arial" charset="0"/>
                <a:cs typeface="Arial" charset="0"/>
              </a:rPr>
              <a:t>DoP</a:t>
            </a:r>
            <a:r>
              <a:rPr lang="cs-CZ" sz="23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), územní dimenze</a:t>
            </a:r>
            <a:endParaRPr lang="en-US" sz="2300" dirty="0" smtClean="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pPr marL="185738" lvl="1" indent="-185738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26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2</a:t>
            </a:r>
            <a:r>
              <a:rPr lang="cs-CZ" sz="26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. jednání</a:t>
            </a:r>
            <a:r>
              <a:rPr lang="en-US" sz="26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: </a:t>
            </a:r>
            <a:r>
              <a:rPr lang="en-US" sz="2600" b="1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16</a:t>
            </a:r>
            <a:r>
              <a:rPr lang="cs-CZ" sz="2600" b="1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.</a:t>
            </a:r>
            <a:r>
              <a:rPr lang="en-US" sz="2600" b="1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 </a:t>
            </a:r>
            <a:r>
              <a:rPr lang="cs-CZ" sz="2600" b="1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4.</a:t>
            </a:r>
            <a:r>
              <a:rPr lang="en-US" sz="26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, </a:t>
            </a:r>
            <a:r>
              <a:rPr lang="en-US" sz="2600" dirty="0" err="1" smtClean="0">
                <a:solidFill>
                  <a:srgbClr val="000099"/>
                </a:solidFill>
                <a:latin typeface="Arial" charset="0"/>
                <a:cs typeface="Arial" charset="0"/>
              </a:rPr>
              <a:t>Brus</a:t>
            </a:r>
            <a:r>
              <a:rPr lang="cs-CZ" sz="2600" dirty="0" err="1" smtClean="0">
                <a:solidFill>
                  <a:srgbClr val="000099"/>
                </a:solidFill>
                <a:latin typeface="Arial" charset="0"/>
                <a:cs typeface="Arial" charset="0"/>
              </a:rPr>
              <a:t>el</a:t>
            </a:r>
            <a:endParaRPr lang="en-US" sz="2600" dirty="0" smtClean="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pPr marL="622300" lvl="2" indent="-222250">
              <a:buFont typeface="Arial" pitchFamily="34" charset="0"/>
              <a:buChar char="–"/>
              <a:defRPr/>
            </a:pPr>
            <a:r>
              <a:rPr lang="cs-CZ" sz="23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Návrh </a:t>
            </a:r>
            <a:r>
              <a:rPr lang="cs-CZ" sz="2300" dirty="0" err="1" smtClean="0">
                <a:solidFill>
                  <a:srgbClr val="000099"/>
                </a:solidFill>
                <a:latin typeface="Arial" charset="0"/>
                <a:cs typeface="Arial" charset="0"/>
              </a:rPr>
              <a:t>DoP</a:t>
            </a:r>
            <a:r>
              <a:rPr lang="cs-CZ" sz="23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 a územní dimenze</a:t>
            </a:r>
            <a:endParaRPr lang="en-US" sz="2300" dirty="0" smtClean="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pPr marL="622300" lvl="2" indent="-222250">
              <a:buFont typeface="Arial" pitchFamily="34" charset="0"/>
              <a:buChar char="–"/>
              <a:defRPr/>
            </a:pPr>
            <a:r>
              <a:rPr lang="cs-CZ" sz="23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Stav přípravy programů a předběžné podmínky</a:t>
            </a:r>
            <a:endParaRPr lang="en-US" sz="2300" dirty="0" smtClean="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pPr marL="185738" lvl="1" indent="-185738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26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3</a:t>
            </a:r>
            <a:r>
              <a:rPr lang="cs-CZ" sz="2600" baseline="30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.</a:t>
            </a:r>
            <a:r>
              <a:rPr lang="cs-CZ" sz="26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 jednání</a:t>
            </a:r>
            <a:r>
              <a:rPr lang="en-US" sz="26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: </a:t>
            </a:r>
            <a:r>
              <a:rPr lang="en-US" sz="2600" b="1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30</a:t>
            </a:r>
            <a:r>
              <a:rPr lang="cs-CZ" sz="2600" b="1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. 4.</a:t>
            </a:r>
            <a:r>
              <a:rPr lang="en-US" sz="26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, </a:t>
            </a:r>
            <a:r>
              <a:rPr lang="en-US" sz="2600" dirty="0" err="1" smtClean="0">
                <a:solidFill>
                  <a:srgbClr val="000099"/>
                </a:solidFill>
                <a:latin typeface="Arial" charset="0"/>
                <a:cs typeface="Arial" charset="0"/>
              </a:rPr>
              <a:t>Pra</a:t>
            </a:r>
            <a:r>
              <a:rPr lang="cs-CZ" sz="26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ha</a:t>
            </a:r>
            <a:endParaRPr lang="en-US" sz="2600" dirty="0" smtClean="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pPr marL="622300" lvl="2" indent="-222250">
              <a:buFont typeface="Arial" pitchFamily="34" charset="0"/>
              <a:buChar char="–"/>
              <a:defRPr/>
            </a:pPr>
            <a:r>
              <a:rPr lang="cs-CZ" sz="23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Návrh </a:t>
            </a:r>
            <a:r>
              <a:rPr lang="cs-CZ" sz="2300" dirty="0" err="1" smtClean="0">
                <a:solidFill>
                  <a:srgbClr val="000099"/>
                </a:solidFill>
                <a:latin typeface="Arial" charset="0"/>
                <a:cs typeface="Arial" charset="0"/>
              </a:rPr>
              <a:t>DoP</a:t>
            </a:r>
            <a:r>
              <a:rPr lang="cs-CZ" sz="23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 a technické jednání k předběžným podmínkám v oblasti ESF</a:t>
            </a:r>
            <a:endParaRPr lang="en-US" sz="2300" dirty="0" smtClean="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pPr marL="185738" lvl="1" indent="-185738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cs-CZ" sz="26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4. jednání: </a:t>
            </a:r>
            <a:r>
              <a:rPr lang="cs-CZ" sz="2600" b="1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23. a 24. 5.</a:t>
            </a:r>
            <a:r>
              <a:rPr lang="cs-CZ" sz="26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,</a:t>
            </a:r>
            <a:r>
              <a:rPr lang="cs-CZ" sz="2600" b="1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 </a:t>
            </a:r>
            <a:r>
              <a:rPr lang="cs-CZ" sz="26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Praha</a:t>
            </a:r>
          </a:p>
          <a:p>
            <a:pPr marL="622300" lvl="2" indent="-222250">
              <a:buFont typeface="Arial" pitchFamily="34" charset="0"/>
              <a:buChar char="–"/>
              <a:defRPr/>
            </a:pPr>
            <a:r>
              <a:rPr lang="cs-CZ" sz="22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Návrhy programů 2014–2020</a:t>
            </a:r>
          </a:p>
          <a:p>
            <a:pPr marL="185738" lvl="1" indent="-185738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cs-CZ" sz="26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5. jednání</a:t>
            </a:r>
            <a:r>
              <a:rPr lang="en-US" sz="26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: </a:t>
            </a:r>
            <a:r>
              <a:rPr lang="cs-CZ" sz="2600" b="1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v týdnu 17.–21. 6.</a:t>
            </a:r>
            <a:r>
              <a:rPr lang="cs-CZ" sz="26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 (bude upřesněno)</a:t>
            </a:r>
            <a:r>
              <a:rPr lang="en-US" sz="26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, </a:t>
            </a:r>
            <a:r>
              <a:rPr lang="en-US" sz="2600" dirty="0" err="1" smtClean="0">
                <a:solidFill>
                  <a:srgbClr val="000099"/>
                </a:solidFill>
                <a:latin typeface="Arial" charset="0"/>
                <a:cs typeface="Arial" charset="0"/>
              </a:rPr>
              <a:t>Brus</a:t>
            </a:r>
            <a:r>
              <a:rPr lang="cs-CZ" sz="2600" dirty="0" err="1" smtClean="0">
                <a:solidFill>
                  <a:srgbClr val="000099"/>
                </a:solidFill>
                <a:latin typeface="Arial" charset="0"/>
                <a:cs typeface="Arial" charset="0"/>
              </a:rPr>
              <a:t>el</a:t>
            </a:r>
            <a:endParaRPr lang="en-US" sz="2600" dirty="0" smtClean="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pPr marL="622300" lvl="2" indent="-222250">
              <a:buFont typeface="Arial" pitchFamily="34" charset="0"/>
              <a:buChar char="–"/>
              <a:defRPr/>
            </a:pPr>
            <a:r>
              <a:rPr lang="cs-CZ" sz="23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Efektivní implementace</a:t>
            </a:r>
            <a:endParaRPr lang="en-US" sz="2300" dirty="0" smtClean="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pPr marL="185738" lvl="1" indent="-185738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cs-CZ" sz="26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6. jednání</a:t>
            </a:r>
            <a:r>
              <a:rPr lang="en-US" sz="26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: </a:t>
            </a:r>
            <a:r>
              <a:rPr lang="en-US" sz="2600" b="1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27</a:t>
            </a:r>
            <a:r>
              <a:rPr lang="cs-CZ" sz="2600" b="1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. nebo </a:t>
            </a:r>
            <a:r>
              <a:rPr lang="en-US" sz="2600" b="1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28</a:t>
            </a:r>
            <a:r>
              <a:rPr lang="cs-CZ" sz="2600" b="1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.</a:t>
            </a:r>
            <a:r>
              <a:rPr lang="en-US" sz="2600" b="1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 </a:t>
            </a:r>
            <a:r>
              <a:rPr lang="cs-CZ" sz="2600" b="1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6.</a:t>
            </a:r>
            <a:endParaRPr lang="en-US" sz="2600" b="1" dirty="0" smtClean="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pPr marL="622300" lvl="2" indent="-222250">
              <a:buFont typeface="Arial" pitchFamily="34" charset="0"/>
              <a:buChar char="–"/>
              <a:defRPr/>
            </a:pPr>
            <a:r>
              <a:rPr lang="cs-CZ" sz="23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Finanční otázky + horizontální principy</a:t>
            </a:r>
            <a:endParaRPr lang="en-US" sz="2300" dirty="0" smtClean="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pPr>
              <a:defRPr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700338" y="620688"/>
            <a:ext cx="6443662" cy="576263"/>
          </a:xfrm>
        </p:spPr>
        <p:txBody>
          <a:bodyPr/>
          <a:lstStyle/>
          <a:p>
            <a:pPr>
              <a:defRPr/>
            </a:pPr>
            <a:r>
              <a:rPr lang="cs-CZ" sz="2800" dirty="0" smtClean="0"/>
              <a:t>Neformální dialog mezi EK a ČR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576516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1"/>
          <p:cNvSpPr txBox="1">
            <a:spLocks/>
          </p:cNvSpPr>
          <p:nvPr/>
        </p:nvSpPr>
        <p:spPr>
          <a:xfrm>
            <a:off x="467544" y="1628800"/>
            <a:ext cx="8535987" cy="4537075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ts val="400"/>
              </a:spcBef>
              <a:buFont typeface="Arial" pitchFamily="34" charset="0"/>
              <a:buChar char="•"/>
              <a:defRPr/>
            </a:pPr>
            <a:r>
              <a:rPr lang="cs-CZ" sz="2000" kern="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Důraz na </a:t>
            </a:r>
            <a:r>
              <a:rPr lang="cs-CZ" sz="2000" b="1" kern="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včasnou připravenost ze strany </a:t>
            </a:r>
            <a:r>
              <a:rPr lang="cs-CZ" sz="2000" b="1" kern="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ČR</a:t>
            </a:r>
            <a:r>
              <a:rPr lang="cs-CZ" sz="2000" kern="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.</a:t>
            </a:r>
            <a:endParaRPr lang="cs-CZ" sz="2000" kern="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eaLnBrk="0" hangingPunct="0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cs-CZ" sz="2000" kern="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Nutné se soustředit na: </a:t>
            </a:r>
          </a:p>
          <a:p>
            <a:pPr marL="742950" lvl="1" indent="-285750" eaLnBrk="0" hangingPunct="0">
              <a:spcBef>
                <a:spcPts val="400"/>
              </a:spcBef>
              <a:buFont typeface="Arial" charset="0"/>
              <a:buChar char="–"/>
              <a:defRPr/>
            </a:pPr>
            <a:r>
              <a:rPr lang="cs-CZ" sz="2000" b="1" u="sng" dirty="0">
                <a:solidFill>
                  <a:srgbClr val="000099"/>
                </a:solidFill>
              </a:rPr>
              <a:t>koncentraci</a:t>
            </a:r>
            <a:r>
              <a:rPr lang="cs-CZ" sz="2000" b="1" dirty="0">
                <a:solidFill>
                  <a:srgbClr val="000099"/>
                </a:solidFill>
              </a:rPr>
              <a:t> aktivit </a:t>
            </a:r>
            <a:r>
              <a:rPr lang="cs-CZ" sz="2000" dirty="0">
                <a:solidFill>
                  <a:srgbClr val="000099"/>
                </a:solidFill>
              </a:rPr>
              <a:t>(EK tlumočí ČR nutnost koncentrace, aby nedošlo k replice stávajícího období), </a:t>
            </a:r>
          </a:p>
          <a:p>
            <a:pPr marL="742950" lvl="1" indent="-285750" eaLnBrk="0" hangingPunct="0">
              <a:spcBef>
                <a:spcPts val="400"/>
              </a:spcBef>
              <a:buFont typeface="Arial" charset="0"/>
              <a:buChar char="–"/>
              <a:defRPr/>
            </a:pPr>
            <a:r>
              <a:rPr lang="cs-CZ" sz="2000" b="1" dirty="0">
                <a:solidFill>
                  <a:srgbClr val="000099"/>
                </a:solidFill>
              </a:rPr>
              <a:t>promítnutí hlavních </a:t>
            </a:r>
            <a:r>
              <a:rPr lang="cs-CZ" sz="2000" b="1" u="sng" dirty="0">
                <a:solidFill>
                  <a:srgbClr val="000099"/>
                </a:solidFill>
              </a:rPr>
              <a:t>posunů</a:t>
            </a:r>
            <a:r>
              <a:rPr lang="cs-CZ" sz="2000" b="1" dirty="0">
                <a:solidFill>
                  <a:srgbClr val="000099"/>
                </a:solidFill>
              </a:rPr>
              <a:t> </a:t>
            </a:r>
            <a:r>
              <a:rPr lang="cs-CZ" sz="2000" dirty="0">
                <a:solidFill>
                  <a:srgbClr val="000099"/>
                </a:solidFill>
              </a:rPr>
              <a:t>v dílčích oblastech do Dohody o partnerství a následně programů,</a:t>
            </a:r>
          </a:p>
          <a:p>
            <a:pPr marL="742950" lvl="1" indent="-285750" eaLnBrk="0" hangingPunct="0">
              <a:spcBef>
                <a:spcPts val="400"/>
              </a:spcBef>
              <a:buFont typeface="Arial" charset="0"/>
              <a:buChar char="–"/>
              <a:defRPr/>
            </a:pPr>
            <a:r>
              <a:rPr lang="cs-CZ" sz="2000" b="1" dirty="0">
                <a:solidFill>
                  <a:srgbClr val="000099"/>
                </a:solidFill>
              </a:rPr>
              <a:t>zajištění </a:t>
            </a:r>
            <a:r>
              <a:rPr lang="cs-CZ" sz="2000" b="1" u="sng" dirty="0">
                <a:solidFill>
                  <a:srgbClr val="000099"/>
                </a:solidFill>
              </a:rPr>
              <a:t>synergií</a:t>
            </a:r>
            <a:r>
              <a:rPr lang="cs-CZ" sz="2000" b="1" dirty="0">
                <a:solidFill>
                  <a:srgbClr val="000099"/>
                </a:solidFill>
              </a:rPr>
              <a:t> mezi tématy, programy a uvnitř programů</a:t>
            </a:r>
            <a:r>
              <a:rPr lang="cs-CZ" sz="2000" dirty="0">
                <a:solidFill>
                  <a:srgbClr val="000099"/>
                </a:solidFill>
              </a:rPr>
              <a:t>.</a:t>
            </a:r>
            <a:endParaRPr lang="cs-CZ" sz="2000" kern="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eaLnBrk="0" hangingPunct="0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cs-CZ" sz="2000" kern="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Vizí ČR pro programové období 2014–2020 je přispět k:</a:t>
            </a:r>
          </a:p>
          <a:p>
            <a:pPr marL="742950" lvl="1" indent="-285750" eaLnBrk="0" hangingPunct="0">
              <a:spcBef>
                <a:spcPts val="400"/>
              </a:spcBef>
              <a:buFont typeface="Arial" charset="0"/>
              <a:buChar char="–"/>
              <a:defRPr/>
            </a:pPr>
            <a:r>
              <a:rPr lang="cs-CZ" sz="2000" b="1" dirty="0">
                <a:solidFill>
                  <a:srgbClr val="000099"/>
                </a:solidFill>
              </a:rPr>
              <a:t>zvýšení konkurenceschopnosti naší země a </a:t>
            </a:r>
          </a:p>
          <a:p>
            <a:pPr marL="742950" lvl="1" indent="-285750" eaLnBrk="0" hangingPunct="0">
              <a:spcBef>
                <a:spcPts val="400"/>
              </a:spcBef>
              <a:buFont typeface="Arial" charset="0"/>
              <a:buChar char="–"/>
              <a:defRPr/>
            </a:pPr>
            <a:r>
              <a:rPr lang="cs-CZ" sz="2000" b="1" dirty="0">
                <a:solidFill>
                  <a:srgbClr val="000099"/>
                </a:solidFill>
              </a:rPr>
              <a:t>zvýšení kvality života našich obyvatel. </a:t>
            </a:r>
          </a:p>
        </p:txBody>
      </p:sp>
      <p:sp>
        <p:nvSpPr>
          <p:cNvPr id="5" name="Nadpis 2"/>
          <p:cNvSpPr txBox="1">
            <a:spLocks/>
          </p:cNvSpPr>
          <p:nvPr/>
        </p:nvSpPr>
        <p:spPr>
          <a:xfrm>
            <a:off x="2555875" y="547688"/>
            <a:ext cx="6337300" cy="577850"/>
          </a:xfrm>
          <a:prstGeom prst="rect">
            <a:avLst/>
          </a:prstGeom>
        </p:spPr>
        <p:txBody>
          <a:bodyPr/>
          <a:lstStyle/>
          <a:p>
            <a:pPr eaLnBrk="0" hangingPunct="0">
              <a:defRPr/>
            </a:pPr>
            <a:r>
              <a:rPr lang="cs-CZ" sz="2800" b="1" dirty="0">
                <a:solidFill>
                  <a:srgbClr val="000099"/>
                </a:solidFill>
                <a:latin typeface="Arial" pitchFamily="34" charset="0"/>
                <a:ea typeface="+mj-ea"/>
                <a:cs typeface="Arial" pitchFamily="34" charset="0"/>
              </a:rPr>
              <a:t>Klíčové činnosti v další fázi přípravy  programového období 2014–2020 </a:t>
            </a:r>
          </a:p>
        </p:txBody>
      </p:sp>
    </p:spTree>
    <p:extLst>
      <p:ext uri="{BB962C8B-B14F-4D97-AF65-F5344CB8AC3E}">
        <p14:creationId xmlns:p14="http://schemas.microsoft.com/office/powerpoint/2010/main" val="2716301746"/>
      </p:ext>
    </p:extLst>
  </p:cSld>
  <p:clrMapOvr>
    <a:masterClrMapping/>
  </p:clrMapOvr>
  <p:transition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771800" y="620688"/>
            <a:ext cx="6203950" cy="652463"/>
          </a:xfrm>
        </p:spPr>
        <p:txBody>
          <a:bodyPr/>
          <a:lstStyle/>
          <a:p>
            <a:pPr algn="l">
              <a:defRPr/>
            </a:pPr>
            <a:r>
              <a:rPr lang="cs-CZ" sz="28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2. jednání s EK</a:t>
            </a:r>
          </a:p>
        </p:txBody>
      </p:sp>
      <p:sp>
        <p:nvSpPr>
          <p:cNvPr id="11" name="Zástupný symbol pro obsah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3590925"/>
          </a:xfrm>
        </p:spPr>
        <p:txBody>
          <a:bodyPr/>
          <a:lstStyle/>
          <a:p>
            <a:pPr marL="185738" lvl="1" indent="-185738">
              <a:buFont typeface="Arial" pitchFamily="34" charset="0"/>
              <a:buChar char="•"/>
              <a:defRPr/>
            </a:pPr>
            <a:r>
              <a:rPr lang="cs-CZ" sz="2000" b="1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Témata jednání</a:t>
            </a:r>
          </a:p>
          <a:p>
            <a:pPr marL="622300" lvl="2" indent="-222250">
              <a:buFont typeface="Arial" pitchFamily="34" charset="0"/>
              <a:buChar char="–"/>
              <a:defRPr/>
            </a:pP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Návrh Dohody o Partnerství a územní dimenze</a:t>
            </a:r>
            <a:endParaRPr lang="en-US" sz="2000" dirty="0" smtClean="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pPr marL="622300" lvl="2" indent="-222250">
              <a:buFont typeface="Arial" pitchFamily="34" charset="0"/>
              <a:buChar char="–"/>
              <a:defRPr/>
            </a:pP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Stav přípravy programů a předběžné podmínky</a:t>
            </a:r>
            <a:endParaRPr lang="en-US" sz="2000" dirty="0" smtClean="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pPr marL="185738" lvl="1" indent="-185738">
              <a:buFont typeface="Arial" pitchFamily="34" charset="0"/>
              <a:buChar char="•"/>
              <a:defRPr/>
            </a:pPr>
            <a:r>
              <a:rPr lang="cs-CZ" sz="2000" b="1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Hlavní závěry:</a:t>
            </a:r>
          </a:p>
          <a:p>
            <a:pPr marL="622300" lvl="2" indent="-222250">
              <a:buFont typeface="Arial" pitchFamily="34" charset="0"/>
              <a:buChar char="–"/>
              <a:defRPr/>
            </a:pP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EK pozitivně vnímá přepracovanou analytickou část </a:t>
            </a:r>
            <a:r>
              <a:rPr lang="cs-CZ" sz="2000" dirty="0" err="1" smtClean="0">
                <a:solidFill>
                  <a:srgbClr val="000099"/>
                </a:solidFill>
                <a:latin typeface="Arial" charset="0"/>
                <a:cs typeface="Arial" charset="0"/>
              </a:rPr>
              <a:t>DoP</a:t>
            </a: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 a identifikaci potřeb v oblasti rozvoje venkova a rybářství. </a:t>
            </a:r>
          </a:p>
          <a:p>
            <a:pPr marL="622300" lvl="2" indent="-222250">
              <a:buFont typeface="Arial" pitchFamily="34" charset="0"/>
              <a:buChar char="–"/>
              <a:defRPr/>
            </a:pP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V rámci analytické části </a:t>
            </a:r>
            <a:r>
              <a:rPr lang="cs-CZ" sz="2000" dirty="0" err="1" smtClean="0">
                <a:solidFill>
                  <a:srgbClr val="000099"/>
                </a:solidFill>
                <a:latin typeface="Arial" charset="0"/>
                <a:cs typeface="Arial" charset="0"/>
              </a:rPr>
              <a:t>DoP</a:t>
            </a: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 EK požaduje identifikovat, jak budou jednotlivé fondy kombinovány pro dosažení stanovených cílů a intervencí u jednotlivých problémových oblastí.</a:t>
            </a:r>
          </a:p>
          <a:p>
            <a:pPr marL="622300" lvl="2" indent="-222250">
              <a:buFont typeface="Arial" pitchFamily="34" charset="0"/>
              <a:buChar char="–"/>
              <a:defRPr/>
            </a:pP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Dopracovat pojetí nastavení územní dimenze v programech a zapojení integrovaných přístupů (v rámci jakých fondů, jakých programů).</a:t>
            </a:r>
          </a:p>
        </p:txBody>
      </p:sp>
      <p:sp>
        <p:nvSpPr>
          <p:cNvPr id="10244" name="Obdélník 12"/>
          <p:cNvSpPr>
            <a:spLocks noChangeArrowheads="1"/>
          </p:cNvSpPr>
          <p:nvPr/>
        </p:nvSpPr>
        <p:spPr bwMode="auto">
          <a:xfrm>
            <a:off x="1259632" y="1196752"/>
            <a:ext cx="734536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85738" lvl="1" indent="-185738"/>
            <a:r>
              <a:rPr lang="cs-CZ" sz="2000" dirty="0">
                <a:solidFill>
                  <a:srgbClr val="000099"/>
                </a:solidFill>
              </a:rPr>
              <a:t>Datum: </a:t>
            </a:r>
            <a:r>
              <a:rPr lang="cs-CZ" sz="2000" b="1" dirty="0">
                <a:solidFill>
                  <a:srgbClr val="000099"/>
                </a:solidFill>
              </a:rPr>
              <a:t>16. 4. 2013</a:t>
            </a:r>
          </a:p>
          <a:p>
            <a:pPr marL="185738" lvl="1" indent="-185738"/>
            <a:r>
              <a:rPr lang="cs-CZ" sz="2000" dirty="0">
                <a:solidFill>
                  <a:srgbClr val="000099"/>
                </a:solidFill>
              </a:rPr>
              <a:t>Místo jednání: </a:t>
            </a:r>
            <a:r>
              <a:rPr lang="cs-CZ" sz="2000" b="1" dirty="0">
                <a:solidFill>
                  <a:srgbClr val="000099"/>
                </a:solidFill>
              </a:rPr>
              <a:t>Brusel </a:t>
            </a:r>
          </a:p>
        </p:txBody>
      </p:sp>
      <p:sp>
        <p:nvSpPr>
          <p:cNvPr id="14" name="Šipka doprava 13"/>
          <p:cNvSpPr/>
          <p:nvPr/>
        </p:nvSpPr>
        <p:spPr>
          <a:xfrm>
            <a:off x="683568" y="1412776"/>
            <a:ext cx="431800" cy="287338"/>
          </a:xfrm>
          <a:prstGeom prst="rightArrow">
            <a:avLst/>
          </a:prstGeom>
          <a:ln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8536515"/>
      </p:ext>
    </p:extLst>
  </p:cSld>
  <p:clrMapOvr>
    <a:masterClrMapping/>
  </p:clrMapOvr>
  <p:transition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771800" y="620688"/>
            <a:ext cx="6203950" cy="652463"/>
          </a:xfrm>
        </p:spPr>
        <p:txBody>
          <a:bodyPr/>
          <a:lstStyle/>
          <a:p>
            <a:pPr algn="l">
              <a:defRPr/>
            </a:pPr>
            <a:r>
              <a:rPr lang="cs-CZ" sz="28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3. jednání s EK</a:t>
            </a:r>
          </a:p>
        </p:txBody>
      </p:sp>
      <p:sp>
        <p:nvSpPr>
          <p:cNvPr id="11" name="Zástupný symbol pro obsah 2"/>
          <p:cNvSpPr>
            <a:spLocks noGrp="1"/>
          </p:cNvSpPr>
          <p:nvPr>
            <p:ph idx="1"/>
          </p:nvPr>
        </p:nvSpPr>
        <p:spPr>
          <a:xfrm>
            <a:off x="457200" y="1925638"/>
            <a:ext cx="8229600" cy="3590925"/>
          </a:xfrm>
        </p:spPr>
        <p:txBody>
          <a:bodyPr/>
          <a:lstStyle/>
          <a:p>
            <a:pPr marL="185738" lvl="1" indent="-185738">
              <a:buFont typeface="Arial" pitchFamily="34" charset="0"/>
              <a:buChar char="•"/>
              <a:defRPr/>
            </a:pPr>
            <a:r>
              <a:rPr lang="cs-CZ" sz="2000" b="1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Témata jednání</a:t>
            </a:r>
          </a:p>
          <a:p>
            <a:pPr marL="622300" lvl="2" indent="-222250">
              <a:buFont typeface="Arial" pitchFamily="34" charset="0"/>
              <a:buChar char="–"/>
              <a:defRPr/>
            </a:pP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Návrh Dohody o partnerství</a:t>
            </a:r>
          </a:p>
          <a:p>
            <a:pPr marL="622300" lvl="2" indent="-222250">
              <a:buFont typeface="Arial" pitchFamily="34" charset="0"/>
              <a:buChar char="–"/>
              <a:defRPr/>
            </a:pP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Předběžné podmínky pro ESF část</a:t>
            </a:r>
          </a:p>
          <a:p>
            <a:pPr marL="185738" lvl="1" indent="-185738">
              <a:buFont typeface="Arial" pitchFamily="34" charset="0"/>
              <a:buChar char="•"/>
              <a:defRPr/>
            </a:pPr>
            <a:r>
              <a:rPr lang="cs-CZ" sz="2000" b="1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Hlavní závěry:</a:t>
            </a:r>
          </a:p>
          <a:p>
            <a:pPr marL="622300" lvl="2" indent="-222250">
              <a:buFont typeface="Arial" pitchFamily="34" charset="0"/>
              <a:buChar char="–"/>
              <a:defRPr/>
            </a:pP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EK pozitivně vnímá debatu ohledně </a:t>
            </a:r>
            <a:r>
              <a:rPr lang="cs-CZ" sz="2000" dirty="0" err="1" smtClean="0">
                <a:solidFill>
                  <a:srgbClr val="000099"/>
                </a:solidFill>
                <a:latin typeface="Arial" charset="0"/>
                <a:cs typeface="Arial" charset="0"/>
              </a:rPr>
              <a:t>DoP</a:t>
            </a: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 jako celku.</a:t>
            </a:r>
          </a:p>
          <a:p>
            <a:pPr marL="622300" lvl="2" indent="-222250">
              <a:buFont typeface="Arial" pitchFamily="34" charset="0"/>
              <a:buChar char="–"/>
              <a:defRPr/>
            </a:pP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EK vítá dialog ke konkrétním předběžným podmínkám v oblasti ESF, nabídla ČR takto postupovat v neformálním předběžném zhodnocení i nadále. </a:t>
            </a:r>
          </a:p>
          <a:p>
            <a:pPr marL="622300" lvl="2" indent="-222250">
              <a:buFont typeface="Arial" pitchFamily="34" charset="0"/>
              <a:buChar char="–"/>
              <a:defRPr/>
            </a:pP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ČR připraví stručnější verzi </a:t>
            </a:r>
            <a:r>
              <a:rPr lang="cs-CZ" sz="2000" dirty="0" err="1" smtClean="0">
                <a:solidFill>
                  <a:srgbClr val="000099"/>
                </a:solidFill>
                <a:latin typeface="Arial" charset="0"/>
                <a:cs typeface="Arial" charset="0"/>
              </a:rPr>
              <a:t>DoP</a:t>
            </a: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 s větším zaměřením na specifika ČR. </a:t>
            </a:r>
          </a:p>
          <a:p>
            <a:pPr marL="622300" lvl="2" indent="-222250">
              <a:buFont typeface="Arial" pitchFamily="34" charset="0"/>
              <a:buChar char="–"/>
              <a:defRPr/>
            </a:pP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Příspěvek jednotlivých fondů a vazby mezi nimi budou vysvětleny v rámci zvláštní kapitoly </a:t>
            </a:r>
            <a:r>
              <a:rPr lang="cs-CZ" sz="2000" dirty="0" err="1" smtClean="0">
                <a:solidFill>
                  <a:srgbClr val="000099"/>
                </a:solidFill>
                <a:latin typeface="Arial" charset="0"/>
                <a:cs typeface="Arial" charset="0"/>
              </a:rPr>
              <a:t>DoP.</a:t>
            </a:r>
            <a:endParaRPr lang="cs-CZ" sz="2000" dirty="0" smtClean="0">
              <a:solidFill>
                <a:srgbClr val="000099"/>
              </a:solidFill>
              <a:latin typeface="Arial" charset="0"/>
              <a:cs typeface="Arial" charset="0"/>
            </a:endParaRPr>
          </a:p>
        </p:txBody>
      </p:sp>
      <p:sp>
        <p:nvSpPr>
          <p:cNvPr id="11268" name="Obdélník 12"/>
          <p:cNvSpPr>
            <a:spLocks noChangeArrowheads="1"/>
          </p:cNvSpPr>
          <p:nvPr/>
        </p:nvSpPr>
        <p:spPr bwMode="auto">
          <a:xfrm>
            <a:off x="1259632" y="1196752"/>
            <a:ext cx="734536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85738" lvl="1" indent="-185738"/>
            <a:r>
              <a:rPr lang="cs-CZ" sz="2000" dirty="0">
                <a:solidFill>
                  <a:srgbClr val="000099"/>
                </a:solidFill>
              </a:rPr>
              <a:t>Datum: </a:t>
            </a:r>
            <a:r>
              <a:rPr lang="cs-CZ" sz="2000" b="1" dirty="0">
                <a:solidFill>
                  <a:srgbClr val="000099"/>
                </a:solidFill>
              </a:rPr>
              <a:t>30. 4. 2013</a:t>
            </a:r>
          </a:p>
          <a:p>
            <a:pPr marL="185738" lvl="1" indent="-185738"/>
            <a:r>
              <a:rPr lang="cs-CZ" sz="2000" dirty="0">
                <a:solidFill>
                  <a:srgbClr val="000099"/>
                </a:solidFill>
              </a:rPr>
              <a:t>Místo jednání: </a:t>
            </a:r>
            <a:r>
              <a:rPr lang="cs-CZ" sz="2000" b="1" dirty="0">
                <a:solidFill>
                  <a:srgbClr val="000099"/>
                </a:solidFill>
              </a:rPr>
              <a:t>Praha</a:t>
            </a:r>
          </a:p>
        </p:txBody>
      </p:sp>
      <p:sp>
        <p:nvSpPr>
          <p:cNvPr id="14" name="Šipka doprava 13"/>
          <p:cNvSpPr/>
          <p:nvPr/>
        </p:nvSpPr>
        <p:spPr>
          <a:xfrm>
            <a:off x="683568" y="1412776"/>
            <a:ext cx="431800" cy="287338"/>
          </a:xfrm>
          <a:prstGeom prst="rightArrow">
            <a:avLst/>
          </a:prstGeom>
          <a:ln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0836674"/>
      </p:ext>
    </p:extLst>
  </p:cSld>
  <p:clrMapOvr>
    <a:masterClrMapping/>
  </p:clrMapOvr>
  <p:transition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7188" y="2781300"/>
            <a:ext cx="8229600" cy="114300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cs-CZ" sz="2800" b="1" kern="12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  <a:cs typeface="Arial" pitchFamily="34" charset="0"/>
              </a:rPr>
              <a:t>Příprava na jednání s EK – 23. – 24. května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395288" y="5157788"/>
            <a:ext cx="82296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endParaRPr lang="cs-CZ" sz="2400"/>
          </a:p>
        </p:txBody>
      </p:sp>
    </p:spTree>
    <p:extLst>
      <p:ext uri="{BB962C8B-B14F-4D97-AF65-F5344CB8AC3E}">
        <p14:creationId xmlns:p14="http://schemas.microsoft.com/office/powerpoint/2010/main" val="1915740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Podnadpis 1"/>
          <p:cNvSpPr>
            <a:spLocks noGrp="1"/>
          </p:cNvSpPr>
          <p:nvPr>
            <p:ph type="subTitle" idx="1"/>
          </p:nvPr>
        </p:nvSpPr>
        <p:spPr bwMode="auto">
          <a:xfrm>
            <a:off x="1258888" y="4508500"/>
            <a:ext cx="7272337" cy="15113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</a:pPr>
            <a:endParaRPr lang="en-GB" b="1" dirty="0" smtClean="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endParaRPr lang="en-GB" dirty="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en-US" sz="1600" b="1" dirty="0" smtClean="0">
                <a:latin typeface="Arial" charset="0"/>
                <a:cs typeface="Arial" charset="0"/>
              </a:rPr>
              <a:t>May 23 and 24, 2013, Prague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8195" name="Nadpis 2"/>
          <p:cNvSpPr>
            <a:spLocks noGrp="1"/>
          </p:cNvSpPr>
          <p:nvPr>
            <p:ph type="title"/>
          </p:nvPr>
        </p:nvSpPr>
        <p:spPr bwMode="auto">
          <a:xfrm>
            <a:off x="1285875" y="928688"/>
            <a:ext cx="7202488" cy="18764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sz="3200" smtClean="0">
                <a:latin typeface="Arial" charset="0"/>
                <a:cs typeface="Arial" charset="0"/>
              </a:rPr>
              <a:t>4rd </a:t>
            </a:r>
            <a:r>
              <a:rPr lang="en-GB" sz="3200" smtClean="0">
                <a:latin typeface="Arial" charset="0"/>
                <a:cs typeface="Arial" charset="0"/>
              </a:rPr>
              <a:t>MEETING OF THE INFORMAL DIALOGUE (ID) WITH CZ</a:t>
            </a:r>
            <a:endParaRPr lang="en-US" sz="320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8399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288" y="620713"/>
            <a:ext cx="8353425" cy="5545137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defRPr/>
            </a:pPr>
            <a:r>
              <a:rPr sz="28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Agenda</a:t>
            </a:r>
          </a:p>
          <a:p>
            <a:pPr>
              <a:lnSpc>
                <a:spcPct val="90000"/>
              </a:lnSpc>
              <a:defRPr/>
            </a:pPr>
            <a:endParaRPr sz="2400">
              <a:latin typeface="Arial" charset="0"/>
              <a:cs typeface="Arial" charset="0"/>
            </a:endParaRPr>
          </a:p>
          <a:p>
            <a:pPr lvl="1"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b="1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1) </a:t>
            </a:r>
            <a:r>
              <a:rPr lang="cs-CZ" b="1" dirty="0" err="1" smtClean="0">
                <a:solidFill>
                  <a:srgbClr val="000099"/>
                </a:solidFill>
                <a:latin typeface="Arial" charset="0"/>
                <a:cs typeface="Arial" charset="0"/>
              </a:rPr>
              <a:t>Progress</a:t>
            </a:r>
            <a:r>
              <a:rPr lang="cs-CZ" b="1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 </a:t>
            </a:r>
            <a:r>
              <a:rPr lang="cs-CZ" b="1" dirty="0" err="1" smtClean="0">
                <a:solidFill>
                  <a:srgbClr val="000099"/>
                </a:solidFill>
                <a:latin typeface="Arial" charset="0"/>
                <a:cs typeface="Arial" charset="0"/>
              </a:rPr>
              <a:t>of</a:t>
            </a:r>
            <a:r>
              <a:rPr lang="cs-CZ" b="1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 </a:t>
            </a:r>
            <a:r>
              <a:rPr lang="cs-CZ" b="1" dirty="0" err="1" smtClean="0">
                <a:solidFill>
                  <a:srgbClr val="000099"/>
                </a:solidFill>
                <a:latin typeface="Arial" charset="0"/>
                <a:cs typeface="Arial" charset="0"/>
              </a:rPr>
              <a:t>works</a:t>
            </a:r>
            <a:r>
              <a:rPr lang="cs-CZ" b="1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 on</a:t>
            </a:r>
            <a:r>
              <a:rPr lang="en-US" b="1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 Partnership Agreement</a:t>
            </a:r>
            <a:endParaRPr lang="en-US" sz="2800" b="1" dirty="0" smtClean="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pPr lvl="1">
              <a:lnSpc>
                <a:spcPct val="90000"/>
              </a:lnSpc>
              <a:buFont typeface="Arial" charset="0"/>
              <a:buChar char="•"/>
              <a:defRPr/>
            </a:pPr>
            <a:endParaRPr lang="cs-CZ" b="1" dirty="0" smtClean="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pPr lvl="1"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b="1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2) </a:t>
            </a:r>
            <a:r>
              <a:rPr lang="cs-CZ" b="1" dirty="0" err="1" smtClean="0">
                <a:solidFill>
                  <a:srgbClr val="000099"/>
                </a:solidFill>
                <a:latin typeface="Arial" charset="0"/>
                <a:cs typeface="Arial" charset="0"/>
              </a:rPr>
              <a:t>State</a:t>
            </a:r>
            <a:r>
              <a:rPr lang="cs-CZ" b="1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 </a:t>
            </a:r>
            <a:r>
              <a:rPr lang="cs-CZ" b="1" dirty="0" err="1" smtClean="0">
                <a:solidFill>
                  <a:srgbClr val="000099"/>
                </a:solidFill>
                <a:latin typeface="Arial" charset="0"/>
                <a:cs typeface="Arial" charset="0"/>
              </a:rPr>
              <a:t>of</a:t>
            </a:r>
            <a:r>
              <a:rPr lang="cs-CZ" b="1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 play </a:t>
            </a:r>
            <a:r>
              <a:rPr lang="cs-CZ" b="1" dirty="0" err="1" smtClean="0">
                <a:solidFill>
                  <a:srgbClr val="000099"/>
                </a:solidFill>
                <a:latin typeface="Arial" charset="0"/>
                <a:cs typeface="Arial" charset="0"/>
              </a:rPr>
              <a:t>of</a:t>
            </a:r>
            <a:r>
              <a:rPr lang="cs-CZ" b="1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 </a:t>
            </a:r>
            <a:r>
              <a:rPr lang="cs-CZ" b="1" dirty="0" err="1" smtClean="0">
                <a:solidFill>
                  <a:srgbClr val="000099"/>
                </a:solidFill>
                <a:latin typeface="Arial" charset="0"/>
                <a:cs typeface="Arial" charset="0"/>
              </a:rPr>
              <a:t>programmes</a:t>
            </a:r>
            <a:endParaRPr lang="cs-CZ" b="1" dirty="0" smtClean="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pPr lvl="1">
              <a:lnSpc>
                <a:spcPct val="90000"/>
              </a:lnSpc>
              <a:buFont typeface="Arial" charset="0"/>
              <a:buChar char="•"/>
              <a:defRPr/>
            </a:pPr>
            <a:endParaRPr lang="cs-CZ" b="1" dirty="0" smtClean="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pPr lvl="1">
              <a:lnSpc>
                <a:spcPct val="90000"/>
              </a:lnSpc>
              <a:buFont typeface="Arial" charset="0"/>
              <a:buChar char="•"/>
              <a:defRPr/>
            </a:pPr>
            <a:r>
              <a:rPr lang="cs-CZ" b="1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3) </a:t>
            </a:r>
            <a:r>
              <a:rPr lang="cs-CZ" b="1" dirty="0" err="1" smtClean="0">
                <a:solidFill>
                  <a:srgbClr val="000099"/>
                </a:solidFill>
                <a:latin typeface="Arial" charset="0"/>
                <a:cs typeface="Arial" charset="0"/>
              </a:rPr>
              <a:t>Programmes</a:t>
            </a:r>
            <a:r>
              <a:rPr lang="cs-CZ" b="1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 </a:t>
            </a:r>
            <a:r>
              <a:rPr lang="cs-CZ" b="1" dirty="0" err="1" smtClean="0">
                <a:solidFill>
                  <a:srgbClr val="000099"/>
                </a:solidFill>
                <a:latin typeface="Arial" charset="0"/>
                <a:cs typeface="Arial" charset="0"/>
              </a:rPr>
              <a:t>for</a:t>
            </a:r>
            <a:r>
              <a:rPr lang="cs-CZ" b="1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 2014–2020 </a:t>
            </a:r>
          </a:p>
          <a:p>
            <a:pPr lvl="1">
              <a:lnSpc>
                <a:spcPct val="90000"/>
              </a:lnSpc>
              <a:buFont typeface="Arial" charset="0"/>
              <a:buChar char="•"/>
              <a:defRPr/>
            </a:pPr>
            <a:endParaRPr lang="cs-CZ" b="1" dirty="0" smtClean="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pPr lvl="1">
              <a:lnSpc>
                <a:spcPct val="90000"/>
              </a:lnSpc>
              <a:buFont typeface="Arial" charset="0"/>
              <a:buChar char="•"/>
              <a:defRPr/>
            </a:pPr>
            <a:r>
              <a:rPr lang="cs-CZ" b="1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4) Draft Agenda </a:t>
            </a:r>
            <a:r>
              <a:rPr lang="cs-CZ" b="1" dirty="0" err="1" smtClean="0">
                <a:solidFill>
                  <a:srgbClr val="000099"/>
                </a:solidFill>
                <a:latin typeface="Arial" charset="0"/>
                <a:cs typeface="Arial" charset="0"/>
              </a:rPr>
              <a:t>of</a:t>
            </a:r>
            <a:r>
              <a:rPr lang="cs-CZ" b="1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 </a:t>
            </a:r>
            <a:r>
              <a:rPr lang="cs-CZ" b="1" dirty="0" err="1" smtClean="0">
                <a:solidFill>
                  <a:srgbClr val="000099"/>
                </a:solidFill>
                <a:latin typeface="Arial" charset="0"/>
                <a:cs typeface="Arial" charset="0"/>
              </a:rPr>
              <a:t>the</a:t>
            </a:r>
            <a:r>
              <a:rPr lang="cs-CZ" b="1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 5th meeting </a:t>
            </a:r>
            <a:r>
              <a:rPr lang="cs-CZ" b="1" dirty="0" err="1" smtClean="0">
                <a:solidFill>
                  <a:srgbClr val="000099"/>
                </a:solidFill>
                <a:latin typeface="Arial" charset="0"/>
                <a:cs typeface="Arial" charset="0"/>
              </a:rPr>
              <a:t>of</a:t>
            </a:r>
            <a:r>
              <a:rPr lang="cs-CZ" b="1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 </a:t>
            </a:r>
            <a:r>
              <a:rPr lang="cs-CZ" b="1" dirty="0" err="1" smtClean="0">
                <a:solidFill>
                  <a:srgbClr val="000099"/>
                </a:solidFill>
                <a:latin typeface="Arial" charset="0"/>
                <a:cs typeface="Arial" charset="0"/>
              </a:rPr>
              <a:t>the</a:t>
            </a:r>
            <a:r>
              <a:rPr lang="cs-CZ" b="1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 </a:t>
            </a:r>
            <a:r>
              <a:rPr lang="cs-CZ" b="1" dirty="0" err="1" smtClean="0">
                <a:solidFill>
                  <a:srgbClr val="000099"/>
                </a:solidFill>
                <a:latin typeface="Arial" charset="0"/>
                <a:cs typeface="Arial" charset="0"/>
              </a:rPr>
              <a:t>informal</a:t>
            </a:r>
            <a:r>
              <a:rPr lang="cs-CZ" b="1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 </a:t>
            </a:r>
            <a:r>
              <a:rPr lang="cs-CZ" b="1" dirty="0" err="1" smtClean="0">
                <a:solidFill>
                  <a:srgbClr val="000099"/>
                </a:solidFill>
                <a:latin typeface="Arial" charset="0"/>
                <a:cs typeface="Arial" charset="0"/>
              </a:rPr>
              <a:t>dialogue</a:t>
            </a:r>
            <a:endParaRPr lang="en-US" b="1" dirty="0" smtClean="0">
              <a:solidFill>
                <a:srgbClr val="000099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3A2881-1751-4451-9AA6-AF87F23F1370}" type="slidenum">
              <a:rPr lang="cs-CZ" smtClean="0"/>
              <a:pPr>
                <a:defRPr/>
              </a:pPr>
              <a:t>54</a:t>
            </a:fld>
            <a:endParaRPr lang="cs-CZ" dirty="0"/>
          </a:p>
        </p:txBody>
      </p:sp>
      <p:sp>
        <p:nvSpPr>
          <p:cNvPr id="9220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rgbClr val="FF0000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rgbClr val="FF0000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rgbClr val="FF0000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rgbClr val="FF0000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rgbClr val="FF00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8EB4E3"/>
                </a:solidFill>
              </a:rPr>
              <a:t>Informal Dialogue with the European Commission </a:t>
            </a:r>
          </a:p>
        </p:txBody>
      </p:sp>
      <p:sp>
        <p:nvSpPr>
          <p:cNvPr id="9221" name="Zástupný symbol pro datum 4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rgbClr val="FF0000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rgbClr val="FF0000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rgbClr val="FF0000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rgbClr val="FF0000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rgbClr val="FF00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rgbClr val="8EB4E3"/>
                </a:solidFill>
              </a:rPr>
              <a:t>May 23 and 24, 2013, Prague </a:t>
            </a:r>
            <a:endParaRPr lang="en-US" smtClean="0">
              <a:solidFill>
                <a:srgbClr val="8EB4E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791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Zástupný symbol pro obsah 6"/>
          <p:cNvSpPr>
            <a:spLocks noGrp="1"/>
          </p:cNvSpPr>
          <p:nvPr>
            <p:ph idx="1"/>
          </p:nvPr>
        </p:nvSpPr>
        <p:spPr bwMode="auto">
          <a:xfrm>
            <a:off x="395288" y="1268413"/>
            <a:ext cx="8353425" cy="487045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70000" lnSpcReduction="20000"/>
          </a:bodyPr>
          <a:lstStyle/>
          <a:p>
            <a:pPr>
              <a:defRPr/>
            </a:pPr>
            <a:r>
              <a:rPr lang="en-GB" sz="2200" b="1" dirty="0" smtClean="0">
                <a:solidFill>
                  <a:srgbClr val="000099"/>
                </a:solidFill>
              </a:rPr>
              <a:t>1</a:t>
            </a:r>
            <a:r>
              <a:rPr lang="en-GB" sz="2200" b="1" baseline="30000" dirty="0" smtClean="0">
                <a:solidFill>
                  <a:srgbClr val="000099"/>
                </a:solidFill>
              </a:rPr>
              <a:t>st</a:t>
            </a:r>
            <a:r>
              <a:rPr lang="en-GB" sz="2200" b="1" dirty="0" smtClean="0">
                <a:solidFill>
                  <a:srgbClr val="000099"/>
                </a:solidFill>
              </a:rPr>
              <a:t> day </a:t>
            </a:r>
            <a:endParaRPr lang="cs-CZ" sz="2200" dirty="0" smtClean="0">
              <a:solidFill>
                <a:srgbClr val="000099"/>
              </a:solidFill>
            </a:endParaRPr>
          </a:p>
          <a:p>
            <a:pPr>
              <a:defRPr/>
            </a:pPr>
            <a:r>
              <a:rPr lang="en-GB" sz="2200" dirty="0" smtClean="0">
                <a:solidFill>
                  <a:srgbClr val="000099"/>
                </a:solidFill>
              </a:rPr>
              <a:t>13,</a:t>
            </a:r>
            <a:r>
              <a:rPr lang="cs-CZ" sz="2200" dirty="0" smtClean="0">
                <a:solidFill>
                  <a:srgbClr val="000099"/>
                </a:solidFill>
              </a:rPr>
              <a:t>0</a:t>
            </a:r>
            <a:r>
              <a:rPr lang="en-GB" sz="2200" dirty="0" smtClean="0">
                <a:solidFill>
                  <a:srgbClr val="000099"/>
                </a:solidFill>
              </a:rPr>
              <a:t>0 – 1</a:t>
            </a:r>
            <a:r>
              <a:rPr lang="cs-CZ" sz="2200" dirty="0" smtClean="0">
                <a:solidFill>
                  <a:srgbClr val="000099"/>
                </a:solidFill>
              </a:rPr>
              <a:t>8</a:t>
            </a:r>
            <a:r>
              <a:rPr lang="en-GB" sz="2200" dirty="0" smtClean="0">
                <a:solidFill>
                  <a:srgbClr val="000099"/>
                </a:solidFill>
              </a:rPr>
              <a:t>,00 - </a:t>
            </a:r>
            <a:r>
              <a:rPr lang="en-GB" sz="2200" b="1" dirty="0" smtClean="0">
                <a:solidFill>
                  <a:srgbClr val="000099"/>
                </a:solidFill>
              </a:rPr>
              <a:t>Afternoon</a:t>
            </a:r>
            <a:r>
              <a:rPr lang="en-GB" sz="2200" dirty="0" smtClean="0">
                <a:solidFill>
                  <a:srgbClr val="000099"/>
                </a:solidFill>
              </a:rPr>
              <a:t>: Programmes (I) </a:t>
            </a:r>
            <a:endParaRPr lang="cs-CZ" sz="2200" dirty="0" smtClean="0">
              <a:solidFill>
                <a:srgbClr val="000099"/>
              </a:solidFill>
            </a:endParaRPr>
          </a:p>
          <a:p>
            <a:pPr>
              <a:defRPr/>
            </a:pPr>
            <a:r>
              <a:rPr lang="cs-CZ" sz="2200" dirty="0" smtClean="0">
                <a:solidFill>
                  <a:srgbClr val="000099"/>
                </a:solidFill>
              </a:rPr>
              <a:t>13,00 – 14,00 - </a:t>
            </a:r>
            <a:r>
              <a:rPr lang="cs-CZ" sz="2200" dirty="0" err="1" smtClean="0">
                <a:solidFill>
                  <a:srgbClr val="000099"/>
                </a:solidFill>
              </a:rPr>
              <a:t>Progress</a:t>
            </a:r>
            <a:r>
              <a:rPr lang="cs-CZ" sz="2200" dirty="0" smtClean="0">
                <a:solidFill>
                  <a:srgbClr val="000099"/>
                </a:solidFill>
              </a:rPr>
              <a:t> on </a:t>
            </a:r>
            <a:r>
              <a:rPr lang="cs-CZ" sz="2200" dirty="0" err="1" smtClean="0">
                <a:solidFill>
                  <a:srgbClr val="000099"/>
                </a:solidFill>
              </a:rPr>
              <a:t>drafting</a:t>
            </a:r>
            <a:r>
              <a:rPr lang="cs-CZ" sz="2200" dirty="0" smtClean="0">
                <a:solidFill>
                  <a:srgbClr val="000099"/>
                </a:solidFill>
              </a:rPr>
              <a:t> </a:t>
            </a:r>
            <a:r>
              <a:rPr lang="cs-CZ" sz="2200" dirty="0" err="1" smtClean="0">
                <a:solidFill>
                  <a:srgbClr val="000099"/>
                </a:solidFill>
              </a:rPr>
              <a:t>the</a:t>
            </a:r>
            <a:r>
              <a:rPr lang="cs-CZ" sz="2200" dirty="0" smtClean="0">
                <a:solidFill>
                  <a:srgbClr val="000099"/>
                </a:solidFill>
              </a:rPr>
              <a:t> PA</a:t>
            </a:r>
          </a:p>
          <a:p>
            <a:pPr>
              <a:defRPr/>
            </a:pPr>
            <a:r>
              <a:rPr lang="en-GB" sz="2200" dirty="0" smtClean="0">
                <a:solidFill>
                  <a:srgbClr val="000099"/>
                </a:solidFill>
              </a:rPr>
              <a:t>1</a:t>
            </a:r>
            <a:r>
              <a:rPr lang="cs-CZ" sz="2200" dirty="0" smtClean="0">
                <a:solidFill>
                  <a:srgbClr val="000099"/>
                </a:solidFill>
              </a:rPr>
              <a:t>4</a:t>
            </a:r>
            <a:r>
              <a:rPr lang="en-GB" sz="2200" dirty="0" smtClean="0">
                <a:solidFill>
                  <a:srgbClr val="000099"/>
                </a:solidFill>
              </a:rPr>
              <a:t>,</a:t>
            </a:r>
            <a:r>
              <a:rPr lang="cs-CZ" sz="2200" dirty="0" smtClean="0">
                <a:solidFill>
                  <a:srgbClr val="000099"/>
                </a:solidFill>
              </a:rPr>
              <a:t>0</a:t>
            </a:r>
            <a:r>
              <a:rPr lang="en-GB" sz="2200" dirty="0" smtClean="0">
                <a:solidFill>
                  <a:srgbClr val="000099"/>
                </a:solidFill>
              </a:rPr>
              <a:t>0 – 1</a:t>
            </a:r>
            <a:r>
              <a:rPr lang="cs-CZ" sz="2200" dirty="0" smtClean="0">
                <a:solidFill>
                  <a:srgbClr val="000099"/>
                </a:solidFill>
              </a:rPr>
              <a:t>5</a:t>
            </a:r>
            <a:r>
              <a:rPr lang="en-GB" sz="2200" dirty="0" smtClean="0">
                <a:solidFill>
                  <a:srgbClr val="000099"/>
                </a:solidFill>
              </a:rPr>
              <a:t>,00 </a:t>
            </a:r>
            <a:r>
              <a:rPr lang="cs-CZ" sz="2200" dirty="0" smtClean="0">
                <a:solidFill>
                  <a:srgbClr val="000099"/>
                </a:solidFill>
              </a:rPr>
              <a:t>-</a:t>
            </a:r>
            <a:r>
              <a:rPr lang="en-GB" sz="2200" dirty="0" smtClean="0">
                <a:solidFill>
                  <a:srgbClr val="000099"/>
                </a:solidFill>
              </a:rPr>
              <a:t> Rural Development Programme</a:t>
            </a:r>
            <a:endParaRPr lang="cs-CZ" sz="2200" dirty="0" smtClean="0">
              <a:solidFill>
                <a:srgbClr val="000099"/>
              </a:solidFill>
            </a:endParaRPr>
          </a:p>
          <a:p>
            <a:pPr>
              <a:defRPr/>
            </a:pPr>
            <a:r>
              <a:rPr lang="cs-CZ" sz="2200" dirty="0" smtClean="0">
                <a:solidFill>
                  <a:srgbClr val="000099"/>
                </a:solidFill>
              </a:rPr>
              <a:t>15,00 – 16,00 - </a:t>
            </a:r>
            <a:r>
              <a:rPr lang="en-GB" sz="2200" dirty="0" smtClean="0">
                <a:solidFill>
                  <a:srgbClr val="000099"/>
                </a:solidFill>
              </a:rPr>
              <a:t>OP Fisheries</a:t>
            </a:r>
            <a:endParaRPr lang="cs-CZ" sz="2200" dirty="0" smtClean="0">
              <a:solidFill>
                <a:srgbClr val="000099"/>
              </a:solidFill>
            </a:endParaRPr>
          </a:p>
          <a:p>
            <a:pPr>
              <a:defRPr/>
            </a:pPr>
            <a:r>
              <a:rPr lang="en-GB" sz="2200" dirty="0" smtClean="0">
                <a:solidFill>
                  <a:srgbClr val="000099"/>
                </a:solidFill>
              </a:rPr>
              <a:t>1</a:t>
            </a:r>
            <a:r>
              <a:rPr lang="cs-CZ" sz="2200" dirty="0" smtClean="0">
                <a:solidFill>
                  <a:srgbClr val="000099"/>
                </a:solidFill>
              </a:rPr>
              <a:t>6</a:t>
            </a:r>
            <a:r>
              <a:rPr lang="en-GB" sz="2200" dirty="0" smtClean="0">
                <a:solidFill>
                  <a:srgbClr val="000099"/>
                </a:solidFill>
              </a:rPr>
              <a:t>,00 – 1</a:t>
            </a:r>
            <a:r>
              <a:rPr lang="cs-CZ" sz="2200" dirty="0" smtClean="0">
                <a:solidFill>
                  <a:srgbClr val="000099"/>
                </a:solidFill>
              </a:rPr>
              <a:t>7</a:t>
            </a:r>
            <a:r>
              <a:rPr lang="en-GB" sz="2200" dirty="0" smtClean="0">
                <a:solidFill>
                  <a:srgbClr val="000099"/>
                </a:solidFill>
              </a:rPr>
              <a:t>,00 - OP Transport</a:t>
            </a:r>
            <a:endParaRPr lang="cs-CZ" sz="2200" dirty="0" smtClean="0">
              <a:solidFill>
                <a:srgbClr val="000099"/>
              </a:solidFill>
            </a:endParaRPr>
          </a:p>
          <a:p>
            <a:pPr>
              <a:defRPr/>
            </a:pPr>
            <a:r>
              <a:rPr lang="en-GB" sz="2200" dirty="0" smtClean="0">
                <a:solidFill>
                  <a:srgbClr val="000099"/>
                </a:solidFill>
              </a:rPr>
              <a:t>1</a:t>
            </a:r>
            <a:r>
              <a:rPr lang="cs-CZ" sz="2200" dirty="0" smtClean="0">
                <a:solidFill>
                  <a:srgbClr val="000099"/>
                </a:solidFill>
              </a:rPr>
              <a:t>7</a:t>
            </a:r>
            <a:r>
              <a:rPr lang="en-GB" sz="2200" dirty="0" smtClean="0">
                <a:solidFill>
                  <a:srgbClr val="000099"/>
                </a:solidFill>
              </a:rPr>
              <a:t>,00 – 1</a:t>
            </a:r>
            <a:r>
              <a:rPr lang="cs-CZ" sz="2200" dirty="0" smtClean="0">
                <a:solidFill>
                  <a:srgbClr val="000099"/>
                </a:solidFill>
              </a:rPr>
              <a:t>8</a:t>
            </a:r>
            <a:r>
              <a:rPr lang="en-GB" sz="2200" dirty="0" smtClean="0">
                <a:solidFill>
                  <a:srgbClr val="000099"/>
                </a:solidFill>
              </a:rPr>
              <a:t>,00 - OP Environment </a:t>
            </a:r>
            <a:endParaRPr lang="cs-CZ" sz="2200" dirty="0" smtClean="0">
              <a:solidFill>
                <a:srgbClr val="000099"/>
              </a:solidFill>
            </a:endParaRPr>
          </a:p>
          <a:p>
            <a:pPr>
              <a:defRPr/>
            </a:pPr>
            <a:r>
              <a:rPr lang="en-GB" sz="2200" dirty="0" smtClean="0">
                <a:solidFill>
                  <a:srgbClr val="000099"/>
                </a:solidFill>
              </a:rPr>
              <a:t>  </a:t>
            </a:r>
            <a:endParaRPr lang="cs-CZ" sz="2200" dirty="0" smtClean="0">
              <a:solidFill>
                <a:srgbClr val="000099"/>
              </a:solidFill>
            </a:endParaRPr>
          </a:p>
          <a:p>
            <a:pPr>
              <a:defRPr/>
            </a:pPr>
            <a:r>
              <a:rPr lang="en-GB" sz="2200" b="1" dirty="0" smtClean="0">
                <a:solidFill>
                  <a:srgbClr val="000099"/>
                </a:solidFill>
              </a:rPr>
              <a:t>2</a:t>
            </a:r>
            <a:r>
              <a:rPr lang="en-GB" sz="2200" b="1" baseline="30000" dirty="0" smtClean="0">
                <a:solidFill>
                  <a:srgbClr val="000099"/>
                </a:solidFill>
              </a:rPr>
              <a:t>nd</a:t>
            </a:r>
            <a:r>
              <a:rPr lang="en-GB" sz="2200" b="1" dirty="0" smtClean="0">
                <a:solidFill>
                  <a:srgbClr val="000099"/>
                </a:solidFill>
              </a:rPr>
              <a:t> day </a:t>
            </a:r>
            <a:endParaRPr lang="cs-CZ" sz="2200" dirty="0" smtClean="0">
              <a:solidFill>
                <a:srgbClr val="000099"/>
              </a:solidFill>
            </a:endParaRPr>
          </a:p>
          <a:p>
            <a:pPr>
              <a:defRPr/>
            </a:pPr>
            <a:r>
              <a:rPr lang="cs-CZ" sz="2200" dirty="0" smtClean="0">
                <a:solidFill>
                  <a:srgbClr val="000099"/>
                </a:solidFill>
              </a:rPr>
              <a:t>8</a:t>
            </a:r>
            <a:r>
              <a:rPr lang="en-GB" sz="2200" dirty="0" smtClean="0">
                <a:solidFill>
                  <a:srgbClr val="000099"/>
                </a:solidFill>
              </a:rPr>
              <a:t>,</a:t>
            </a:r>
            <a:r>
              <a:rPr lang="cs-CZ" sz="2200" dirty="0" smtClean="0">
                <a:solidFill>
                  <a:srgbClr val="000099"/>
                </a:solidFill>
              </a:rPr>
              <a:t>3</a:t>
            </a:r>
            <a:r>
              <a:rPr lang="en-GB" sz="2200" dirty="0" smtClean="0">
                <a:solidFill>
                  <a:srgbClr val="000099"/>
                </a:solidFill>
              </a:rPr>
              <a:t>0 – </a:t>
            </a:r>
            <a:r>
              <a:rPr lang="cs-CZ" sz="2200" dirty="0" smtClean="0">
                <a:solidFill>
                  <a:srgbClr val="000099"/>
                </a:solidFill>
              </a:rPr>
              <a:t>11</a:t>
            </a:r>
            <a:r>
              <a:rPr lang="en-GB" sz="2200" dirty="0" smtClean="0">
                <a:solidFill>
                  <a:srgbClr val="000099"/>
                </a:solidFill>
              </a:rPr>
              <a:t>,</a:t>
            </a:r>
            <a:r>
              <a:rPr lang="cs-CZ" sz="2200" dirty="0" smtClean="0">
                <a:solidFill>
                  <a:srgbClr val="000099"/>
                </a:solidFill>
              </a:rPr>
              <a:t>3</a:t>
            </a:r>
            <a:r>
              <a:rPr lang="en-GB" sz="2200" dirty="0" smtClean="0">
                <a:solidFill>
                  <a:srgbClr val="000099"/>
                </a:solidFill>
              </a:rPr>
              <a:t>0 </a:t>
            </a:r>
            <a:r>
              <a:rPr lang="cs-CZ" sz="2200" dirty="0" smtClean="0">
                <a:solidFill>
                  <a:srgbClr val="000099"/>
                </a:solidFill>
              </a:rPr>
              <a:t>-</a:t>
            </a:r>
            <a:r>
              <a:rPr lang="en-GB" sz="2200" dirty="0" smtClean="0">
                <a:solidFill>
                  <a:srgbClr val="000099"/>
                </a:solidFill>
              </a:rPr>
              <a:t> </a:t>
            </a:r>
            <a:r>
              <a:rPr lang="en-GB" sz="2200" b="1" dirty="0" smtClean="0">
                <a:solidFill>
                  <a:srgbClr val="000099"/>
                </a:solidFill>
              </a:rPr>
              <a:t>Morning</a:t>
            </a:r>
            <a:r>
              <a:rPr lang="en-GB" sz="2200" dirty="0" smtClean="0">
                <a:solidFill>
                  <a:srgbClr val="000099"/>
                </a:solidFill>
              </a:rPr>
              <a:t>: Programmes (II) </a:t>
            </a:r>
            <a:endParaRPr lang="cs-CZ" sz="2200" dirty="0" smtClean="0">
              <a:solidFill>
                <a:srgbClr val="000099"/>
              </a:solidFill>
            </a:endParaRPr>
          </a:p>
          <a:p>
            <a:pPr>
              <a:defRPr/>
            </a:pPr>
            <a:r>
              <a:rPr lang="cs-CZ" sz="2200" dirty="0" smtClean="0">
                <a:solidFill>
                  <a:srgbClr val="000099"/>
                </a:solidFill>
              </a:rPr>
              <a:t>8,30</a:t>
            </a:r>
            <a:r>
              <a:rPr lang="en-GB" sz="2200" dirty="0" smtClean="0">
                <a:solidFill>
                  <a:srgbClr val="000099"/>
                </a:solidFill>
              </a:rPr>
              <a:t> – </a:t>
            </a:r>
            <a:r>
              <a:rPr lang="cs-CZ" sz="2200" dirty="0" smtClean="0">
                <a:solidFill>
                  <a:srgbClr val="000099"/>
                </a:solidFill>
              </a:rPr>
              <a:t>9,3</a:t>
            </a:r>
            <a:r>
              <a:rPr lang="en-GB" sz="2200" dirty="0" smtClean="0">
                <a:solidFill>
                  <a:srgbClr val="000099"/>
                </a:solidFill>
              </a:rPr>
              <a:t>0 </a:t>
            </a:r>
            <a:r>
              <a:rPr lang="cs-CZ" sz="2200" dirty="0" smtClean="0">
                <a:solidFill>
                  <a:srgbClr val="000099"/>
                </a:solidFill>
              </a:rPr>
              <a:t>- </a:t>
            </a:r>
            <a:r>
              <a:rPr lang="en-GB" sz="2200" dirty="0" smtClean="0">
                <a:solidFill>
                  <a:srgbClr val="000099"/>
                </a:solidFill>
              </a:rPr>
              <a:t>OP Enterprises and Innovations for Competitiveness </a:t>
            </a:r>
            <a:endParaRPr lang="cs-CZ" sz="2200" dirty="0" smtClean="0">
              <a:solidFill>
                <a:srgbClr val="000099"/>
              </a:solidFill>
            </a:endParaRPr>
          </a:p>
          <a:p>
            <a:pPr>
              <a:defRPr/>
            </a:pPr>
            <a:r>
              <a:rPr lang="cs-CZ" sz="2200" dirty="0" smtClean="0">
                <a:solidFill>
                  <a:srgbClr val="000099"/>
                </a:solidFill>
              </a:rPr>
              <a:t>9,3</a:t>
            </a:r>
            <a:r>
              <a:rPr lang="en-GB" sz="2200" dirty="0" smtClean="0">
                <a:solidFill>
                  <a:srgbClr val="000099"/>
                </a:solidFill>
              </a:rPr>
              <a:t>0 – 1</a:t>
            </a:r>
            <a:r>
              <a:rPr lang="cs-CZ" sz="2200" dirty="0" smtClean="0">
                <a:solidFill>
                  <a:srgbClr val="000099"/>
                </a:solidFill>
              </a:rPr>
              <a:t>0</a:t>
            </a:r>
            <a:r>
              <a:rPr lang="en-GB" sz="2200" dirty="0" smtClean="0">
                <a:solidFill>
                  <a:srgbClr val="000099"/>
                </a:solidFill>
              </a:rPr>
              <a:t>,</a:t>
            </a:r>
            <a:r>
              <a:rPr lang="cs-CZ" sz="2200" dirty="0" smtClean="0">
                <a:solidFill>
                  <a:srgbClr val="000099"/>
                </a:solidFill>
              </a:rPr>
              <a:t>3</a:t>
            </a:r>
            <a:r>
              <a:rPr lang="en-GB" sz="2200" dirty="0" smtClean="0">
                <a:solidFill>
                  <a:srgbClr val="000099"/>
                </a:solidFill>
              </a:rPr>
              <a:t>0 </a:t>
            </a:r>
            <a:r>
              <a:rPr lang="cs-CZ" sz="2200" dirty="0" smtClean="0">
                <a:solidFill>
                  <a:srgbClr val="000099"/>
                </a:solidFill>
              </a:rPr>
              <a:t>-</a:t>
            </a:r>
            <a:r>
              <a:rPr lang="en-GB" sz="2200" dirty="0" smtClean="0">
                <a:solidFill>
                  <a:srgbClr val="000099"/>
                </a:solidFill>
              </a:rPr>
              <a:t> Integrated Regional Operational Programme </a:t>
            </a:r>
            <a:endParaRPr lang="cs-CZ" sz="2200" dirty="0" smtClean="0">
              <a:solidFill>
                <a:srgbClr val="000099"/>
              </a:solidFill>
            </a:endParaRPr>
          </a:p>
          <a:p>
            <a:pPr>
              <a:defRPr/>
            </a:pPr>
            <a:r>
              <a:rPr lang="cs-CZ" sz="2200" dirty="0" smtClean="0">
                <a:solidFill>
                  <a:srgbClr val="000099"/>
                </a:solidFill>
              </a:rPr>
              <a:t>10</a:t>
            </a:r>
            <a:r>
              <a:rPr lang="en-GB" sz="2200" dirty="0" smtClean="0">
                <a:solidFill>
                  <a:srgbClr val="000099"/>
                </a:solidFill>
              </a:rPr>
              <a:t>,</a:t>
            </a:r>
            <a:r>
              <a:rPr lang="cs-CZ" sz="2200" dirty="0" smtClean="0">
                <a:solidFill>
                  <a:srgbClr val="000099"/>
                </a:solidFill>
              </a:rPr>
              <a:t>3</a:t>
            </a:r>
            <a:r>
              <a:rPr lang="en-GB" sz="2200" dirty="0" smtClean="0">
                <a:solidFill>
                  <a:srgbClr val="000099"/>
                </a:solidFill>
              </a:rPr>
              <a:t>0 – 1</a:t>
            </a:r>
            <a:r>
              <a:rPr lang="cs-CZ" sz="2200" dirty="0" smtClean="0">
                <a:solidFill>
                  <a:srgbClr val="000099"/>
                </a:solidFill>
              </a:rPr>
              <a:t>1</a:t>
            </a:r>
            <a:r>
              <a:rPr lang="en-GB" sz="2200" dirty="0" smtClean="0">
                <a:solidFill>
                  <a:srgbClr val="000099"/>
                </a:solidFill>
              </a:rPr>
              <a:t>,</a:t>
            </a:r>
            <a:r>
              <a:rPr lang="cs-CZ" sz="2200" dirty="0" smtClean="0">
                <a:solidFill>
                  <a:srgbClr val="000099"/>
                </a:solidFill>
              </a:rPr>
              <a:t>3</a:t>
            </a:r>
            <a:r>
              <a:rPr lang="en-GB" sz="2200" dirty="0" smtClean="0">
                <a:solidFill>
                  <a:srgbClr val="000099"/>
                </a:solidFill>
              </a:rPr>
              <a:t>0 - OP Technical Assistance </a:t>
            </a:r>
            <a:endParaRPr lang="cs-CZ" sz="2200" dirty="0" smtClean="0">
              <a:solidFill>
                <a:srgbClr val="000099"/>
              </a:solidFill>
            </a:endParaRPr>
          </a:p>
          <a:p>
            <a:pPr>
              <a:defRPr/>
            </a:pPr>
            <a:endParaRPr lang="cs-CZ" sz="2200" dirty="0" smtClean="0">
              <a:solidFill>
                <a:srgbClr val="000099"/>
              </a:solidFill>
            </a:endParaRPr>
          </a:p>
          <a:p>
            <a:pPr>
              <a:defRPr/>
            </a:pPr>
            <a:r>
              <a:rPr lang="en-GB" sz="2200" dirty="0" smtClean="0">
                <a:solidFill>
                  <a:srgbClr val="000099"/>
                </a:solidFill>
              </a:rPr>
              <a:t>1</a:t>
            </a:r>
            <a:r>
              <a:rPr lang="cs-CZ" sz="2200" dirty="0" smtClean="0">
                <a:solidFill>
                  <a:srgbClr val="000099"/>
                </a:solidFill>
              </a:rPr>
              <a:t>1</a:t>
            </a:r>
            <a:r>
              <a:rPr lang="en-GB" sz="2200" dirty="0" smtClean="0">
                <a:solidFill>
                  <a:srgbClr val="000099"/>
                </a:solidFill>
              </a:rPr>
              <a:t>,</a:t>
            </a:r>
            <a:r>
              <a:rPr lang="cs-CZ" sz="2200" dirty="0" smtClean="0">
                <a:solidFill>
                  <a:srgbClr val="000099"/>
                </a:solidFill>
              </a:rPr>
              <a:t>3</a:t>
            </a:r>
            <a:r>
              <a:rPr lang="en-GB" sz="2200" dirty="0" smtClean="0">
                <a:solidFill>
                  <a:srgbClr val="000099"/>
                </a:solidFill>
              </a:rPr>
              <a:t>0 – 1</a:t>
            </a:r>
            <a:r>
              <a:rPr lang="cs-CZ" sz="2200" dirty="0" smtClean="0">
                <a:solidFill>
                  <a:srgbClr val="000099"/>
                </a:solidFill>
              </a:rPr>
              <a:t>2</a:t>
            </a:r>
            <a:r>
              <a:rPr lang="en-GB" sz="2200" dirty="0" smtClean="0">
                <a:solidFill>
                  <a:srgbClr val="000099"/>
                </a:solidFill>
              </a:rPr>
              <a:t>,</a:t>
            </a:r>
            <a:r>
              <a:rPr lang="cs-CZ" sz="2200" dirty="0" smtClean="0">
                <a:solidFill>
                  <a:srgbClr val="000099"/>
                </a:solidFill>
              </a:rPr>
              <a:t>0</a:t>
            </a:r>
            <a:r>
              <a:rPr lang="en-GB" sz="2200" dirty="0" smtClean="0">
                <a:solidFill>
                  <a:srgbClr val="000099"/>
                </a:solidFill>
              </a:rPr>
              <a:t>0 </a:t>
            </a:r>
            <a:r>
              <a:rPr lang="cs-CZ" sz="2200" dirty="0" smtClean="0">
                <a:solidFill>
                  <a:srgbClr val="000099"/>
                </a:solidFill>
              </a:rPr>
              <a:t>-</a:t>
            </a:r>
            <a:r>
              <a:rPr lang="en-GB" sz="2200" dirty="0" smtClean="0">
                <a:solidFill>
                  <a:srgbClr val="000099"/>
                </a:solidFill>
              </a:rPr>
              <a:t> Lunch </a:t>
            </a:r>
            <a:endParaRPr lang="cs-CZ" sz="2200" dirty="0" smtClean="0">
              <a:solidFill>
                <a:srgbClr val="000099"/>
              </a:solidFill>
            </a:endParaRPr>
          </a:p>
          <a:p>
            <a:pPr>
              <a:defRPr/>
            </a:pPr>
            <a:r>
              <a:rPr lang="en-GB" sz="2200" dirty="0" smtClean="0">
                <a:solidFill>
                  <a:srgbClr val="000099"/>
                </a:solidFill>
              </a:rPr>
              <a:t>  </a:t>
            </a:r>
            <a:endParaRPr lang="cs-CZ" sz="2200" dirty="0" smtClean="0">
              <a:solidFill>
                <a:srgbClr val="000099"/>
              </a:solidFill>
            </a:endParaRPr>
          </a:p>
          <a:p>
            <a:pPr>
              <a:defRPr/>
            </a:pPr>
            <a:r>
              <a:rPr lang="en-GB" sz="2200" dirty="0" smtClean="0">
                <a:solidFill>
                  <a:srgbClr val="000099"/>
                </a:solidFill>
              </a:rPr>
              <a:t>1</a:t>
            </a:r>
            <a:r>
              <a:rPr lang="cs-CZ" sz="2200" dirty="0" smtClean="0">
                <a:solidFill>
                  <a:srgbClr val="000099"/>
                </a:solidFill>
              </a:rPr>
              <a:t>2</a:t>
            </a:r>
            <a:r>
              <a:rPr lang="en-GB" sz="2200" dirty="0" smtClean="0">
                <a:solidFill>
                  <a:srgbClr val="000099"/>
                </a:solidFill>
              </a:rPr>
              <a:t>,</a:t>
            </a:r>
            <a:r>
              <a:rPr lang="cs-CZ" sz="2200" dirty="0" smtClean="0">
                <a:solidFill>
                  <a:srgbClr val="000099"/>
                </a:solidFill>
              </a:rPr>
              <a:t>0</a:t>
            </a:r>
            <a:r>
              <a:rPr lang="en-GB" sz="2200" dirty="0" smtClean="0">
                <a:solidFill>
                  <a:srgbClr val="000099"/>
                </a:solidFill>
              </a:rPr>
              <a:t>0 – 1</a:t>
            </a:r>
            <a:r>
              <a:rPr lang="cs-CZ" sz="2200" dirty="0" smtClean="0">
                <a:solidFill>
                  <a:srgbClr val="000099"/>
                </a:solidFill>
              </a:rPr>
              <a:t>5</a:t>
            </a:r>
            <a:r>
              <a:rPr lang="en-GB" sz="2200" dirty="0" smtClean="0">
                <a:solidFill>
                  <a:srgbClr val="000099"/>
                </a:solidFill>
              </a:rPr>
              <a:t>,</a:t>
            </a:r>
            <a:r>
              <a:rPr lang="cs-CZ" sz="2200" dirty="0" smtClean="0">
                <a:solidFill>
                  <a:srgbClr val="000099"/>
                </a:solidFill>
              </a:rPr>
              <a:t>3</a:t>
            </a:r>
            <a:r>
              <a:rPr lang="en-GB" sz="2200" dirty="0" smtClean="0">
                <a:solidFill>
                  <a:srgbClr val="000099"/>
                </a:solidFill>
              </a:rPr>
              <a:t>0 - </a:t>
            </a:r>
            <a:r>
              <a:rPr lang="en-GB" sz="2200" b="1" dirty="0" smtClean="0">
                <a:solidFill>
                  <a:srgbClr val="000099"/>
                </a:solidFill>
              </a:rPr>
              <a:t>Afternoon</a:t>
            </a:r>
            <a:r>
              <a:rPr lang="en-GB" sz="2200" dirty="0" smtClean="0">
                <a:solidFill>
                  <a:srgbClr val="000099"/>
                </a:solidFill>
              </a:rPr>
              <a:t>: Programmes (III) </a:t>
            </a:r>
            <a:endParaRPr lang="cs-CZ" sz="2200" dirty="0" smtClean="0">
              <a:solidFill>
                <a:srgbClr val="000099"/>
              </a:solidFill>
            </a:endParaRPr>
          </a:p>
          <a:p>
            <a:pPr>
              <a:defRPr/>
            </a:pPr>
            <a:r>
              <a:rPr lang="en-GB" sz="2200" dirty="0" smtClean="0">
                <a:solidFill>
                  <a:srgbClr val="000099"/>
                </a:solidFill>
              </a:rPr>
              <a:t>1</a:t>
            </a:r>
            <a:r>
              <a:rPr lang="cs-CZ" sz="2200" dirty="0" smtClean="0">
                <a:solidFill>
                  <a:srgbClr val="000099"/>
                </a:solidFill>
              </a:rPr>
              <a:t>2,00</a:t>
            </a:r>
            <a:r>
              <a:rPr lang="en-GB" sz="2200" dirty="0" smtClean="0">
                <a:solidFill>
                  <a:srgbClr val="000099"/>
                </a:solidFill>
              </a:rPr>
              <a:t> – 1</a:t>
            </a:r>
            <a:r>
              <a:rPr lang="cs-CZ" sz="2200" dirty="0" smtClean="0">
                <a:solidFill>
                  <a:srgbClr val="000099"/>
                </a:solidFill>
              </a:rPr>
              <a:t>3,00</a:t>
            </a:r>
            <a:r>
              <a:rPr lang="en-GB" sz="2200" dirty="0" smtClean="0">
                <a:solidFill>
                  <a:srgbClr val="000099"/>
                </a:solidFill>
              </a:rPr>
              <a:t> - OP Prague – the Growth Pole of the Czech Republic </a:t>
            </a:r>
            <a:endParaRPr lang="cs-CZ" sz="2200" dirty="0" smtClean="0">
              <a:solidFill>
                <a:srgbClr val="000099"/>
              </a:solidFill>
            </a:endParaRPr>
          </a:p>
          <a:p>
            <a:pPr>
              <a:defRPr/>
            </a:pPr>
            <a:r>
              <a:rPr lang="cs-CZ" sz="2200" dirty="0" smtClean="0">
                <a:solidFill>
                  <a:srgbClr val="000099"/>
                </a:solidFill>
              </a:rPr>
              <a:t>13,00</a:t>
            </a:r>
            <a:r>
              <a:rPr lang="en-GB" sz="2200" dirty="0" smtClean="0">
                <a:solidFill>
                  <a:srgbClr val="000099"/>
                </a:solidFill>
              </a:rPr>
              <a:t> – 1</a:t>
            </a:r>
            <a:r>
              <a:rPr lang="cs-CZ" sz="2200" dirty="0" smtClean="0">
                <a:solidFill>
                  <a:srgbClr val="000099"/>
                </a:solidFill>
              </a:rPr>
              <a:t>4</a:t>
            </a:r>
            <a:r>
              <a:rPr lang="en-GB" sz="2200" dirty="0" smtClean="0">
                <a:solidFill>
                  <a:srgbClr val="000099"/>
                </a:solidFill>
              </a:rPr>
              <a:t>,</a:t>
            </a:r>
            <a:r>
              <a:rPr lang="cs-CZ" sz="2200" dirty="0" smtClean="0">
                <a:solidFill>
                  <a:srgbClr val="000099"/>
                </a:solidFill>
              </a:rPr>
              <a:t>0</a:t>
            </a:r>
            <a:r>
              <a:rPr lang="en-GB" sz="2200" dirty="0" smtClean="0">
                <a:solidFill>
                  <a:srgbClr val="000099"/>
                </a:solidFill>
              </a:rPr>
              <a:t>0 </a:t>
            </a:r>
            <a:r>
              <a:rPr lang="cs-CZ" sz="2200" dirty="0" smtClean="0">
                <a:solidFill>
                  <a:srgbClr val="000099"/>
                </a:solidFill>
              </a:rPr>
              <a:t>-</a:t>
            </a:r>
            <a:r>
              <a:rPr lang="en-GB" sz="2200" dirty="0" smtClean="0">
                <a:solidFill>
                  <a:srgbClr val="000099"/>
                </a:solidFill>
              </a:rPr>
              <a:t> OP Research, Development and Education</a:t>
            </a:r>
            <a:endParaRPr lang="cs-CZ" sz="2200" dirty="0" smtClean="0">
              <a:solidFill>
                <a:srgbClr val="000099"/>
              </a:solidFill>
            </a:endParaRPr>
          </a:p>
          <a:p>
            <a:pPr>
              <a:defRPr/>
            </a:pPr>
            <a:r>
              <a:rPr lang="en-GB" sz="2200" dirty="0" smtClean="0">
                <a:solidFill>
                  <a:srgbClr val="000099"/>
                </a:solidFill>
              </a:rPr>
              <a:t>1</a:t>
            </a:r>
            <a:r>
              <a:rPr lang="cs-CZ" sz="2200" dirty="0" smtClean="0">
                <a:solidFill>
                  <a:srgbClr val="000099"/>
                </a:solidFill>
              </a:rPr>
              <a:t>4</a:t>
            </a:r>
            <a:r>
              <a:rPr lang="en-GB" sz="2200" dirty="0" smtClean="0">
                <a:solidFill>
                  <a:srgbClr val="000099"/>
                </a:solidFill>
              </a:rPr>
              <a:t>,</a:t>
            </a:r>
            <a:r>
              <a:rPr lang="cs-CZ" sz="2200" dirty="0" smtClean="0">
                <a:solidFill>
                  <a:srgbClr val="000099"/>
                </a:solidFill>
              </a:rPr>
              <a:t>0</a:t>
            </a:r>
            <a:r>
              <a:rPr lang="en-GB" sz="2200" dirty="0" smtClean="0">
                <a:solidFill>
                  <a:srgbClr val="000099"/>
                </a:solidFill>
              </a:rPr>
              <a:t>0 – 1</a:t>
            </a:r>
            <a:r>
              <a:rPr lang="cs-CZ" sz="2200" dirty="0" smtClean="0">
                <a:solidFill>
                  <a:srgbClr val="000099"/>
                </a:solidFill>
              </a:rPr>
              <a:t>5</a:t>
            </a:r>
            <a:r>
              <a:rPr lang="en-GB" sz="2200" dirty="0" smtClean="0">
                <a:solidFill>
                  <a:srgbClr val="000099"/>
                </a:solidFill>
              </a:rPr>
              <a:t>,</a:t>
            </a:r>
            <a:r>
              <a:rPr lang="cs-CZ" sz="2200" dirty="0" smtClean="0">
                <a:solidFill>
                  <a:srgbClr val="000099"/>
                </a:solidFill>
              </a:rPr>
              <a:t>0</a:t>
            </a:r>
            <a:r>
              <a:rPr lang="en-GB" sz="2200" dirty="0" smtClean="0">
                <a:solidFill>
                  <a:srgbClr val="000099"/>
                </a:solidFill>
              </a:rPr>
              <a:t>0 </a:t>
            </a:r>
            <a:r>
              <a:rPr lang="cs-CZ" sz="2200" dirty="0" smtClean="0">
                <a:solidFill>
                  <a:srgbClr val="000099"/>
                </a:solidFill>
              </a:rPr>
              <a:t>-</a:t>
            </a:r>
            <a:r>
              <a:rPr lang="en-GB" sz="2200" dirty="0" smtClean="0">
                <a:solidFill>
                  <a:srgbClr val="000099"/>
                </a:solidFill>
              </a:rPr>
              <a:t> OP Employment </a:t>
            </a:r>
            <a:endParaRPr lang="cs-CZ" sz="2200" dirty="0" smtClean="0">
              <a:solidFill>
                <a:srgbClr val="000099"/>
              </a:solidFill>
            </a:endParaRPr>
          </a:p>
          <a:p>
            <a:pPr>
              <a:defRPr/>
            </a:pPr>
            <a:r>
              <a:rPr lang="cs-CZ" sz="2200" dirty="0" smtClean="0">
                <a:solidFill>
                  <a:srgbClr val="000099"/>
                </a:solidFill>
              </a:rPr>
              <a:t>15</a:t>
            </a:r>
            <a:r>
              <a:rPr lang="en-GB" sz="2200" dirty="0" smtClean="0">
                <a:solidFill>
                  <a:srgbClr val="000099"/>
                </a:solidFill>
              </a:rPr>
              <a:t>,</a:t>
            </a:r>
            <a:r>
              <a:rPr lang="cs-CZ" sz="2200" dirty="0" smtClean="0">
                <a:solidFill>
                  <a:srgbClr val="000099"/>
                </a:solidFill>
              </a:rPr>
              <a:t>0</a:t>
            </a:r>
            <a:r>
              <a:rPr lang="en-GB" sz="2200" dirty="0" smtClean="0">
                <a:solidFill>
                  <a:srgbClr val="000099"/>
                </a:solidFill>
              </a:rPr>
              <a:t>0 – 1</a:t>
            </a:r>
            <a:r>
              <a:rPr lang="cs-CZ" sz="2200" dirty="0" smtClean="0">
                <a:solidFill>
                  <a:srgbClr val="000099"/>
                </a:solidFill>
              </a:rPr>
              <a:t>5</a:t>
            </a:r>
            <a:r>
              <a:rPr lang="en-GB" sz="2200" dirty="0" smtClean="0">
                <a:solidFill>
                  <a:srgbClr val="000099"/>
                </a:solidFill>
              </a:rPr>
              <a:t>,</a:t>
            </a:r>
            <a:r>
              <a:rPr lang="cs-CZ" sz="2200" dirty="0" smtClean="0">
                <a:solidFill>
                  <a:srgbClr val="000099"/>
                </a:solidFill>
              </a:rPr>
              <a:t>30</a:t>
            </a:r>
            <a:r>
              <a:rPr lang="en-GB" sz="2200" dirty="0" smtClean="0">
                <a:solidFill>
                  <a:srgbClr val="000099"/>
                </a:solidFill>
              </a:rPr>
              <a:t> </a:t>
            </a:r>
            <a:r>
              <a:rPr lang="cs-CZ" sz="2200" dirty="0" smtClean="0">
                <a:solidFill>
                  <a:srgbClr val="000099"/>
                </a:solidFill>
              </a:rPr>
              <a:t>-</a:t>
            </a:r>
            <a:r>
              <a:rPr lang="en-GB" sz="2200" dirty="0" smtClean="0">
                <a:solidFill>
                  <a:srgbClr val="000099"/>
                </a:solidFill>
              </a:rPr>
              <a:t> Conclusions </a:t>
            </a:r>
            <a:endParaRPr lang="cs-CZ" sz="2200" dirty="0" smtClean="0">
              <a:solidFill>
                <a:srgbClr val="000099"/>
              </a:solidFill>
            </a:endParaRPr>
          </a:p>
          <a:p>
            <a:pPr>
              <a:buFont typeface="Arial" pitchFamily="34" charset="0"/>
              <a:buChar char="•"/>
              <a:defRPr/>
            </a:pPr>
            <a:endParaRPr lang="en-GB" sz="2000" dirty="0" smtClean="0">
              <a:solidFill>
                <a:srgbClr val="000099"/>
              </a:solidFill>
            </a:endParaRPr>
          </a:p>
        </p:txBody>
      </p:sp>
      <p:sp>
        <p:nvSpPr>
          <p:cNvPr id="16386" name="Nadpis 5"/>
          <p:cNvSpPr>
            <a:spLocks noGrp="1"/>
          </p:cNvSpPr>
          <p:nvPr>
            <p:ph type="title"/>
          </p:nvPr>
        </p:nvSpPr>
        <p:spPr bwMode="auto">
          <a:xfrm>
            <a:off x="2915816" y="549275"/>
            <a:ext cx="5797972" cy="576263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cs-CZ" sz="2800" dirty="0" smtClean="0">
                <a:latin typeface="Arial" charset="0"/>
                <a:cs typeface="Arial" charset="0"/>
              </a:rPr>
              <a:t>A</a:t>
            </a:r>
            <a:r>
              <a:rPr lang="en-US" sz="2800" dirty="0" err="1" smtClean="0">
                <a:latin typeface="Arial" charset="0"/>
                <a:cs typeface="Arial" charset="0"/>
              </a:rPr>
              <a:t>genda</a:t>
            </a:r>
            <a:r>
              <a:rPr lang="en-US" sz="2800" dirty="0" smtClean="0">
                <a:latin typeface="Arial" charset="0"/>
                <a:cs typeface="Arial" charset="0"/>
              </a:rPr>
              <a:t> of the </a:t>
            </a:r>
            <a:r>
              <a:rPr lang="cs-CZ" sz="2800" dirty="0" smtClean="0">
                <a:latin typeface="Arial" charset="0"/>
                <a:cs typeface="Arial" charset="0"/>
              </a:rPr>
              <a:t>meeting on </a:t>
            </a:r>
            <a:r>
              <a:rPr lang="cs-CZ" sz="2800" dirty="0" err="1" smtClean="0">
                <a:latin typeface="Arial" charset="0"/>
                <a:cs typeface="Arial" charset="0"/>
              </a:rPr>
              <a:t>Programmes</a:t>
            </a:r>
            <a:endParaRPr lang="en-GB" sz="265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804546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827088" y="2492375"/>
            <a:ext cx="7345362" cy="3673475"/>
          </a:xfrm>
        </p:spPr>
        <p:txBody>
          <a:bodyPr/>
          <a:lstStyle/>
          <a:p>
            <a:pPr marL="0" lvl="2" indent="0" algn="ctr">
              <a:lnSpc>
                <a:spcPct val="90000"/>
              </a:lnSpc>
              <a:defRPr/>
            </a:pPr>
            <a:r>
              <a:rPr lang="en-US" sz="3200" b="1" smtClean="0">
                <a:solidFill>
                  <a:srgbClr val="000099"/>
                </a:solidFill>
              </a:rPr>
              <a:t>OP Enterprises and Innovations </a:t>
            </a:r>
          </a:p>
          <a:p>
            <a:pPr marL="0" lvl="2" indent="0" algn="ctr">
              <a:lnSpc>
                <a:spcPct val="90000"/>
              </a:lnSpc>
              <a:defRPr/>
            </a:pPr>
            <a:r>
              <a:rPr lang="en-US" sz="3200" b="1" smtClean="0">
                <a:solidFill>
                  <a:srgbClr val="000099"/>
                </a:solidFill>
              </a:rPr>
              <a:t>for Competitiveness</a:t>
            </a:r>
          </a:p>
          <a:p>
            <a:pPr>
              <a:defRPr/>
            </a:pPr>
            <a:endParaRPr/>
          </a:p>
          <a:p>
            <a:pPr>
              <a:defRPr/>
            </a:pPr>
            <a:endParaRPr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B7F2E5-CC18-478D-8580-D67AA17426CD}" type="slidenum">
              <a:rPr lang="cs-CZ" smtClean="0"/>
              <a:pPr>
                <a:defRPr/>
              </a:pPr>
              <a:t>56</a:t>
            </a:fld>
            <a:endParaRPr lang="cs-CZ" dirty="0"/>
          </a:p>
        </p:txBody>
      </p:sp>
      <p:sp>
        <p:nvSpPr>
          <p:cNvPr id="4096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rgbClr val="FF0000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rgbClr val="FF0000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rgbClr val="FF0000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rgbClr val="FF0000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rgbClr val="FF00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8EB4E3"/>
                </a:solidFill>
              </a:rPr>
              <a:t>Informal Dialogue with the European Commission </a:t>
            </a:r>
          </a:p>
        </p:txBody>
      </p:sp>
      <p:sp>
        <p:nvSpPr>
          <p:cNvPr id="40965" name="Zástupný symbol pro datum 4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rgbClr val="FF0000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rgbClr val="FF0000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rgbClr val="FF0000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rgbClr val="FF0000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rgbClr val="FF00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rgbClr val="8EB4E3"/>
                </a:solidFill>
              </a:rPr>
              <a:t>May 23 and 24, 2013, Prague </a:t>
            </a:r>
            <a:endParaRPr lang="en-US" smtClean="0">
              <a:solidFill>
                <a:srgbClr val="8EB4E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5779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ástupný symbol pro obsah 6"/>
          <p:cNvSpPr>
            <a:spLocks noGrp="1"/>
          </p:cNvSpPr>
          <p:nvPr>
            <p:ph idx="1"/>
          </p:nvPr>
        </p:nvSpPr>
        <p:spPr bwMode="auto">
          <a:xfrm>
            <a:off x="428625" y="1143000"/>
            <a:ext cx="8353425" cy="49291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700" b="1" dirty="0" smtClean="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endParaRPr lang="en-US" sz="1700" b="1" dirty="0" smtClean="0">
              <a:solidFill>
                <a:srgbClr val="000099"/>
              </a:solidFill>
              <a:latin typeface="Arial" charset="0"/>
              <a:cs typeface="Arial" charset="0"/>
            </a:endParaRPr>
          </a:p>
        </p:txBody>
      </p:sp>
      <p:sp>
        <p:nvSpPr>
          <p:cNvPr id="16386" name="Nadpis 5"/>
          <p:cNvSpPr>
            <a:spLocks noGrp="1"/>
          </p:cNvSpPr>
          <p:nvPr>
            <p:ph type="title"/>
          </p:nvPr>
        </p:nvSpPr>
        <p:spPr bwMode="auto">
          <a:xfrm>
            <a:off x="2483768" y="468313"/>
            <a:ext cx="6230020" cy="576262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pl-PL" sz="265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Goal and content of the programme</a:t>
            </a:r>
            <a:endParaRPr lang="cs-CZ" sz="265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294967295"/>
          </p:nvPr>
        </p:nvSpPr>
        <p:spPr>
          <a:xfrm>
            <a:off x="7596188" y="0"/>
            <a:ext cx="1152525" cy="2603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CC2DCF1-D1F7-449D-B511-C5A4A9DAC994}" type="slidenum">
              <a:rPr lang="cs-CZ" smtClean="0"/>
              <a:pPr>
                <a:defRPr/>
              </a:pPr>
              <a:t>57</a:t>
            </a:fld>
            <a:endParaRPr lang="cs-CZ" dirty="0"/>
          </a:p>
        </p:txBody>
      </p:sp>
      <p:sp>
        <p:nvSpPr>
          <p:cNvPr id="41989" name="Zástupný symbol pro zápatí 3"/>
          <p:cNvSpPr>
            <a:spLocks noGrp="1"/>
          </p:cNvSpPr>
          <p:nvPr>
            <p:ph type="ftr" sz="quarter" idx="4294967295"/>
          </p:nvPr>
        </p:nvSpPr>
        <p:spPr bwMode="auto">
          <a:xfrm>
            <a:off x="395288" y="0"/>
            <a:ext cx="4321175" cy="260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rgbClr val="FF0000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rgbClr val="FF0000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rgbClr val="FF0000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rgbClr val="FF0000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rgbClr val="FF00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rgbClr val="8EB4E3"/>
                </a:solidFill>
              </a:rPr>
              <a:t>Informal Dialogue with the European Commission </a:t>
            </a:r>
          </a:p>
        </p:txBody>
      </p:sp>
      <p:sp>
        <p:nvSpPr>
          <p:cNvPr id="41990" name="Zástupný symbol pro datum 4"/>
          <p:cNvSpPr>
            <a:spLocks noGrp="1"/>
          </p:cNvSpPr>
          <p:nvPr>
            <p:ph type="dt" sz="quarter" idx="4294967295"/>
          </p:nvPr>
        </p:nvSpPr>
        <p:spPr bwMode="auto">
          <a:xfrm>
            <a:off x="4787900" y="0"/>
            <a:ext cx="2736850" cy="260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rgbClr val="FF0000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rgbClr val="FF0000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rgbClr val="FF0000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rgbClr val="FF0000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rgbClr val="FF00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rgbClr val="8EB4E3"/>
                </a:solidFill>
              </a:rPr>
              <a:t>May 23 and 24, 2013, Prague </a:t>
            </a:r>
            <a:endParaRPr lang="en-US" smtClean="0">
              <a:solidFill>
                <a:srgbClr val="8EB4E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02176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Zástupný symbol pro obsah 6"/>
          <p:cNvSpPr>
            <a:spLocks noGrp="1"/>
          </p:cNvSpPr>
          <p:nvPr>
            <p:ph idx="1"/>
          </p:nvPr>
        </p:nvSpPr>
        <p:spPr bwMode="auto">
          <a:xfrm>
            <a:off x="428625" y="1143000"/>
            <a:ext cx="8353425" cy="49291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700" b="1" smtClean="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endParaRPr lang="en-US" sz="1700" b="1" smtClean="0">
              <a:solidFill>
                <a:srgbClr val="000099"/>
              </a:solidFill>
              <a:latin typeface="Arial" charset="0"/>
              <a:cs typeface="Arial" charset="0"/>
            </a:endParaRPr>
          </a:p>
        </p:txBody>
      </p:sp>
      <p:sp>
        <p:nvSpPr>
          <p:cNvPr id="16386" name="Nadpis 5"/>
          <p:cNvSpPr>
            <a:spLocks noGrp="1"/>
          </p:cNvSpPr>
          <p:nvPr>
            <p:ph type="title"/>
          </p:nvPr>
        </p:nvSpPr>
        <p:spPr bwMode="auto">
          <a:xfrm>
            <a:off x="2771800" y="468313"/>
            <a:ext cx="5941988" cy="576262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pl-PL" sz="265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Programme specific intervention logic</a:t>
            </a:r>
            <a:endParaRPr lang="cs-CZ" sz="265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294967295"/>
          </p:nvPr>
        </p:nvSpPr>
        <p:spPr>
          <a:xfrm>
            <a:off x="7596188" y="0"/>
            <a:ext cx="1152525" cy="2603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A62252D-B73E-45A0-84F1-E610D0B72B68}" type="slidenum">
              <a:rPr lang="cs-CZ" smtClean="0"/>
              <a:pPr>
                <a:defRPr/>
              </a:pPr>
              <a:t>58</a:t>
            </a:fld>
            <a:endParaRPr lang="cs-CZ" dirty="0"/>
          </a:p>
        </p:txBody>
      </p:sp>
      <p:sp>
        <p:nvSpPr>
          <p:cNvPr id="43013" name="Zástupný symbol pro zápatí 3"/>
          <p:cNvSpPr>
            <a:spLocks noGrp="1"/>
          </p:cNvSpPr>
          <p:nvPr>
            <p:ph type="ftr" sz="quarter" idx="4294967295"/>
          </p:nvPr>
        </p:nvSpPr>
        <p:spPr bwMode="auto">
          <a:xfrm>
            <a:off x="395288" y="0"/>
            <a:ext cx="4321175" cy="260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rgbClr val="FF0000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rgbClr val="FF0000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rgbClr val="FF0000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rgbClr val="FF0000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rgbClr val="FF00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8EB4E3"/>
                </a:solidFill>
              </a:rPr>
              <a:t>Informal Dialogue with the European Commission </a:t>
            </a:r>
          </a:p>
        </p:txBody>
      </p:sp>
      <p:sp>
        <p:nvSpPr>
          <p:cNvPr id="43014" name="Zástupný symbol pro datum 4"/>
          <p:cNvSpPr>
            <a:spLocks noGrp="1"/>
          </p:cNvSpPr>
          <p:nvPr>
            <p:ph type="dt" sz="quarter" idx="4294967295"/>
          </p:nvPr>
        </p:nvSpPr>
        <p:spPr bwMode="auto">
          <a:xfrm>
            <a:off x="4787900" y="0"/>
            <a:ext cx="2736850" cy="260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rgbClr val="FF0000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rgbClr val="FF0000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rgbClr val="FF0000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rgbClr val="FF0000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rgbClr val="FF00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rgbClr val="8EB4E3"/>
                </a:solidFill>
              </a:rPr>
              <a:t>May 23 and 24, 2013, Prague </a:t>
            </a:r>
            <a:endParaRPr lang="en-US" smtClean="0">
              <a:solidFill>
                <a:srgbClr val="8EB4E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91329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Zástupný symbol pro obsah 6"/>
          <p:cNvSpPr>
            <a:spLocks noGrp="1"/>
          </p:cNvSpPr>
          <p:nvPr>
            <p:ph idx="1"/>
          </p:nvPr>
        </p:nvSpPr>
        <p:spPr bwMode="auto">
          <a:xfrm>
            <a:off x="428625" y="1143000"/>
            <a:ext cx="8353425" cy="49291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700" b="1" smtClean="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endParaRPr lang="en-US" sz="1700" b="1" smtClean="0">
              <a:solidFill>
                <a:srgbClr val="000099"/>
              </a:solidFill>
              <a:latin typeface="Arial" charset="0"/>
              <a:cs typeface="Arial" charset="0"/>
            </a:endParaRPr>
          </a:p>
        </p:txBody>
      </p:sp>
      <p:sp>
        <p:nvSpPr>
          <p:cNvPr id="16386" name="Nadpis 5"/>
          <p:cNvSpPr>
            <a:spLocks noGrp="1"/>
          </p:cNvSpPr>
          <p:nvPr>
            <p:ph type="title"/>
          </p:nvPr>
        </p:nvSpPr>
        <p:spPr bwMode="auto">
          <a:xfrm>
            <a:off x="2915816" y="468313"/>
            <a:ext cx="6102772" cy="576262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pl-PL" sz="265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Shifts in programme based on experience 2007–2013</a:t>
            </a:r>
            <a:endParaRPr lang="cs-CZ" sz="265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294967295"/>
          </p:nvPr>
        </p:nvSpPr>
        <p:spPr>
          <a:xfrm>
            <a:off x="7596188" y="0"/>
            <a:ext cx="1152525" cy="2603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95AFB934-BF9D-4311-8228-89B17EE9E65D}" type="slidenum">
              <a:rPr lang="cs-CZ" smtClean="0"/>
              <a:pPr>
                <a:defRPr/>
              </a:pPr>
              <a:t>59</a:t>
            </a:fld>
            <a:endParaRPr lang="cs-CZ" dirty="0"/>
          </a:p>
        </p:txBody>
      </p:sp>
      <p:sp>
        <p:nvSpPr>
          <p:cNvPr id="44037" name="Zástupný symbol pro zápatí 3"/>
          <p:cNvSpPr>
            <a:spLocks noGrp="1"/>
          </p:cNvSpPr>
          <p:nvPr>
            <p:ph type="ftr" sz="quarter" idx="4294967295"/>
          </p:nvPr>
        </p:nvSpPr>
        <p:spPr bwMode="auto">
          <a:xfrm>
            <a:off x="395288" y="0"/>
            <a:ext cx="4321175" cy="260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rgbClr val="FF0000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rgbClr val="FF0000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rgbClr val="FF0000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rgbClr val="FF0000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rgbClr val="FF00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8EB4E3"/>
                </a:solidFill>
              </a:rPr>
              <a:t>Informal Dialogue with the European Commission </a:t>
            </a:r>
          </a:p>
        </p:txBody>
      </p:sp>
      <p:sp>
        <p:nvSpPr>
          <p:cNvPr id="44038" name="Zástupný symbol pro datum 4"/>
          <p:cNvSpPr>
            <a:spLocks noGrp="1"/>
          </p:cNvSpPr>
          <p:nvPr>
            <p:ph type="dt" sz="quarter" idx="4294967295"/>
          </p:nvPr>
        </p:nvSpPr>
        <p:spPr bwMode="auto">
          <a:xfrm>
            <a:off x="4787900" y="0"/>
            <a:ext cx="2736850" cy="260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rgbClr val="FF0000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rgbClr val="FF0000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rgbClr val="FF0000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rgbClr val="FF0000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rgbClr val="FF00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rgbClr val="8EB4E3"/>
                </a:solidFill>
              </a:rPr>
              <a:t>May 23 and 24, 2013, Prague </a:t>
            </a:r>
            <a:endParaRPr lang="en-US" smtClean="0">
              <a:solidFill>
                <a:srgbClr val="8EB4E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64663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1"/>
          <p:cNvSpPr txBox="1">
            <a:spLocks/>
          </p:cNvSpPr>
          <p:nvPr/>
        </p:nvSpPr>
        <p:spPr>
          <a:xfrm>
            <a:off x="74612" y="1124943"/>
            <a:ext cx="8785225" cy="5328393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eaLnBrk="0" hangingPunct="0">
              <a:lnSpc>
                <a:spcPct val="120000"/>
              </a:lnSpc>
              <a:spcBef>
                <a:spcPts val="400"/>
              </a:spcBef>
              <a:defRPr/>
            </a:pPr>
            <a:endParaRPr lang="cs-CZ" sz="8000" kern="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eaLnBrk="0" hangingPunct="0">
              <a:lnSpc>
                <a:spcPct val="120000"/>
              </a:lnSpc>
              <a:spcBef>
                <a:spcPts val="400"/>
              </a:spcBef>
              <a:buFont typeface="Arial" pitchFamily="34" charset="0"/>
              <a:buChar char="•"/>
              <a:defRPr/>
            </a:pPr>
            <a:r>
              <a:rPr lang="cs-CZ" sz="8000" kern="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MMR obdrželo </a:t>
            </a:r>
            <a:r>
              <a:rPr lang="cs-CZ" sz="8000" b="1" kern="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návrhy programů spolufinancovaných ze SF/FS </a:t>
            </a:r>
            <a:r>
              <a:rPr lang="cs-CZ" sz="8000" kern="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(dle UV 867/2012) a aktualizované teorie změny na úrovni SC.</a:t>
            </a:r>
          </a:p>
          <a:p>
            <a:pPr marL="342900" indent="-342900" eaLnBrk="0" hangingPunct="0">
              <a:lnSpc>
                <a:spcPct val="120000"/>
              </a:lnSpc>
              <a:spcBef>
                <a:spcPts val="400"/>
              </a:spcBef>
              <a:buFont typeface="Arial" pitchFamily="34" charset="0"/>
              <a:buChar char="•"/>
              <a:defRPr/>
            </a:pPr>
            <a:r>
              <a:rPr lang="cs-CZ" sz="8000" kern="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Ze strany </a:t>
            </a:r>
            <a:r>
              <a:rPr lang="cs-CZ" sz="8000" kern="0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MZe</a:t>
            </a:r>
            <a:r>
              <a:rPr lang="cs-CZ" sz="8000" kern="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a programů cíle Evropské územní spolupráce podána informace o pokroku v přípravě programů.</a:t>
            </a:r>
          </a:p>
          <a:p>
            <a:pPr marL="342900" indent="-342900" eaLnBrk="0" hangingPunct="0">
              <a:lnSpc>
                <a:spcPct val="120000"/>
              </a:lnSpc>
              <a:spcBef>
                <a:spcPts val="400"/>
              </a:spcBef>
              <a:buFont typeface="Arial" pitchFamily="34" charset="0"/>
              <a:buChar char="•"/>
              <a:defRPr/>
            </a:pPr>
            <a:r>
              <a:rPr lang="cs-CZ" sz="8000" b="1" kern="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Proběhlo hodnocení </a:t>
            </a:r>
            <a:r>
              <a:rPr lang="cs-CZ" sz="8000" b="1" kern="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programů ze strany MMR.</a:t>
            </a:r>
          </a:p>
          <a:p>
            <a:pPr marL="742950" lvl="1" indent="-285750" eaLnBrk="0" hangingPunct="0">
              <a:lnSpc>
                <a:spcPct val="120000"/>
              </a:lnSpc>
              <a:spcBef>
                <a:spcPts val="400"/>
              </a:spcBef>
              <a:buFont typeface="Arial" charset="0"/>
              <a:buChar char="–"/>
              <a:defRPr/>
            </a:pPr>
            <a:r>
              <a:rPr lang="cs-CZ" sz="8000" dirty="0">
                <a:solidFill>
                  <a:srgbClr val="000099"/>
                </a:solidFill>
              </a:rPr>
              <a:t>Hlavní podklady:</a:t>
            </a:r>
          </a:p>
          <a:p>
            <a:pPr marL="1200150" lvl="2" indent="-285750" eaLnBrk="0" hangingPunct="0">
              <a:lnSpc>
                <a:spcPct val="120000"/>
              </a:lnSpc>
              <a:spcBef>
                <a:spcPts val="400"/>
              </a:spcBef>
              <a:buFont typeface="Courier New" pitchFamily="49" charset="0"/>
              <a:buChar char="o"/>
              <a:defRPr/>
            </a:pPr>
            <a:r>
              <a:rPr lang="cs-CZ" sz="8000" dirty="0">
                <a:solidFill>
                  <a:srgbClr val="000099"/>
                </a:solidFill>
              </a:rPr>
              <a:t>Šablona EK</a:t>
            </a:r>
          </a:p>
          <a:p>
            <a:pPr marL="1200150" lvl="2" indent="-285750" eaLnBrk="0" hangingPunct="0">
              <a:lnSpc>
                <a:spcPct val="120000"/>
              </a:lnSpc>
              <a:spcBef>
                <a:spcPts val="400"/>
              </a:spcBef>
              <a:buFont typeface="Courier New" pitchFamily="49" charset="0"/>
              <a:buChar char="o"/>
              <a:defRPr/>
            </a:pPr>
            <a:r>
              <a:rPr lang="cs-CZ" sz="8000" dirty="0">
                <a:solidFill>
                  <a:srgbClr val="000099"/>
                </a:solidFill>
              </a:rPr>
              <a:t>Metodický pokyn pro přípravu programových dokumentů 2014-2020</a:t>
            </a:r>
          </a:p>
          <a:p>
            <a:pPr marL="1200150" lvl="2" indent="-285750" eaLnBrk="0" hangingPunct="0">
              <a:lnSpc>
                <a:spcPct val="120000"/>
              </a:lnSpc>
              <a:spcBef>
                <a:spcPts val="400"/>
              </a:spcBef>
              <a:buFont typeface="Courier New" pitchFamily="49" charset="0"/>
              <a:buChar char="o"/>
              <a:defRPr/>
            </a:pPr>
            <a:r>
              <a:rPr lang="cs-CZ" sz="8000" dirty="0">
                <a:solidFill>
                  <a:srgbClr val="000099"/>
                </a:solidFill>
              </a:rPr>
              <a:t>Vypořádání připomínek MMR k teoriím změn</a:t>
            </a:r>
          </a:p>
          <a:p>
            <a:pPr marL="1200150" lvl="2" indent="-285750" eaLnBrk="0" hangingPunct="0">
              <a:lnSpc>
                <a:spcPct val="120000"/>
              </a:lnSpc>
              <a:spcBef>
                <a:spcPts val="400"/>
              </a:spcBef>
              <a:buFont typeface="Courier New" pitchFamily="49" charset="0"/>
              <a:buChar char="o"/>
              <a:defRPr/>
            </a:pPr>
            <a:r>
              <a:rPr lang="cs-CZ" sz="8000" dirty="0" err="1">
                <a:solidFill>
                  <a:srgbClr val="000099"/>
                </a:solidFill>
              </a:rPr>
              <a:t>Checklisty</a:t>
            </a:r>
            <a:r>
              <a:rPr lang="cs-CZ" sz="8000" dirty="0">
                <a:solidFill>
                  <a:srgbClr val="000099"/>
                </a:solidFill>
              </a:rPr>
              <a:t> zpracované MMR pro hodnocení </a:t>
            </a:r>
            <a:r>
              <a:rPr lang="cs-CZ" sz="8000" dirty="0" smtClean="0">
                <a:solidFill>
                  <a:srgbClr val="000099"/>
                </a:solidFill>
              </a:rPr>
              <a:t>programů</a:t>
            </a:r>
          </a:p>
          <a:p>
            <a:pPr marL="342000" indent="-342000" eaLnBrk="0" hangingPunct="0">
              <a:lnSpc>
                <a:spcPct val="120000"/>
              </a:lnSpc>
              <a:spcBef>
                <a:spcPts val="400"/>
              </a:spcBef>
              <a:buFont typeface="Arial" pitchFamily="34" charset="0"/>
              <a:buChar char="•"/>
              <a:defRPr/>
            </a:pPr>
            <a:r>
              <a:rPr lang="cs-CZ" sz="8000" b="1" dirty="0" smtClean="0">
                <a:solidFill>
                  <a:srgbClr val="000099"/>
                </a:solidFill>
              </a:rPr>
              <a:t>MMR zpracovalo souhrnnou informaci o přípravě programů         </a:t>
            </a:r>
          </a:p>
          <a:p>
            <a:pPr marL="741600" indent="-284400" eaLnBrk="0" hangingPunct="0">
              <a:lnSpc>
                <a:spcPct val="120000"/>
              </a:lnSpc>
              <a:spcBef>
                <a:spcPts val="400"/>
              </a:spcBef>
              <a:buFont typeface="Arial" pitchFamily="34" charset="0"/>
              <a:buChar char="‒"/>
              <a:defRPr/>
            </a:pPr>
            <a:r>
              <a:rPr lang="cs-CZ" sz="8000" dirty="0" smtClean="0">
                <a:solidFill>
                  <a:srgbClr val="000099"/>
                </a:solidFill>
              </a:rPr>
              <a:t> Hodnocené oblasti: logický rámec, předběžné podmínky, hraniční oblasti a územní dimenze </a:t>
            </a:r>
            <a:endParaRPr lang="cs-CZ" sz="8000" dirty="0">
              <a:solidFill>
                <a:srgbClr val="000099"/>
              </a:solidFill>
            </a:endParaRPr>
          </a:p>
          <a:p>
            <a:pPr marL="342900" indent="-342900" eaLnBrk="0" hangingPunct="0">
              <a:lnSpc>
                <a:spcPct val="120000"/>
              </a:lnSpc>
              <a:spcBef>
                <a:spcPts val="400"/>
              </a:spcBef>
              <a:buFont typeface="Arial" charset="0"/>
              <a:buChar char="•"/>
              <a:defRPr/>
            </a:pPr>
            <a:endParaRPr lang="cs-CZ" sz="3200" kern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Nadpis 2"/>
          <p:cNvSpPr txBox="1">
            <a:spLocks/>
          </p:cNvSpPr>
          <p:nvPr/>
        </p:nvSpPr>
        <p:spPr>
          <a:xfrm>
            <a:off x="2771800" y="548680"/>
            <a:ext cx="6121400" cy="576263"/>
          </a:xfrm>
          <a:prstGeom prst="rect">
            <a:avLst/>
          </a:prstGeom>
        </p:spPr>
        <p:txBody>
          <a:bodyPr/>
          <a:lstStyle/>
          <a:p>
            <a:pPr eaLnBrk="0" hangingPunct="0">
              <a:defRPr/>
            </a:pPr>
            <a:r>
              <a:rPr lang="cs-CZ" sz="2800" b="1" dirty="0">
                <a:solidFill>
                  <a:srgbClr val="000099"/>
                </a:solidFill>
                <a:latin typeface="Arial" pitchFamily="34" charset="0"/>
                <a:ea typeface="+mj-ea"/>
                <a:cs typeface="Arial" pitchFamily="34" charset="0"/>
              </a:rPr>
              <a:t>Aktuální stav - 1. fáze zpracování přípravy programů</a:t>
            </a:r>
          </a:p>
        </p:txBody>
      </p:sp>
    </p:spTree>
  </p:cSld>
  <p:clrMapOvr>
    <a:masterClrMapping/>
  </p:clrMapOvr>
  <p:transition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Zástupný symbol pro obsah 6"/>
          <p:cNvSpPr>
            <a:spLocks noGrp="1"/>
          </p:cNvSpPr>
          <p:nvPr>
            <p:ph idx="1"/>
          </p:nvPr>
        </p:nvSpPr>
        <p:spPr bwMode="auto">
          <a:xfrm>
            <a:off x="428625" y="1143000"/>
            <a:ext cx="8353425" cy="49291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700" b="1" smtClean="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endParaRPr lang="en-US" sz="1700" b="1" smtClean="0">
              <a:solidFill>
                <a:srgbClr val="000099"/>
              </a:solidFill>
              <a:latin typeface="Arial" charset="0"/>
              <a:cs typeface="Arial" charset="0"/>
            </a:endParaRPr>
          </a:p>
        </p:txBody>
      </p:sp>
      <p:sp>
        <p:nvSpPr>
          <p:cNvPr id="16386" name="Nadpis 5"/>
          <p:cNvSpPr>
            <a:spLocks noGrp="1"/>
          </p:cNvSpPr>
          <p:nvPr>
            <p:ph type="title"/>
          </p:nvPr>
        </p:nvSpPr>
        <p:spPr bwMode="auto">
          <a:xfrm>
            <a:off x="125413" y="468313"/>
            <a:ext cx="8893175" cy="576262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pl-PL" sz="265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Priority axes</a:t>
            </a:r>
            <a:endParaRPr lang="cs-CZ" sz="265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294967295"/>
          </p:nvPr>
        </p:nvSpPr>
        <p:spPr>
          <a:xfrm>
            <a:off x="7596188" y="0"/>
            <a:ext cx="1152525" cy="2603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B4520D1-6B36-4E13-BC07-B5B84ECB62AC}" type="slidenum">
              <a:rPr lang="cs-CZ" smtClean="0"/>
              <a:pPr>
                <a:defRPr/>
              </a:pPr>
              <a:t>60</a:t>
            </a:fld>
            <a:endParaRPr lang="cs-CZ" dirty="0"/>
          </a:p>
        </p:txBody>
      </p:sp>
      <p:sp>
        <p:nvSpPr>
          <p:cNvPr id="45061" name="Zástupný symbol pro zápatí 3"/>
          <p:cNvSpPr>
            <a:spLocks noGrp="1"/>
          </p:cNvSpPr>
          <p:nvPr>
            <p:ph type="ftr" sz="quarter" idx="4294967295"/>
          </p:nvPr>
        </p:nvSpPr>
        <p:spPr bwMode="auto">
          <a:xfrm>
            <a:off x="395288" y="0"/>
            <a:ext cx="4321175" cy="260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rgbClr val="FF0000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rgbClr val="FF0000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rgbClr val="FF0000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rgbClr val="FF0000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rgbClr val="FF00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8EB4E3"/>
                </a:solidFill>
              </a:rPr>
              <a:t>Informal Dialogue with the European Commission </a:t>
            </a:r>
          </a:p>
        </p:txBody>
      </p:sp>
      <p:sp>
        <p:nvSpPr>
          <p:cNvPr id="45062" name="Zástupný symbol pro datum 4"/>
          <p:cNvSpPr>
            <a:spLocks noGrp="1"/>
          </p:cNvSpPr>
          <p:nvPr>
            <p:ph type="dt" sz="quarter" idx="4294967295"/>
          </p:nvPr>
        </p:nvSpPr>
        <p:spPr bwMode="auto">
          <a:xfrm>
            <a:off x="4787900" y="0"/>
            <a:ext cx="2736850" cy="260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rgbClr val="FF0000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rgbClr val="FF0000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rgbClr val="FF0000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rgbClr val="FF0000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rgbClr val="FF00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rgbClr val="8EB4E3"/>
                </a:solidFill>
              </a:rPr>
              <a:t>May 23 and 24, 2013, Prague </a:t>
            </a:r>
            <a:endParaRPr lang="en-US" smtClean="0">
              <a:solidFill>
                <a:srgbClr val="8EB4E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44497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ástupný symbol pro obsah 6"/>
          <p:cNvSpPr>
            <a:spLocks noGrp="1"/>
          </p:cNvSpPr>
          <p:nvPr>
            <p:ph idx="1"/>
          </p:nvPr>
        </p:nvSpPr>
        <p:spPr bwMode="auto">
          <a:xfrm>
            <a:off x="428625" y="1143000"/>
            <a:ext cx="8353425" cy="49291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700" b="1" smtClean="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endParaRPr lang="en-US" sz="1700" b="1" smtClean="0">
              <a:solidFill>
                <a:srgbClr val="000099"/>
              </a:solidFill>
              <a:latin typeface="Arial" charset="0"/>
              <a:cs typeface="Arial" charset="0"/>
            </a:endParaRPr>
          </a:p>
        </p:txBody>
      </p:sp>
      <p:sp>
        <p:nvSpPr>
          <p:cNvPr id="16386" name="Nadpis 5"/>
          <p:cNvSpPr>
            <a:spLocks noGrp="1"/>
          </p:cNvSpPr>
          <p:nvPr>
            <p:ph type="title"/>
          </p:nvPr>
        </p:nvSpPr>
        <p:spPr bwMode="auto">
          <a:xfrm>
            <a:off x="125413" y="468313"/>
            <a:ext cx="8893175" cy="576262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pl-PL" sz="265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Ex-ante conditionalities</a:t>
            </a:r>
            <a:endParaRPr lang="cs-CZ" sz="265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294967295"/>
          </p:nvPr>
        </p:nvSpPr>
        <p:spPr>
          <a:xfrm>
            <a:off x="7596188" y="0"/>
            <a:ext cx="1152525" cy="2603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9557B096-B16C-499D-B67E-CB8DB62939E5}" type="slidenum">
              <a:rPr lang="cs-CZ" smtClean="0"/>
              <a:pPr>
                <a:defRPr/>
              </a:pPr>
              <a:t>61</a:t>
            </a:fld>
            <a:endParaRPr lang="cs-CZ" dirty="0"/>
          </a:p>
        </p:txBody>
      </p:sp>
      <p:sp>
        <p:nvSpPr>
          <p:cNvPr id="46085" name="Zástupný symbol pro zápatí 3"/>
          <p:cNvSpPr>
            <a:spLocks noGrp="1"/>
          </p:cNvSpPr>
          <p:nvPr>
            <p:ph type="ftr" sz="quarter" idx="4294967295"/>
          </p:nvPr>
        </p:nvSpPr>
        <p:spPr bwMode="auto">
          <a:xfrm>
            <a:off x="395288" y="0"/>
            <a:ext cx="4321175" cy="260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rgbClr val="FF0000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rgbClr val="FF0000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rgbClr val="FF0000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rgbClr val="FF0000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rgbClr val="FF00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8EB4E3"/>
                </a:solidFill>
              </a:rPr>
              <a:t>Informal Dialogue with the European Commission </a:t>
            </a:r>
          </a:p>
        </p:txBody>
      </p:sp>
      <p:sp>
        <p:nvSpPr>
          <p:cNvPr id="46086" name="Zástupný symbol pro datum 4"/>
          <p:cNvSpPr>
            <a:spLocks noGrp="1"/>
          </p:cNvSpPr>
          <p:nvPr>
            <p:ph type="dt" sz="quarter" idx="4294967295"/>
          </p:nvPr>
        </p:nvSpPr>
        <p:spPr bwMode="auto">
          <a:xfrm>
            <a:off x="4787900" y="0"/>
            <a:ext cx="2736850" cy="260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rgbClr val="FF0000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rgbClr val="FF0000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rgbClr val="FF0000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rgbClr val="FF0000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rgbClr val="FF00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0000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rgbClr val="8EB4E3"/>
                </a:solidFill>
              </a:rPr>
              <a:t>May 23 and 24, 2013, Prague </a:t>
            </a:r>
            <a:endParaRPr lang="en-US" smtClean="0">
              <a:solidFill>
                <a:srgbClr val="8EB4E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5721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7188" y="2781300"/>
            <a:ext cx="8229600" cy="114300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cs-CZ" sz="2800" b="1" kern="12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  <a:cs typeface="Arial" pitchFamily="34" charset="0"/>
              </a:rPr>
              <a:t>Různé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395288" y="5157788"/>
            <a:ext cx="82296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endParaRPr lang="cs-CZ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7544" y="2780928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sz="2800" b="1" kern="12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  <a:cs typeface="Arial" pitchFamily="34" charset="0"/>
              </a:rPr>
              <a:t>Děkujeme za pozornost.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51520" y="4869160"/>
            <a:ext cx="8424863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cs-CZ" sz="2000" dirty="0" smtClean="0">
                <a:solidFill>
                  <a:srgbClr val="000099"/>
                </a:solidFill>
                <a:latin typeface="Calibri" pitchFamily="34" charset="0"/>
                <a:hlinkClick r:id="rId3"/>
              </a:rPr>
              <a:t>www.</a:t>
            </a:r>
            <a:r>
              <a:rPr lang="cs-CZ" sz="2000" dirty="0" err="1" smtClean="0">
                <a:solidFill>
                  <a:srgbClr val="000099"/>
                </a:solidFill>
                <a:latin typeface="Calibri" pitchFamily="34" charset="0"/>
                <a:hlinkClick r:id="rId3"/>
              </a:rPr>
              <a:t>mmr.cz</a:t>
            </a:r>
            <a:endParaRPr lang="cs-CZ" sz="2000" dirty="0" smtClean="0">
              <a:solidFill>
                <a:srgbClr val="000099"/>
              </a:solidFill>
              <a:latin typeface="Calibri" pitchFamily="34" charset="0"/>
            </a:endParaRPr>
          </a:p>
          <a:p>
            <a:pPr marL="342900" indent="-342900"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cs-CZ" sz="2000" dirty="0" smtClean="0">
                <a:solidFill>
                  <a:srgbClr val="000099"/>
                </a:solidFill>
                <a:latin typeface="Calibri" pitchFamily="34" charset="0"/>
                <a:hlinkClick r:id="rId4"/>
              </a:rPr>
              <a:t>www.</a:t>
            </a:r>
            <a:r>
              <a:rPr lang="cs-CZ" sz="2000" dirty="0" err="1" smtClean="0">
                <a:solidFill>
                  <a:srgbClr val="000099"/>
                </a:solidFill>
                <a:latin typeface="Calibri" pitchFamily="34" charset="0"/>
                <a:hlinkClick r:id="rId4"/>
              </a:rPr>
              <a:t>strukturalni</a:t>
            </a:r>
            <a:r>
              <a:rPr lang="cs-CZ" sz="2000" dirty="0" smtClean="0">
                <a:solidFill>
                  <a:srgbClr val="000099"/>
                </a:solidFill>
                <a:latin typeface="Calibri" pitchFamily="34" charset="0"/>
                <a:hlinkClick r:id="rId4"/>
              </a:rPr>
              <a:t>-fondy.</a:t>
            </a:r>
            <a:r>
              <a:rPr lang="cs-CZ" sz="2000" dirty="0" err="1" smtClean="0">
                <a:solidFill>
                  <a:srgbClr val="000099"/>
                </a:solidFill>
                <a:latin typeface="Calibri" pitchFamily="34" charset="0"/>
                <a:hlinkClick r:id="rId4"/>
              </a:rPr>
              <a:t>cz</a:t>
            </a:r>
            <a:r>
              <a:rPr lang="cs-CZ" sz="2000" dirty="0" smtClean="0">
                <a:solidFill>
                  <a:srgbClr val="000099"/>
                </a:solidFill>
                <a:latin typeface="Calibri" pitchFamily="34" charset="0"/>
              </a:rPr>
              <a:t> </a:t>
            </a:r>
            <a:r>
              <a:rPr lang="cs-CZ" dirty="0" smtClean="0">
                <a:solidFill>
                  <a:srgbClr val="000099"/>
                </a:solidFill>
                <a:latin typeface="Calibri" pitchFamily="34" charset="0"/>
              </a:rPr>
              <a:t> </a:t>
            </a:r>
            <a:endParaRPr lang="cs-CZ" b="1" dirty="0">
              <a:solidFill>
                <a:srgbClr val="00009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71800" y="476672"/>
            <a:ext cx="6202362" cy="648072"/>
          </a:xfrm>
        </p:spPr>
        <p:txBody>
          <a:bodyPr/>
          <a:lstStyle/>
          <a:p>
            <a:pPr algn="l">
              <a:defRPr/>
            </a:pPr>
            <a:r>
              <a:rPr lang="cs-CZ" sz="2800" b="1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Teorie změny (TZ)</a:t>
            </a:r>
          </a:p>
        </p:txBody>
      </p:sp>
      <p:sp>
        <p:nvSpPr>
          <p:cNvPr id="33795" name="Zástupný symbol pro obsah 2"/>
          <p:cNvSpPr>
            <a:spLocks noGrp="1"/>
          </p:cNvSpPr>
          <p:nvPr>
            <p:ph idx="1"/>
          </p:nvPr>
        </p:nvSpPr>
        <p:spPr bwMode="auto">
          <a:xfrm>
            <a:off x="251520" y="1052736"/>
            <a:ext cx="9036496" cy="489585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  <a:defRPr/>
            </a:pPr>
            <a:r>
              <a:rPr lang="cs-CZ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Duben - ŘO zaslaly aktualizované verze TZ ve vazbě na 1. drafty programů a vypořádání připomínek MMR (</a:t>
            </a:r>
            <a:r>
              <a:rPr lang="cs-CZ" sz="20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výjimka OPZ) . </a:t>
            </a:r>
            <a:endParaRPr lang="cs-CZ" sz="2000" dirty="0" smtClean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  <a:defRPr/>
            </a:pPr>
            <a:r>
              <a:rPr lang="cs-CZ" sz="20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Hlavní  zjištění:</a:t>
            </a:r>
          </a:p>
          <a:p>
            <a:pPr>
              <a:buFont typeface="Wingdings" pitchFamily="2" charset="2"/>
              <a:buChar char="v"/>
              <a:defRPr/>
            </a:pPr>
            <a:r>
              <a:rPr lang="cs-CZ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Obecně pozitivní posun.</a:t>
            </a:r>
          </a:p>
          <a:p>
            <a:pPr>
              <a:buFont typeface="Wingdings" pitchFamily="2" charset="2"/>
              <a:buChar char="v"/>
              <a:defRPr/>
            </a:pPr>
            <a:r>
              <a:rPr lang="cs-CZ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Úprava TZ nebyla promítnuta do návrhu programu (OP PIK). </a:t>
            </a:r>
          </a:p>
          <a:p>
            <a:pPr>
              <a:buFont typeface="Wingdings" pitchFamily="2" charset="2"/>
              <a:buChar char="v"/>
              <a:defRPr/>
            </a:pPr>
            <a:r>
              <a:rPr lang="cs-CZ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Úprava TZ a různé přesuny vedly k narušení logiky SC (OP PIK, OPD, OPPK).</a:t>
            </a:r>
          </a:p>
          <a:p>
            <a:pPr>
              <a:buFont typeface="Wingdings" pitchFamily="2" charset="2"/>
              <a:buChar char="v"/>
              <a:defRPr/>
            </a:pPr>
            <a:r>
              <a:rPr lang="cs-CZ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Forma podpory nemůže být vnímána jako aktivita či cíl intervence (využití finančních nástrojů je prostředek, nikoliv SC) (OP PIK).</a:t>
            </a:r>
          </a:p>
          <a:p>
            <a:pPr>
              <a:buFont typeface="Wingdings" pitchFamily="2" charset="2"/>
              <a:buChar char="v"/>
              <a:defRPr/>
            </a:pPr>
            <a:r>
              <a:rPr lang="cs-CZ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Finance nemohou být příčinou, ani cílem získání podpory ze SSR, ale pouze nástrojem (prostředkem) k dosažení cílů / změn (OPD, OPPK).</a:t>
            </a:r>
          </a:p>
          <a:p>
            <a:pPr>
              <a:buFont typeface="Wingdings" pitchFamily="2" charset="2"/>
              <a:buChar char="v"/>
              <a:defRPr/>
            </a:pPr>
            <a:r>
              <a:rPr lang="cs-CZ" sz="20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Potřeba konkretizovat výčet podporovaných </a:t>
            </a:r>
            <a:r>
              <a:rPr lang="cs-CZ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aktivit (OP VVV).</a:t>
            </a:r>
          </a:p>
          <a:p>
            <a:pPr>
              <a:buFont typeface="Wingdings" pitchFamily="2" charset="2"/>
              <a:buChar char="v"/>
              <a:defRPr/>
            </a:pPr>
            <a:r>
              <a:rPr lang="cs-CZ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Názvy některých SC nevyjadřují cíl/změnu (OP PIK, OPD, OPPK).</a:t>
            </a:r>
          </a:p>
          <a:p>
            <a:pPr>
              <a:buFont typeface="Wingdings" pitchFamily="2" charset="2"/>
              <a:buChar char="v"/>
              <a:defRPr/>
            </a:pPr>
            <a:r>
              <a:rPr lang="cs-CZ" sz="20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Velké množství SC v rámci prioritních os a dublování aktivit (IROP).</a:t>
            </a:r>
          </a:p>
          <a:p>
            <a:pPr>
              <a:buFont typeface="Wingdings" pitchFamily="2" charset="2"/>
              <a:buChar char="v"/>
              <a:defRPr/>
            </a:pPr>
            <a:r>
              <a:rPr lang="cs-CZ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Problémy </a:t>
            </a:r>
            <a:r>
              <a:rPr lang="cs-CZ" sz="20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s identifikací </a:t>
            </a:r>
            <a:r>
              <a:rPr lang="cs-CZ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příčin problémů </a:t>
            </a:r>
            <a:r>
              <a:rPr lang="cs-CZ" sz="20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(OP </a:t>
            </a:r>
            <a:r>
              <a:rPr lang="cs-CZ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ŽP) a potřeb (OPTP).</a:t>
            </a:r>
          </a:p>
          <a:p>
            <a:pPr marL="457200" lvl="1" indent="0">
              <a:buNone/>
              <a:defRPr/>
            </a:pPr>
            <a:endParaRPr lang="cs-CZ" sz="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8229600" cy="850106"/>
          </a:xfrm>
        </p:spPr>
        <p:txBody>
          <a:bodyPr/>
          <a:lstStyle/>
          <a:p>
            <a:r>
              <a:rPr lang="cs-CZ" sz="2800" b="1" kern="12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Teorie změny (TZ)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/>
          <a:lstStyle/>
          <a:p>
            <a:r>
              <a:rPr lang="cs-CZ" sz="20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Převedení TZ z formátu *.</a:t>
            </a:r>
            <a:r>
              <a:rPr lang="cs-CZ" sz="2000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xlsx</a:t>
            </a:r>
            <a:r>
              <a:rPr lang="cs-CZ" sz="20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do *.</a:t>
            </a:r>
            <a:r>
              <a:rPr lang="cs-CZ" sz="2000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docx</a:t>
            </a:r>
            <a:r>
              <a:rPr lang="cs-CZ" sz="20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– sledování režimu změn a předpoklad rozšíření </a:t>
            </a:r>
            <a:r>
              <a:rPr lang="cs-CZ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schématu.</a:t>
            </a:r>
          </a:p>
          <a:p>
            <a:r>
              <a:rPr lang="cs-CZ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26</a:t>
            </a:r>
            <a:r>
              <a:rPr lang="cs-CZ" sz="20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. 4. 2013 zaslaly TZ také ŘO OP </a:t>
            </a:r>
            <a:r>
              <a:rPr lang="cs-CZ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Rybářství </a:t>
            </a:r>
            <a:r>
              <a:rPr lang="cs-CZ" sz="20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a PRV</a:t>
            </a:r>
            <a:r>
              <a:rPr lang="cs-CZ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342900" lvl="1" indent="-342900">
              <a:buFont typeface="Arial" charset="0"/>
              <a:buChar char="•"/>
            </a:pPr>
            <a:r>
              <a:rPr lang="cs-CZ" sz="20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Další úpravy SC se očekávají v rámci nastavování indikátorové soustavy.</a:t>
            </a:r>
          </a:p>
          <a:p>
            <a:r>
              <a:rPr lang="cs-CZ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2.5.2013 technické jednání k nastavení indikátorové soustavy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0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Úkoly pro ŘO</a:t>
            </a:r>
          </a:p>
          <a:p>
            <a:pPr>
              <a:buClr>
                <a:schemeClr val="tx2">
                  <a:lumMod val="75000"/>
                </a:schemeClr>
              </a:buClr>
              <a:buFont typeface="Arial" pitchFamily="34" charset="0"/>
              <a:buChar char="•"/>
            </a:pPr>
            <a:r>
              <a:rPr lang="cs-CZ" sz="20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cs-CZ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o </a:t>
            </a:r>
            <a:r>
              <a:rPr lang="cs-CZ" sz="20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30. 6. 2013 ŘO doplní </a:t>
            </a:r>
            <a:r>
              <a:rPr lang="cs-CZ" sz="2000" b="1" u="sng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v režimu změn </a:t>
            </a:r>
            <a:r>
              <a:rPr lang="cs-CZ" sz="20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TZ pro každý specifický cíl o návrhy kontextových, výsledkových (dopadových) a výstupových indikátorů – použije číslování dle NČI2014+</a:t>
            </a:r>
          </a:p>
          <a:p>
            <a:pPr>
              <a:buClr>
                <a:schemeClr val="tx2">
                  <a:lumMod val="75000"/>
                </a:schemeClr>
              </a:buClr>
              <a:buFont typeface="Arial" pitchFamily="34" charset="0"/>
              <a:buChar char="•"/>
            </a:pPr>
            <a:r>
              <a:rPr lang="cs-CZ" sz="20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ŘO do 30. 6. 2013 pošle </a:t>
            </a:r>
            <a:r>
              <a:rPr lang="cs-CZ" sz="20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návrh indikátorové soustavy </a:t>
            </a:r>
            <a:r>
              <a:rPr lang="cs-CZ" sz="20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v podobě agregační mapy a tabulky – stačí výchozí hodnoty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0493530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2"/>
          <p:cNvSpPr>
            <a:spLocks noGrp="1"/>
          </p:cNvSpPr>
          <p:nvPr>
            <p:ph type="body" idx="1"/>
          </p:nvPr>
        </p:nvSpPr>
        <p:spPr>
          <a:xfrm>
            <a:off x="428596" y="1357298"/>
            <a:ext cx="8535892" cy="4664090"/>
          </a:xfrm>
        </p:spPr>
        <p:txBody>
          <a:bodyPr anchor="ctr" anchorCtr="0"/>
          <a:lstStyle/>
          <a:p>
            <a:pPr marL="450850" indent="-450850" algn="just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cs-CZ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Technické jednání se zástupci EK (příklad ESF) </a:t>
            </a:r>
          </a:p>
          <a:p>
            <a:pPr marL="908050" lvl="1" indent="-450850" algn="just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cs-CZ" sz="2000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detailní dotazování EK na způsob naplňování (strategie, zákony, projekty) včetně načasování a návrhu opatření,</a:t>
            </a:r>
          </a:p>
          <a:p>
            <a:pPr marL="908050" lvl="1" indent="-450850" algn="just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cs-CZ" sz="2000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nejdříve </a:t>
            </a:r>
            <a:r>
              <a:rPr lang="cs-CZ" sz="2000" kern="1200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self</a:t>
            </a:r>
            <a:r>
              <a:rPr lang="cs-CZ" sz="2000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cs-CZ" sz="2000" kern="1200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assessment</a:t>
            </a:r>
            <a:r>
              <a:rPr lang="cs-CZ" sz="2000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(detailní analýza plnění / neplnění), poté stručné hodnocení v programech,</a:t>
            </a:r>
          </a:p>
          <a:p>
            <a:pPr marL="908050" lvl="1" indent="-450850" algn="just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cs-CZ" sz="2000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hodnocení nejen formálního splnění, ale i obsahu strategií apod., </a:t>
            </a:r>
          </a:p>
          <a:p>
            <a:pPr marL="908050" lvl="1" indent="-450850" algn="just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cs-CZ" sz="2000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důraz na vyjádření ke všem kritériím – jen tak je splněná celá PP,</a:t>
            </a:r>
          </a:p>
          <a:p>
            <a:pPr marL="908050" lvl="1" indent="-450850" algn="just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cs-CZ" sz="2000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nabídka EK k dalšímu neformálnímu posouzení i u jiných PP,</a:t>
            </a:r>
          </a:p>
          <a:p>
            <a:pPr marL="908050" lvl="1" indent="-450850" algn="just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cs-CZ" sz="2000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posouzení již v rámci prvního předložení programů – PP se zásadním dopadem x riziko nezapočetí čerpání. </a:t>
            </a:r>
          </a:p>
          <a:p>
            <a:pPr marL="450850" indent="-450850" algn="just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cs-CZ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PP v Dohodě o partnerství a součást Informace o programech (důraz na rizikové PP).</a:t>
            </a:r>
          </a:p>
          <a:p>
            <a:pPr marL="450850" indent="-450850" algn="just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cs-CZ" kern="12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Aktualizace AP včetně nástrojů (květen / červen).</a:t>
            </a:r>
          </a:p>
        </p:txBody>
      </p:sp>
      <p:sp>
        <p:nvSpPr>
          <p:cNvPr id="5" name="Obdélník 4"/>
          <p:cNvSpPr/>
          <p:nvPr/>
        </p:nvSpPr>
        <p:spPr>
          <a:xfrm>
            <a:off x="2771800" y="692696"/>
            <a:ext cx="61436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cs-CZ" sz="28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Předběžné podmínky</a:t>
            </a:r>
            <a:endParaRPr lang="cs-CZ" sz="28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MMR_sablona_1024x768_v1">
  <a:themeElements>
    <a:clrScheme name="Barvy MMR">
      <a:dk1>
        <a:sysClr val="windowText" lastClr="000000"/>
      </a:dk1>
      <a:lt1>
        <a:sysClr val="window" lastClr="FFFFFF"/>
      </a:lt1>
      <a:dk2>
        <a:srgbClr val="262626"/>
      </a:dk2>
      <a:lt2>
        <a:srgbClr val="EEECE1"/>
      </a:lt2>
      <a:accent1>
        <a:srgbClr val="000099"/>
      </a:accent1>
      <a:accent2>
        <a:srgbClr val="00AF3F"/>
      </a:accent2>
      <a:accent3>
        <a:srgbClr val="F9E300"/>
      </a:accent3>
      <a:accent4>
        <a:srgbClr val="E21C18"/>
      </a:accent4>
      <a:accent5>
        <a:srgbClr val="24A7AF"/>
      </a:accent5>
      <a:accent6>
        <a:srgbClr val="868686"/>
      </a:accent6>
      <a:hlink>
        <a:srgbClr val="00AF3F"/>
      </a:hlink>
      <a:folHlink>
        <a:srgbClr val="868686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lastní návrh">
  <a:themeElements>
    <a:clrScheme name="Vlastní návrh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Vlastní návrh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lastní návrh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4597</TotalTime>
  <Words>3667</Words>
  <Application>Microsoft Office PowerPoint</Application>
  <PresentationFormat>Předvádění na obrazovce (4:3)</PresentationFormat>
  <Paragraphs>687</Paragraphs>
  <Slides>63</Slides>
  <Notes>42</Notes>
  <HiddenSlides>0</HiddenSlides>
  <MMClips>0</MMClips>
  <ScaleCrop>false</ScaleCrop>
  <HeadingPairs>
    <vt:vector size="6" baseType="variant">
      <vt:variant>
        <vt:lpstr>Motiv</vt:lpstr>
      </vt:variant>
      <vt:variant>
        <vt:i4>2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63</vt:i4>
      </vt:variant>
    </vt:vector>
  </HeadingPairs>
  <TitlesOfParts>
    <vt:vector size="66" baseType="lpstr">
      <vt:lpstr>MMR_sablona_1024x768_v1</vt:lpstr>
      <vt:lpstr>Vlastní návrh</vt:lpstr>
      <vt:lpstr>Dokument</vt:lpstr>
      <vt:lpstr>Pracovní skupina  k rozpracování programů 2014 - 2020</vt:lpstr>
      <vt:lpstr>Program jednání</vt:lpstr>
      <vt:lpstr>Prezentace aplikace PowerPoint</vt:lpstr>
      <vt:lpstr>Hodnocení programů</vt:lpstr>
      <vt:lpstr>Prezentace aplikace PowerPoint</vt:lpstr>
      <vt:lpstr>Prezentace aplikace PowerPoint</vt:lpstr>
      <vt:lpstr>Teorie změny (TZ)</vt:lpstr>
      <vt:lpstr>Teorie změny (TZ)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Územní dimenze</vt:lpstr>
      <vt:lpstr>Územní dimenze</vt:lpstr>
      <vt:lpstr>Územní dimenze</vt:lpstr>
      <vt:lpstr>Prezentace aplikace PowerPoint</vt:lpstr>
      <vt:lpstr>Prezentace aplikace PowerPoint</vt:lpstr>
      <vt:lpstr>Další kroky - výkonnostní rámec, harmonogram přípravy metodických dokumentů</vt:lpstr>
      <vt:lpstr>Výkonnostní rámec</vt:lpstr>
      <vt:lpstr>Prezentace aplikace PowerPoint</vt:lpstr>
      <vt:lpstr>Prezentace aplikace PowerPoint</vt:lpstr>
      <vt:lpstr>HMG přípravy metodických dokumentů</vt:lpstr>
      <vt:lpstr>Dohoda o partnerství, neformální dialog EK a ČR a příprava na jednání s Evropskou komisí  23. – 24. 5. 2013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Neformální dialog mezi EK a ČR</vt:lpstr>
      <vt:lpstr>2. jednání s EK</vt:lpstr>
      <vt:lpstr>3. jednání s EK</vt:lpstr>
      <vt:lpstr>Příprava na jednání s EK – 23. – 24. května</vt:lpstr>
      <vt:lpstr>4rd MEETING OF THE INFORMAL DIALOGUE (ID) WITH CZ</vt:lpstr>
      <vt:lpstr>Prezentace aplikace PowerPoint</vt:lpstr>
      <vt:lpstr>Agenda of the meeting on Programmes</vt:lpstr>
      <vt:lpstr>Prezentace aplikace PowerPoint</vt:lpstr>
      <vt:lpstr>Goal and content of the programme</vt:lpstr>
      <vt:lpstr>Programme specific intervention logic</vt:lpstr>
      <vt:lpstr>Shifts in programme based on experience 2007–2013</vt:lpstr>
      <vt:lpstr>Priority axes</vt:lpstr>
      <vt:lpstr>Ex-ante conditionalities</vt:lpstr>
      <vt:lpstr>Různé</vt:lpstr>
      <vt:lpstr>Děkujeme za pozornost.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 Tippman</dc:creator>
  <cp:lastModifiedBy>Karla Šlechtová</cp:lastModifiedBy>
  <cp:revision>1414</cp:revision>
  <cp:lastPrinted>2013-01-11T07:52:27Z</cp:lastPrinted>
  <dcterms:created xsi:type="dcterms:W3CDTF">2012-04-02T09:55:48Z</dcterms:created>
  <dcterms:modified xsi:type="dcterms:W3CDTF">2013-05-14T13:55:08Z</dcterms:modified>
</cp:coreProperties>
</file>