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72" r:id="rId4"/>
    <p:sldId id="269" r:id="rId5"/>
    <p:sldId id="260" r:id="rId6"/>
    <p:sldId id="268" r:id="rId7"/>
    <p:sldId id="258" r:id="rId8"/>
    <p:sldId id="266" r:id="rId9"/>
    <p:sldId id="257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4654" autoAdjust="0"/>
  </p:normalViewPr>
  <p:slideViewPr>
    <p:cSldViewPr>
      <p:cViewPr>
        <p:scale>
          <a:sx n="70" d="100"/>
          <a:sy n="70" d="100"/>
        </p:scale>
        <p:origin x="-1176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14.2.2014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 userDrawn="1"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NÁRODNÍ ORGÁN PRO KOORDINACI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nok bubliny.jpg"/>
          <p:cNvPicPr>
            <a:picLocks noChangeAspect="1"/>
          </p:cNvPicPr>
          <p:nvPr/>
        </p:nvPicPr>
        <p:blipFill>
          <a:blip r:embed="rId7" cstate="print"/>
          <a:srcRect l="14905"/>
          <a:stretch>
            <a:fillRect/>
          </a:stretch>
        </p:blipFill>
        <p:spPr>
          <a:xfrm>
            <a:off x="-1" y="1628800"/>
            <a:ext cx="7056301" cy="4608512"/>
          </a:xfrm>
          <a:prstGeom prst="rect">
            <a:avLst/>
          </a:prstGeom>
        </p:spPr>
      </p:pic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5" name="Picture 2" descr="prezentace1a"/>
          <p:cNvPicPr>
            <a:picLocks noChangeAspect="1" noChangeArrowheads="1"/>
          </p:cNvPicPr>
          <p:nvPr/>
        </p:nvPicPr>
        <p:blipFill>
          <a:blip r:embed="rId8" cstate="print"/>
          <a:srcRect l="2751" t="2750" r="75987" b="78355"/>
          <a:stretch>
            <a:fillRect/>
          </a:stretch>
        </p:blipFill>
        <p:spPr bwMode="auto">
          <a:xfrm>
            <a:off x="7776120" y="6069254"/>
            <a:ext cx="900336" cy="59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ázek 15" descr="optp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00896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ázek 16" descr="eu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3024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katerina.ambrozova@integracon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    </a:t>
            </a: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7283152" cy="1512168"/>
          </a:xfrm>
        </p:spPr>
        <p:txBody>
          <a:bodyPr/>
          <a:lstStyle/>
          <a:p>
            <a:r>
              <a:rPr lang="cs-CZ" sz="3200" cap="all" dirty="0" smtClean="0"/>
              <a:t>Koordinační setkání s ŘO a SEA hodnotiteli  Dohody o partnerství a programů</a:t>
            </a:r>
            <a:endParaRPr lang="en-US" sz="3200" cap="all" dirty="0"/>
          </a:p>
        </p:txBody>
      </p:sp>
    </p:spTree>
    <p:extLst>
      <p:ext uri="{BB962C8B-B14F-4D97-AF65-F5344CB8AC3E}">
        <p14:creationId xmlns:p14="http://schemas.microsoft.com/office/powerpoint/2010/main" xmlns="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3200" b="1" dirty="0"/>
              <a:t>Děkuji za pozornost!</a:t>
            </a:r>
          </a:p>
          <a:p>
            <a:pPr algn="ctr"/>
            <a:endParaRPr lang="pl-PL" sz="2400" dirty="0" smtClean="0"/>
          </a:p>
          <a:p>
            <a:pPr algn="ctr"/>
            <a:r>
              <a:rPr lang="pl-PL" sz="2400" dirty="0" smtClean="0"/>
              <a:t>Kateřina </a:t>
            </a:r>
            <a:r>
              <a:rPr lang="pl-PL" sz="2400" dirty="0"/>
              <a:t>Ambrožová</a:t>
            </a:r>
          </a:p>
          <a:p>
            <a:pPr algn="ctr"/>
            <a:r>
              <a:rPr lang="pl-PL" sz="2400" dirty="0" smtClean="0">
                <a:solidFill>
                  <a:srgbClr val="000099"/>
                </a:solidFill>
                <a:hlinkClick r:id="rId2"/>
              </a:rPr>
              <a:t>katerina.ambrozova@integracons.com</a:t>
            </a:r>
            <a:endParaRPr lang="pl-PL" sz="2400" dirty="0" smtClean="0">
              <a:solidFill>
                <a:srgbClr val="000099"/>
              </a:solidFill>
            </a:endParaRPr>
          </a:p>
          <a:p>
            <a:pPr algn="ctr"/>
            <a:endParaRPr lang="pl-PL" sz="2400" dirty="0" smtClean="0">
              <a:solidFill>
                <a:srgbClr val="000099"/>
              </a:solidFill>
            </a:endParaRPr>
          </a:p>
          <a:p>
            <a:pPr algn="ctr"/>
            <a:endParaRPr lang="pl-PL" dirty="0"/>
          </a:p>
          <a:p>
            <a:pPr algn="ctr"/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53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644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informace o přípravě Dohody o partnerství - MMR</a:t>
            </a:r>
            <a:endParaRPr lang="cs-CZ" sz="24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sz="24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Programové období 2014 – 2020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proces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SEA – MŽP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SEA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hodnocení D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ohody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 partnerství pro programové období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2014-2020 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Integra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Consulting</a:t>
            </a:r>
            <a:r>
              <a:rPr lang="cs-CZ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s.r.o.</a:t>
            </a:r>
            <a:endParaRPr lang="cs-CZ" sz="24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627784" y="620688"/>
            <a:ext cx="5328592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Program jednání</a:t>
            </a:r>
            <a:endParaRPr lang="en-US" sz="32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10445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Dne 6. února 2014 Dohoda o partnerství společně s vyhodnocením SEA předložena Ministerstvu životního prostředí – ten samý den zveřejnění ze strany MŽP </a:t>
            </a:r>
            <a:r>
              <a:rPr lang="cs-CZ" sz="2000" dirty="0" smtClean="0"/>
              <a:t>v Informačním systému SEA </a:t>
            </a:r>
            <a:endParaRPr lang="cs-CZ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Probíhá uveřejňování dotčenými správními úřady a územními samosprávnými celky na úředních deskách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Probíhá lhůta 30 dnů k veřejnému projednání – 2. týden v březnu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Následně další jednání neformálního dialogu s EK – aktuální verze Dohody již předána EK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915000" cy="1080120"/>
          </a:xfrm>
        </p:spPr>
        <p:txBody>
          <a:bodyPr anchor="t">
            <a:noAutofit/>
          </a:bodyPr>
          <a:lstStyle/>
          <a:p>
            <a:r>
              <a:rPr lang="cs-CZ" cap="all" dirty="0" smtClean="0"/>
              <a:t>Aktuální stav přípravy Dohody o partnerství</a:t>
            </a:r>
            <a:endParaRPr lang="cs-CZ" cap="al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6238800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    </a:t>
            </a: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7283152" cy="1512168"/>
          </a:xfrm>
        </p:spPr>
        <p:txBody>
          <a:bodyPr/>
          <a:lstStyle/>
          <a:p>
            <a:r>
              <a:rPr lang="en-US" sz="3200" cap="all" dirty="0" smtClean="0"/>
              <a:t>S</a:t>
            </a:r>
            <a:r>
              <a:rPr lang="cs-CZ" sz="3200" cap="all" dirty="0" err="1" smtClean="0"/>
              <a:t>ea</a:t>
            </a:r>
            <a:r>
              <a:rPr lang="cs-CZ" sz="3200" cap="all" dirty="0" smtClean="0"/>
              <a:t> hodnocení dohody o partnerství pro programové období 2014-2020</a:t>
            </a:r>
            <a:endParaRPr lang="en-US" sz="3200" cap="al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9160"/>
            <a:ext cx="3157537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10445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Zaměřeno na priority financování v Dohodě se zohledněním hlavních očekávaných výsledků (definovány pro ČR)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H</a:t>
            </a:r>
            <a:r>
              <a:rPr lang="cs-CZ" sz="2000" dirty="0" smtClean="0"/>
              <a:t>odnoceny vlivy </a:t>
            </a:r>
            <a:r>
              <a:rPr lang="cs-CZ" sz="2000" dirty="0"/>
              <a:t>jednotlivých priorit financování </a:t>
            </a:r>
            <a:r>
              <a:rPr lang="cs-CZ" sz="2000" dirty="0" smtClean="0"/>
              <a:t>Dohody z</a:t>
            </a:r>
            <a:r>
              <a:rPr lang="cs-CZ" sz="2000" dirty="0"/>
              <a:t> hlediska </a:t>
            </a:r>
            <a:r>
              <a:rPr lang="cs-CZ" sz="2000" dirty="0" smtClean="0"/>
              <a:t>jednotlivých témat ŽP (kapitola 6) – s ohledem na obecnost Dohody bylo hodnocení zaměřeno zejména na identifikací možných rizik, respektive příležitostí (SEA Dohody nezohledňuje obsah jednotlivých programů)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Navržena doporučení k minimalizaci identifikovaných rizik a nejistot (kapitola 7) – výchozí doporučení pro uplatnění v programech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 smtClean="0"/>
              <a:t>Hlavní výstupy SEA </a:t>
            </a:r>
            <a:r>
              <a:rPr lang="cs-CZ" cap="all" dirty="0"/>
              <a:t>hodnocení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6238800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10445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Směřují k Dohodě, programům, případně i na projektovou úroveň (což je v souladu s dobrou praxí SEA)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Doporučení k programům / projektům je nutné chápat jako doporučení pro další rozpracování a upřesnění v rámci jednotlivých programů (tj. SEA na daný program může vyloučit riziko identifikované SEA Dohody díky podrobnějším informacím o obsahu dokumentu)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b="1" dirty="0" smtClean="0"/>
              <a:t>Závěry SEA Dohody nejsou závazné pro jednotlivé programy, respektive projekty – hlavním záměrem bylo upozornit na možná rizika a příležitosti plynoucí z velmi obecně formulovaného  dokumentu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 smtClean="0"/>
              <a:t>Doporučení k minimalizaci rizik</a:t>
            </a:r>
            <a:endParaRPr lang="cs-CZ" cap="al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6238800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312368"/>
          </a:xfrm>
        </p:spPr>
        <p:txBody>
          <a:bodyPr>
            <a:normAutofit/>
          </a:bodyPr>
          <a:lstStyle/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sz="2000" dirty="0" smtClean="0"/>
              <a:t>Rámcový návrh pro úroveň programů</a:t>
            </a:r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sz="2000" dirty="0" smtClean="0"/>
              <a:t>Cílem je zohlednit v rámci celkového hodnocení a výběru projektů pro oblast životního prostředí (vazba na čl. 8 obecného nařízení)</a:t>
            </a:r>
            <a:endParaRPr lang="cs-CZ" sz="2000" strike="sngStrike" dirty="0" smtClean="0"/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sz="2000" dirty="0" smtClean="0"/>
              <a:t>Sada návodných environmentálních otázek pro hodnocení a výběr projektů z hlediska jednotlivých témat životního prostředí (Tabulka 4 SEA hodnocení) </a:t>
            </a:r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sz="2000" dirty="0" smtClean="0"/>
              <a:t>Do </a:t>
            </a:r>
            <a:r>
              <a:rPr lang="cs-CZ" sz="2000" dirty="0"/>
              <a:t>environmentálního hodnocení budou vstupovat pouze projekty v rámci specifických cílů, kde je to </a:t>
            </a:r>
            <a:r>
              <a:rPr lang="cs-CZ" sz="2000" dirty="0" smtClean="0"/>
              <a:t>relevantní</a:t>
            </a:r>
            <a:endParaRPr lang="cs-CZ" sz="2000" dirty="0"/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08112"/>
          </a:xfrm>
        </p:spPr>
        <p:txBody>
          <a:bodyPr anchor="t">
            <a:noAutofit/>
          </a:bodyPr>
          <a:lstStyle/>
          <a:p>
            <a:r>
              <a:rPr lang="cs-CZ" cap="all" dirty="0" smtClean="0"/>
              <a:t>Stanovení kritérií pro výběr projektů</a:t>
            </a:r>
            <a:endParaRPr lang="cs-CZ" cap="al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887" y="6237312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000" dirty="0" smtClean="0"/>
              <a:t>Tabulka 3 SEA hodnocení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 smtClean="0"/>
              <a:t>Pro sledování vlivů uplatňování Dohody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 smtClean="0"/>
              <a:t>Soubor je navržen jako rámcový a výchozí pro celkový systém programů v období 2014-2020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 smtClean="0"/>
              <a:t>Možné úpravy na základě finalizace Národního číselníku indikátorů 2014+ a rozpracování v jednotlivých programech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/>
              <a:t>Z</a:t>
            </a:r>
            <a:r>
              <a:rPr lang="cs-CZ" sz="2000" dirty="0" smtClean="0"/>
              <a:t>ajištění celkové koordinace systému sledování vlivů programových dokumentů v rámci fondů EU na ŽP – popis aktivit nutných k zajištění monitoringu (úroveň Dohody i programů)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 smtClean="0"/>
              <a:t>Environmentální indikátory</a:t>
            </a:r>
            <a:endParaRPr lang="cs-CZ" cap="al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6238800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753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endParaRPr lang="cs-CZ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Vyhodnocení vlivů na území soustavy Natura 2000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Vyhodnocení vlivů na veřejné zdraví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Samostatné přílohy SEA </a:t>
            </a:r>
            <a:endParaRPr lang="cs-CZ" cap="al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37312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OPTP_NOK_prezentace vzorová šablona3-2013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MMR_OPTP_NOK_prezentace vzorová šablona3-2013</Template>
  <TotalTime>355</TotalTime>
  <Words>410</Words>
  <Application>Microsoft Office PowerPoint</Application>
  <PresentationFormat>Předvádění na obrazovce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MMR_OPTP_NOK_prezentace vzorová šablona3-2013</vt:lpstr>
      <vt:lpstr>Koordinační setkání s ŘO a SEA hodnotiteli  Dohody o partnerství a programů</vt:lpstr>
      <vt:lpstr>Snímek 2</vt:lpstr>
      <vt:lpstr>Aktuální stav přípravy Dohody o partnerství</vt:lpstr>
      <vt:lpstr>Sea hodnocení dohody o partnerství pro programové období 2014-2020</vt:lpstr>
      <vt:lpstr>Hlavní výstupy SEA hodnocení </vt:lpstr>
      <vt:lpstr>Doporučení k minimalizaci rizik</vt:lpstr>
      <vt:lpstr>Stanovení kritérií pro výběr projektů</vt:lpstr>
      <vt:lpstr>Environmentální indikátory</vt:lpstr>
      <vt:lpstr>Samostatné přílohy SEA 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Katerina Ambrozova</dc:creator>
  <cp:lastModifiedBy>Sekyrová Lenka</cp:lastModifiedBy>
  <cp:revision>48</cp:revision>
  <dcterms:created xsi:type="dcterms:W3CDTF">2013-09-04T13:38:01Z</dcterms:created>
  <dcterms:modified xsi:type="dcterms:W3CDTF">2014-02-14T10:43:59Z</dcterms:modified>
</cp:coreProperties>
</file>