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431" r:id="rId2"/>
    <p:sldId id="432" r:id="rId3"/>
    <p:sldId id="436" r:id="rId4"/>
    <p:sldId id="437" r:id="rId5"/>
    <p:sldId id="439" r:id="rId6"/>
    <p:sldId id="440" r:id="rId7"/>
    <p:sldId id="442" r:id="rId8"/>
    <p:sldId id="443" r:id="rId9"/>
    <p:sldId id="444" r:id="rId10"/>
    <p:sldId id="445" r:id="rId11"/>
    <p:sldId id="460" r:id="rId12"/>
  </p:sldIdLst>
  <p:sldSz cx="13004800" cy="9753600"/>
  <p:notesSz cx="6810375" cy="99425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9FF93"/>
    <a:srgbClr val="CCECFF"/>
    <a:srgbClr val="6699FF"/>
    <a:srgbClr val="FF6600"/>
    <a:srgbClr val="008000"/>
    <a:srgbClr val="009900"/>
    <a:srgbClr val="C0C0C0"/>
    <a:srgbClr val="FF99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9" autoAdjust="0"/>
    <p:restoredTop sz="99822" autoAdjust="0"/>
  </p:normalViewPr>
  <p:slideViewPr>
    <p:cSldViewPr>
      <p:cViewPr varScale="1">
        <p:scale>
          <a:sx n="58" d="100"/>
          <a:sy n="58" d="100"/>
        </p:scale>
        <p:origin x="-984" y="-10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1639" cy="499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67" tIns="45983" rIns="91967" bIns="45983" numCol="1" anchor="t" anchorCtr="0" compatLnSpc="1">
            <a:prstTxWarp prst="textNoShape">
              <a:avLst/>
            </a:prstTxWarp>
          </a:bodyPr>
          <a:lstStyle>
            <a:lvl1pPr algn="l" defTabSz="919092">
              <a:defRPr sz="1200">
                <a:latin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737" y="1"/>
            <a:ext cx="2951639" cy="499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67" tIns="45983" rIns="91967" bIns="45983" numCol="1" anchor="t" anchorCtr="0" compatLnSpc="1">
            <a:prstTxWarp prst="textNoShape">
              <a:avLst/>
            </a:prstTxWarp>
          </a:bodyPr>
          <a:lstStyle>
            <a:lvl1pPr algn="r" defTabSz="919092">
              <a:defRPr sz="1200">
                <a:latin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2532"/>
            <a:ext cx="2951639" cy="49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67" tIns="45983" rIns="91967" bIns="45983" numCol="1" anchor="b" anchorCtr="0" compatLnSpc="1">
            <a:prstTxWarp prst="textNoShape">
              <a:avLst/>
            </a:prstTxWarp>
          </a:bodyPr>
          <a:lstStyle>
            <a:lvl1pPr algn="l" defTabSz="919092">
              <a:defRPr sz="1200">
                <a:latin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737" y="9442532"/>
            <a:ext cx="2951639" cy="49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67" tIns="45983" rIns="91967" bIns="45983" numCol="1" anchor="b" anchorCtr="0" compatLnSpc="1">
            <a:prstTxWarp prst="textNoShape">
              <a:avLst/>
            </a:prstTxWarp>
          </a:bodyPr>
          <a:lstStyle>
            <a:lvl1pPr algn="r" defTabSz="919092">
              <a:defRPr sz="1200">
                <a:latin typeface="Gill Sans" charset="0"/>
                <a:sym typeface="Gill Sans" charset="0"/>
              </a:defRPr>
            </a:lvl1pPr>
          </a:lstStyle>
          <a:p>
            <a:pPr>
              <a:defRPr/>
            </a:pPr>
            <a:fld id="{162D391E-9602-4516-BF62-0561F0FA18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85868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1639" cy="499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6" tIns="45987" rIns="91976" bIns="45987" numCol="1" anchor="t" anchorCtr="0" compatLnSpc="1">
            <a:prstTxWarp prst="textNoShape">
              <a:avLst/>
            </a:prstTxWarp>
          </a:bodyPr>
          <a:lstStyle>
            <a:lvl1pPr algn="l" defTabSz="919092" eaLnBrk="0" hangingPunct="0">
              <a:defRPr sz="1200">
                <a:latin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148" y="1"/>
            <a:ext cx="2951639" cy="499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6" tIns="45987" rIns="91976" bIns="45987" numCol="1" anchor="t" anchorCtr="0" compatLnSpc="1">
            <a:prstTxWarp prst="textNoShape">
              <a:avLst/>
            </a:prstTxWarp>
          </a:bodyPr>
          <a:lstStyle>
            <a:lvl1pPr algn="r" defTabSz="919092" eaLnBrk="0" hangingPunct="0">
              <a:defRPr sz="1200">
                <a:latin typeface="Gill Sans" charset="0"/>
                <a:sym typeface="Gill Sans" charset="0"/>
              </a:defRPr>
            </a:lvl1pPr>
          </a:lstStyle>
          <a:p>
            <a:pPr>
              <a:defRPr/>
            </a:pPr>
            <a:fld id="{AF5D9DB5-9FF8-4C46-8337-CF9259F57D00}" type="datetimeFigureOut">
              <a:rPr lang="cs-CZ"/>
              <a:pPr>
                <a:defRPr/>
              </a:pPr>
              <a:t>13.2.2014</a:t>
            </a:fld>
            <a:endParaRPr lang="cs-CZ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6" y="4723646"/>
            <a:ext cx="5450524" cy="447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6" tIns="45987" rIns="91976" bIns="45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943"/>
            <a:ext cx="2951639" cy="499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6" tIns="45987" rIns="91976" bIns="45987" numCol="1" anchor="b" anchorCtr="0" compatLnSpc="1">
            <a:prstTxWarp prst="textNoShape">
              <a:avLst/>
            </a:prstTxWarp>
          </a:bodyPr>
          <a:lstStyle>
            <a:lvl1pPr algn="l" defTabSz="919092" eaLnBrk="0" hangingPunct="0">
              <a:defRPr sz="1200">
                <a:latin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148" y="9440943"/>
            <a:ext cx="2951639" cy="499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6" tIns="45987" rIns="91976" bIns="45987" numCol="1" anchor="b" anchorCtr="0" compatLnSpc="1">
            <a:prstTxWarp prst="textNoShape">
              <a:avLst/>
            </a:prstTxWarp>
          </a:bodyPr>
          <a:lstStyle>
            <a:lvl1pPr algn="r" defTabSz="919092" eaLnBrk="0" hangingPunct="0">
              <a:defRPr sz="1200">
                <a:latin typeface="Gill Sans" charset="0"/>
                <a:sym typeface="Gill Sans" charset="0"/>
              </a:defRPr>
            </a:lvl1pPr>
          </a:lstStyle>
          <a:p>
            <a:pPr>
              <a:defRPr/>
            </a:pPr>
            <a:fld id="{0DF190BA-7C76-45C6-A77A-E7A01EABF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26799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latin typeface="+mn-lt"/>
              </a:rPr>
              <a:t>Česká republika má </a:t>
            </a:r>
            <a:r>
              <a:rPr lang="cs-CZ" u="sng" dirty="0" smtClean="0">
                <a:latin typeface="+mn-lt"/>
              </a:rPr>
              <a:t>základní strategický dokument </a:t>
            </a:r>
            <a:r>
              <a:rPr lang="cs-CZ" dirty="0" smtClean="0">
                <a:latin typeface="+mn-lt"/>
              </a:rPr>
              <a:t>v oblasti odpadového hospodářství - </a:t>
            </a:r>
            <a:r>
              <a:rPr lang="cs-CZ" b="1" dirty="0" smtClean="0">
                <a:latin typeface="+mn-lt"/>
              </a:rPr>
              <a:t>Plán odpadového hospodářství České republiky (POH ČR)</a:t>
            </a:r>
            <a:r>
              <a:rPr lang="cs-CZ" dirty="0" smtClean="0">
                <a:latin typeface="+mn-lt"/>
              </a:rPr>
              <a:t>. 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>
              <a:defRPr/>
            </a:pPr>
            <a:r>
              <a:rPr lang="cs-CZ" dirty="0" smtClean="0">
                <a:latin typeface="+mn-lt"/>
              </a:rPr>
              <a:t>Nařízení 197/2003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Změna 473/2009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Vypadlo: nepodporovat výstavbu nových spaloven komunálního odpadu ze státních prostředků;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Změna 181/2013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Prodloužení platnosti POH: na dobu 10 let ode dne nabytí účinnosti tohoto nařízení“ nahrazují slovy „do 31. prosince 2014“.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 marL="171465" indent="-171465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latin typeface="+mn-lt"/>
              </a:rPr>
              <a:t>POH představuje nástroj pro řízení odpadového hospodářství ČR a pro realizaci dlouhodobé strategie odpadového hospodářství. 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 marL="171465" indent="-171465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latin typeface="+mn-lt"/>
              </a:rPr>
              <a:t>Ministerstvo životního prostředí dle § 72 odst. 1 písm. k) zákona o odpadech má povinnost zpracovat ve spolupráci s příslušnými orgány veřejné správy a veřejností POH ČR v rozsahu stanoveném § 42 zákona o odpadech. 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 marL="171465" indent="-171465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latin typeface="+mn-lt"/>
              </a:rPr>
              <a:t>POH ČR se vztahuje na nakládání se všemi odpady, které jsou v gesci zákona o odpadech a dalších zákonů, které upravují nebo budou upravovat problematiku obalů a vybraných výrobků s povinností zpětného odběru.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 </a:t>
            </a:r>
          </a:p>
          <a:p>
            <a:pPr marL="171465" indent="-171465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latin typeface="+mn-lt"/>
              </a:rPr>
              <a:t>POH ČR dle ustanovení § 42 odst. 2 zákona o odpadech má obsahovat:</a:t>
            </a:r>
          </a:p>
          <a:p>
            <a:pPr marL="171465" indent="-171465"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+mn-lt"/>
              </a:rPr>
              <a:t>programy předcházení vzniku odpadů</a:t>
            </a:r>
          </a:p>
          <a:p>
            <a:pPr marL="171465" indent="-171465"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+mn-lt"/>
              </a:rPr>
              <a:t>vyhodnocení stavu odpadového hospodářství</a:t>
            </a:r>
          </a:p>
          <a:p>
            <a:pPr marL="171465" indent="-171465"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+mn-lt"/>
              </a:rPr>
              <a:t>závaznou část</a:t>
            </a:r>
          </a:p>
          <a:p>
            <a:pPr marL="171465" indent="-171465"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+mn-lt"/>
              </a:rPr>
              <a:t>směrnou část.</a:t>
            </a:r>
          </a:p>
          <a:p>
            <a:pPr marL="171465" indent="-171465">
              <a:buFont typeface="Wingdings" panose="05000000000000000000" pitchFamily="2" charset="2"/>
              <a:buChar char="Ø"/>
              <a:defRPr/>
            </a:pPr>
            <a:endParaRPr lang="cs-CZ" dirty="0" smtClean="0">
              <a:latin typeface="+mn-lt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b="1" dirty="0" smtClean="0">
                <a:latin typeface="+mn-lt"/>
              </a:rPr>
              <a:t>Závaznou část </a:t>
            </a:r>
            <a:r>
              <a:rPr lang="cs-CZ" dirty="0" smtClean="0">
                <a:latin typeface="+mn-lt"/>
              </a:rPr>
              <a:t>plánu odpadového hospodářství České republiky vyhlašuje vláda svým nařízením.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>
              <a:defRPr/>
            </a:pPr>
            <a:r>
              <a:rPr lang="cs-CZ" dirty="0" smtClean="0">
                <a:latin typeface="+mn-lt"/>
              </a:rPr>
              <a:t>Závazná část POH ČR stanovuje rámcové cíle, rámcová opatření k jejich dosažení a upravuje soustavu indikátorů jejich hodnocení pro: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a) předcházení vzniku odpadů, omezování jejich množství a nebezpečných vlastností,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b) nakládání s vybranými odpady podle části čtvrté zákona o odpadech,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c) nakládání s dalšími odpady, zejména nebezpečnými,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d) nakládání s odpady z obalů,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e) využívání odpadů,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f) snižování podílu odpadů ukládaných na skládky a podílu biologicky rozložitelné složky v nich obsažené,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g) vytváření integrovaného systému nakládání s odpady,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h) plnění podmínek pro předcházení vzniku odpadů podle přílohy č. 13 k zákonu o odpadech.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 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POH ČR je určujícím dokumentem pro tvorbu plánů odpadového hospodářství jednotlivých krajů. Závazná část POH ČR je závazným podkladem pro rozhodovací a jiné činnosti příslušných správních úřadů, krajů a obcí v oblasti odpadového hospodářství. 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>
              <a:defRPr/>
            </a:pPr>
            <a:r>
              <a:rPr lang="cs-CZ" dirty="0" smtClean="0">
                <a:latin typeface="+mn-lt"/>
              </a:rPr>
              <a:t>Zákon o odpadech dle § 42 odst. 6 dává možnost zpracovat POH ČR na dobu nejméně 10 let.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 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V současnosti je platný strategický dokument POH ČR z roku 2003. POH ČR byl vyhlášen nařízením vlády č.197/2003 Sb., ze dne 4. června 2003 a je zpracován na dobu nejméně 10 let. POH ČR (kompletní dokument o 4 částech: úvod, analytická, závazná, směrná část) byl zveřejněn formou sdělení odboru odpadů ve Věstníku MŽP, 2003, č. 10. POH ČR byl novelizován v roce 2009 – nařízení vlády č. 473/2009 Sb.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Platnost stávajícího POH ČR byla prodloužena vydáním nařízení vlády č. 181/2013 Sb., ze dne 19. června 2013, které nabylo účinnosti dne 1. července 2013 a kterým se mění nařízení vlády č. 473/2009 Sb., do konce roku 2014.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Nový POH ČR pak bude předložen vládě ČR do konce roku 2014 tak, aby mohl být vydán jejím nařízením a nabyl platnosti od 1. 1. 2015. Do této doby zůstává v platnosti stávající POH ČR.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>
              <a:defRPr/>
            </a:pPr>
            <a:r>
              <a:rPr lang="cs-CZ" dirty="0" smtClean="0">
                <a:latin typeface="+mn-lt"/>
              </a:rPr>
              <a:t>Česká republika využila při přípravě nového Plánu odpadového hospodářství na další desetileté období metodickým návod Evropské komise pro sestavení plánu </a:t>
            </a:r>
            <a:r>
              <a:rPr lang="cs-CZ" i="1" dirty="0" smtClean="0">
                <a:latin typeface="+mn-lt"/>
              </a:rPr>
              <a:t>„</a:t>
            </a:r>
            <a:r>
              <a:rPr lang="cs-CZ" i="1" dirty="0" err="1" smtClean="0">
                <a:latin typeface="+mn-lt"/>
              </a:rPr>
              <a:t>Guidance</a:t>
            </a:r>
            <a:r>
              <a:rPr lang="cs-CZ" i="1" dirty="0" smtClean="0">
                <a:latin typeface="+mn-lt"/>
              </a:rPr>
              <a:t> </a:t>
            </a:r>
            <a:r>
              <a:rPr lang="cs-CZ" i="1" dirty="0" err="1" smtClean="0">
                <a:latin typeface="+mn-lt"/>
              </a:rPr>
              <a:t>Note</a:t>
            </a:r>
            <a:r>
              <a:rPr lang="cs-CZ" i="1" dirty="0" smtClean="0">
                <a:latin typeface="+mn-lt"/>
              </a:rPr>
              <a:t> </a:t>
            </a:r>
            <a:r>
              <a:rPr lang="cs-CZ" i="1" dirty="0" err="1" smtClean="0">
                <a:latin typeface="+mn-lt"/>
              </a:rPr>
              <a:t>for</a:t>
            </a:r>
            <a:r>
              <a:rPr lang="cs-CZ" i="1" dirty="0" smtClean="0">
                <a:latin typeface="+mn-lt"/>
              </a:rPr>
              <a:t> </a:t>
            </a:r>
            <a:r>
              <a:rPr lang="cs-CZ" i="1" dirty="0" err="1" smtClean="0">
                <a:latin typeface="+mn-lt"/>
              </a:rPr>
              <a:t>Waste</a:t>
            </a:r>
            <a:r>
              <a:rPr lang="cs-CZ" i="1" dirty="0" smtClean="0">
                <a:latin typeface="+mn-lt"/>
              </a:rPr>
              <a:t> Management </a:t>
            </a:r>
            <a:r>
              <a:rPr lang="cs-CZ" i="1" dirty="0" err="1" smtClean="0">
                <a:latin typeface="+mn-lt"/>
              </a:rPr>
              <a:t>Plan</a:t>
            </a:r>
            <a:r>
              <a:rPr lang="cs-CZ" i="1" dirty="0" smtClean="0">
                <a:latin typeface="+mn-lt"/>
              </a:rPr>
              <a:t>“</a:t>
            </a:r>
            <a:r>
              <a:rPr lang="cs-CZ" dirty="0" smtClean="0">
                <a:latin typeface="+mn-lt"/>
              </a:rPr>
              <a:t>, který byl vydán v červnu 2012.  </a:t>
            </a:r>
          </a:p>
          <a:p>
            <a:pPr eaLnBrk="1" hangingPunct="1">
              <a:spcBef>
                <a:spcPct val="0"/>
              </a:spcBef>
              <a:defRPr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latin typeface="+mn-lt"/>
              </a:rPr>
              <a:t>Česká republika má </a:t>
            </a:r>
            <a:r>
              <a:rPr lang="cs-CZ" u="sng" dirty="0" smtClean="0">
                <a:latin typeface="+mn-lt"/>
              </a:rPr>
              <a:t>základní strategický dokument </a:t>
            </a:r>
            <a:r>
              <a:rPr lang="cs-CZ" dirty="0" smtClean="0">
                <a:latin typeface="+mn-lt"/>
              </a:rPr>
              <a:t>v oblasti odpadového hospodářství - </a:t>
            </a:r>
            <a:r>
              <a:rPr lang="cs-CZ" b="1" dirty="0" smtClean="0">
                <a:latin typeface="+mn-lt"/>
              </a:rPr>
              <a:t>Plán odpadového hospodářství České republiky (POH ČR)</a:t>
            </a:r>
            <a:r>
              <a:rPr lang="cs-CZ" dirty="0" smtClean="0">
                <a:latin typeface="+mn-lt"/>
              </a:rPr>
              <a:t>. 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>
              <a:defRPr/>
            </a:pPr>
            <a:r>
              <a:rPr lang="cs-CZ" dirty="0" smtClean="0">
                <a:latin typeface="+mn-lt"/>
              </a:rPr>
              <a:t>Nařízení 197/2003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Změna 473/2009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Vypadlo: nepodporovat výstavbu nových spaloven komunálního odpadu ze státních prostředků;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Změna 181/2013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Prodloužení platnosti POH: na dobu 10 let ode dne nabytí účinnosti tohoto nařízení“ nahrazují slovy „do 31. prosince 2014“.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 marL="171465" indent="-171465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latin typeface="+mn-lt"/>
              </a:rPr>
              <a:t>POH představuje nástroj pro řízení odpadového hospodářství ČR a pro realizaci dlouhodobé strategie odpadového hospodářství. 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 marL="171465" indent="-171465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latin typeface="+mn-lt"/>
              </a:rPr>
              <a:t>Ministerstvo životního prostředí dle § 72 odst. 1 písm. k) zákona o odpadech má povinnost zpracovat ve spolupráci s příslušnými orgány veřejné správy a veřejností POH ČR v rozsahu stanoveném § 42 zákona o odpadech. 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 marL="171465" indent="-171465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latin typeface="+mn-lt"/>
              </a:rPr>
              <a:t>POH ČR se vztahuje na nakládání se všemi odpady, které jsou v gesci zákona o odpadech a dalších zákonů, které upravují nebo budou upravovat problematiku obalů a vybraných výrobků s povinností zpětného odběru.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 </a:t>
            </a:r>
          </a:p>
          <a:p>
            <a:pPr marL="171465" indent="-171465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latin typeface="+mn-lt"/>
              </a:rPr>
              <a:t>POH ČR dle ustanovení § 42 odst. 2 zákona o odpadech má obsahovat:</a:t>
            </a:r>
          </a:p>
          <a:p>
            <a:pPr marL="171465" indent="-171465"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+mn-lt"/>
              </a:rPr>
              <a:t>programy předcházení vzniku odpadů</a:t>
            </a:r>
          </a:p>
          <a:p>
            <a:pPr marL="171465" indent="-171465"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+mn-lt"/>
              </a:rPr>
              <a:t>vyhodnocení stavu odpadového hospodářství</a:t>
            </a:r>
          </a:p>
          <a:p>
            <a:pPr marL="171465" indent="-171465"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+mn-lt"/>
              </a:rPr>
              <a:t>závaznou část</a:t>
            </a:r>
          </a:p>
          <a:p>
            <a:pPr marL="171465" indent="-171465"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+mn-lt"/>
              </a:rPr>
              <a:t>směrnou část.</a:t>
            </a:r>
          </a:p>
          <a:p>
            <a:pPr marL="171465" indent="-171465">
              <a:buFont typeface="Wingdings" panose="05000000000000000000" pitchFamily="2" charset="2"/>
              <a:buChar char="Ø"/>
              <a:defRPr/>
            </a:pPr>
            <a:endParaRPr lang="cs-CZ" dirty="0" smtClean="0">
              <a:latin typeface="+mn-lt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b="1" dirty="0" smtClean="0">
                <a:latin typeface="+mn-lt"/>
              </a:rPr>
              <a:t>Závaznou část </a:t>
            </a:r>
            <a:r>
              <a:rPr lang="cs-CZ" dirty="0" smtClean="0">
                <a:latin typeface="+mn-lt"/>
              </a:rPr>
              <a:t>plánu odpadového hospodářství České republiky vyhlašuje vláda svým nařízením.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>
              <a:defRPr/>
            </a:pPr>
            <a:r>
              <a:rPr lang="cs-CZ" dirty="0" smtClean="0">
                <a:latin typeface="+mn-lt"/>
              </a:rPr>
              <a:t>Závazná část POH ČR stanovuje rámcové cíle, rámcová opatření k jejich dosažení a upravuje soustavu indikátorů jejich hodnocení pro: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a) předcházení vzniku odpadů, omezování jejich množství a nebezpečných vlastností,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b) nakládání s vybranými odpady podle části čtvrté zákona o odpadech,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c) nakládání s dalšími odpady, zejména nebezpečnými,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d) nakládání s odpady z obalů,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e) využívání odpadů,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f) snižování podílu odpadů ukládaných na skládky a podílu biologicky rozložitelné složky v nich obsažené,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g) vytváření integrovaného systému nakládání s odpady,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h) plnění podmínek pro předcházení vzniku odpadů podle přílohy č. 13 k zákonu o odpadech.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 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POH ČR je určujícím dokumentem pro tvorbu plánů odpadového hospodářství jednotlivých krajů. Závazná část POH ČR je závazným podkladem pro rozhodovací a jiné činnosti příslušných správních úřadů, krajů a obcí v oblasti odpadového hospodářství. 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>
              <a:defRPr/>
            </a:pPr>
            <a:r>
              <a:rPr lang="cs-CZ" dirty="0" smtClean="0">
                <a:latin typeface="+mn-lt"/>
              </a:rPr>
              <a:t>Zákon o odpadech dle § 42 odst. 6 dává možnost zpracovat POH ČR na dobu nejméně 10 let.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Musí být změněn bezprostředně po každé zásadní změně podmínek, na jejichž základě byl zpracován.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 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 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>
              <a:defRPr/>
            </a:pPr>
            <a:r>
              <a:rPr lang="cs-CZ" dirty="0" smtClean="0">
                <a:latin typeface="+mn-lt"/>
              </a:rPr>
              <a:t>V současnosti je platný strategický dokument POH ČR z roku 2003. POH ČR byl vyhlášen nařízením vlády č.197/2003 Sb., ze dne 4. června 2003 a je zpracován na dobu nejméně 10 let. POH ČR (kompletní dokument o 4 částech: úvod, analytická, závazná, směrná část) byl zveřejněn formou sdělení odboru odpadů ve Věstníku MŽP, 2003, č. 10. POH ČR byl novelizován v roce 2009 – nařízení vlády č. 473/2009 Sb.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Platnost stávajícího POH ČR byla prodloužena vydáním nařízení vlády č. 181/2013 Sb., ze dne 19. června 2013, které nabylo účinnosti dne 1. července 2013 a kterým se mění nařízení vlády č. 473/2009 Sb., do konce roku 2014.</a:t>
            </a:r>
          </a:p>
          <a:p>
            <a:pPr>
              <a:defRPr/>
            </a:pPr>
            <a:r>
              <a:rPr lang="cs-CZ" dirty="0" smtClean="0">
                <a:latin typeface="+mn-lt"/>
              </a:rPr>
              <a:t>Nový POH ČR pak bude </a:t>
            </a:r>
            <a:r>
              <a:rPr lang="cs-CZ" dirty="0" err="1" smtClean="0">
                <a:latin typeface="+mn-lt"/>
              </a:rPr>
              <a:t>předloužen</a:t>
            </a:r>
            <a:r>
              <a:rPr lang="cs-CZ" dirty="0" smtClean="0">
                <a:latin typeface="+mn-lt"/>
              </a:rPr>
              <a:t> vládě ČR do konce roku 2014 tak, aby mohl být vydán jejím nařízením a nabyl platnosti od 1. 1. 2015. Do této doby zůstává v platnosti stávající POH ČR.</a:t>
            </a:r>
          </a:p>
          <a:p>
            <a:pPr>
              <a:defRPr/>
            </a:pPr>
            <a:endParaRPr lang="cs-CZ" dirty="0" smtClean="0">
              <a:latin typeface="+mn-lt"/>
            </a:endParaRPr>
          </a:p>
          <a:p>
            <a:pPr>
              <a:defRPr/>
            </a:pPr>
            <a:r>
              <a:rPr lang="cs-CZ" dirty="0" smtClean="0">
                <a:latin typeface="+mn-lt"/>
              </a:rPr>
              <a:t>Česká republika využila při přípravě nového Plánu odpadového hospodářství na další desetileté období metodickým návod Evropské komise pro sestavení plánu </a:t>
            </a:r>
            <a:r>
              <a:rPr lang="cs-CZ" i="1" dirty="0" smtClean="0">
                <a:latin typeface="+mn-lt"/>
              </a:rPr>
              <a:t>„</a:t>
            </a:r>
            <a:r>
              <a:rPr lang="cs-CZ" i="1" dirty="0" err="1" smtClean="0">
                <a:latin typeface="+mn-lt"/>
              </a:rPr>
              <a:t>Guidance</a:t>
            </a:r>
            <a:r>
              <a:rPr lang="cs-CZ" i="1" dirty="0" smtClean="0">
                <a:latin typeface="+mn-lt"/>
              </a:rPr>
              <a:t> </a:t>
            </a:r>
            <a:r>
              <a:rPr lang="cs-CZ" i="1" dirty="0" err="1" smtClean="0">
                <a:latin typeface="+mn-lt"/>
              </a:rPr>
              <a:t>Note</a:t>
            </a:r>
            <a:r>
              <a:rPr lang="cs-CZ" i="1" dirty="0" smtClean="0">
                <a:latin typeface="+mn-lt"/>
              </a:rPr>
              <a:t> </a:t>
            </a:r>
            <a:r>
              <a:rPr lang="cs-CZ" i="1" dirty="0" err="1" smtClean="0">
                <a:latin typeface="+mn-lt"/>
              </a:rPr>
              <a:t>for</a:t>
            </a:r>
            <a:r>
              <a:rPr lang="cs-CZ" i="1" dirty="0" smtClean="0">
                <a:latin typeface="+mn-lt"/>
              </a:rPr>
              <a:t> </a:t>
            </a:r>
            <a:r>
              <a:rPr lang="cs-CZ" i="1" dirty="0" err="1" smtClean="0">
                <a:latin typeface="+mn-lt"/>
              </a:rPr>
              <a:t>Waste</a:t>
            </a:r>
            <a:r>
              <a:rPr lang="cs-CZ" i="1" dirty="0" smtClean="0">
                <a:latin typeface="+mn-lt"/>
              </a:rPr>
              <a:t> Management </a:t>
            </a:r>
            <a:r>
              <a:rPr lang="cs-CZ" i="1" dirty="0" err="1" smtClean="0">
                <a:latin typeface="+mn-lt"/>
              </a:rPr>
              <a:t>Plan</a:t>
            </a:r>
            <a:r>
              <a:rPr lang="cs-CZ" i="1" dirty="0" smtClean="0">
                <a:latin typeface="+mn-lt"/>
              </a:rPr>
              <a:t>“</a:t>
            </a:r>
            <a:r>
              <a:rPr lang="cs-CZ" dirty="0" smtClean="0">
                <a:latin typeface="+mn-lt"/>
              </a:rPr>
              <a:t>, který byl vydán v červnu 2012.  </a:t>
            </a:r>
          </a:p>
          <a:p>
            <a:pPr eaLnBrk="1" hangingPunct="1">
              <a:spcBef>
                <a:spcPct val="0"/>
              </a:spcBef>
              <a:defRPr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 smtClean="0">
                <a:solidFill>
                  <a:srgbClr val="FF0000"/>
                </a:solidFill>
              </a:rPr>
              <a:t>Vyvstala nutnost zpracovat další podkladové analýzy pro nové POH (v průběhu přípravy)</a:t>
            </a:r>
            <a:br>
              <a:rPr lang="cs-CZ" altLang="cs-CZ" smtClean="0">
                <a:solidFill>
                  <a:srgbClr val="FF0000"/>
                </a:solidFill>
              </a:rPr>
            </a:br>
            <a:r>
              <a:rPr lang="cs-CZ" altLang="cs-CZ" smtClean="0">
                <a:solidFill>
                  <a:srgbClr val="FF0000"/>
                </a:solidFill>
              </a:rPr>
              <a:t>– posun oproti pův. harmonogramu prací</a:t>
            </a:r>
          </a:p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8035106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4779226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5003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5003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5760264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270000" y="5029200"/>
            <a:ext cx="5156200" cy="1612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612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986603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1870509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331285261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61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61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0729258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997833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2799693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58012479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276789594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>
              <a:sym typeface="Verdana" pitchFamily="34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19605647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altLang="cs-CZ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altLang="cs-CZ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altLang="cs-CZ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altLang="cs-CZ" smtClean="0">
                <a:sym typeface="Verdana" pitchFamily="34" charset="0"/>
              </a:rPr>
              <a:t>Fifth level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>
                <a:sym typeface="Verdana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Verdana Bold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Verdana Bold" charset="0"/>
          <a:sym typeface="Verdana Bold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Verdana Bold" charset="0"/>
          <a:sym typeface="Verdana Bold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Verdana Bold" charset="0"/>
          <a:sym typeface="Verdana Bold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Verdana Bold" charset="0"/>
          <a:sym typeface="Verdana Bold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Verdana Bold" charset="0"/>
          <a:sym typeface="Verdana Bold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Verdana Bold" charset="0"/>
          <a:sym typeface="Verdana Bold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Verdana Bold" charset="0"/>
          <a:sym typeface="Verdana Bold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Verdana Bold" charset="0"/>
          <a:sym typeface="Verdana Bold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Verdana" pitchFamily="3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sym typeface="Verdana" pitchFamily="3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Verdana" pitchFamily="3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sym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Verdana" pitchFamily="34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a.jonasova@mzp.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8243" y="484312"/>
            <a:ext cx="10585450" cy="3240360"/>
          </a:xfrm>
        </p:spPr>
        <p:txBody>
          <a:bodyPr rIns="50797"/>
          <a:lstStyle/>
          <a:p>
            <a:pPr>
              <a:lnSpc>
                <a:spcPct val="150000"/>
              </a:lnSpc>
              <a:spcAft>
                <a:spcPts val="1713"/>
              </a:spcAft>
            </a:pP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 </a:t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4000" dirty="0" smtClean="0">
                <a:solidFill>
                  <a:srgbClr val="000000"/>
                </a:solidFill>
                <a:sym typeface="Gill Sans" charset="0"/>
              </a:rPr>
              <a:t/>
            </a:r>
            <a:br>
              <a:rPr lang="cs-CZ" altLang="cs-CZ" sz="4000" dirty="0" smtClean="0">
                <a:solidFill>
                  <a:srgbClr val="000000"/>
                </a:solidFill>
                <a:sym typeface="Gill Sans" charset="0"/>
              </a:rPr>
            </a:br>
            <a:r>
              <a:rPr lang="cs-CZ" altLang="cs-CZ" sz="4400" b="1" dirty="0" smtClean="0">
                <a:solidFill>
                  <a:srgbClr val="000000"/>
                </a:solidFill>
                <a:sym typeface="Gill Sans" charset="0"/>
              </a:rPr>
              <a:t>Programové období 2014 – 2020 </a:t>
            </a:r>
            <a:br>
              <a:rPr lang="cs-CZ" altLang="cs-CZ" sz="4400" b="1" dirty="0" smtClean="0">
                <a:solidFill>
                  <a:srgbClr val="000000"/>
                </a:solidFill>
                <a:sym typeface="Gill Sans" charset="0"/>
              </a:rPr>
            </a:br>
            <a:r>
              <a:rPr lang="cs-CZ" altLang="cs-CZ" sz="4400" b="1" dirty="0" smtClean="0">
                <a:solidFill>
                  <a:srgbClr val="000000"/>
                </a:solidFill>
                <a:sym typeface="Gill Sans" charset="0"/>
              </a:rPr>
              <a:t>a proces SEA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endParaRPr lang="en-US" altLang="cs-CZ" sz="2800" dirty="0" smtClean="0">
              <a:latin typeface="Gill Sans" charset="0"/>
            </a:endParaRPr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1219991" y="3508648"/>
            <a:ext cx="10423525" cy="0"/>
          </a:xfrm>
          <a:prstGeom prst="line">
            <a:avLst/>
          </a:prstGeom>
          <a:noFill/>
          <a:ln w="38100">
            <a:solidFill>
              <a:srgbClr val="61AE34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30046" tIns="65023" rIns="130046" bIns="65023"/>
          <a:lstStyle/>
          <a:p>
            <a:endParaRPr lang="cs-CZ"/>
          </a:p>
        </p:txBody>
      </p:sp>
      <p:sp>
        <p:nvSpPr>
          <p:cNvPr id="5" name="Text Box 5"/>
          <p:cNvSpPr txBox="1">
            <a:spLocks/>
          </p:cNvSpPr>
          <p:nvPr/>
        </p:nvSpPr>
        <p:spPr bwMode="auto">
          <a:xfrm>
            <a:off x="1157284" y="3940696"/>
            <a:ext cx="10548937" cy="2131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6" tIns="65023" rIns="130046" bIns="65023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 smtClean="0">
                <a:latin typeface="+mj-lt"/>
                <a:cs typeface="Arial" panose="020B0604020202020204" pitchFamily="34" charset="0"/>
              </a:rPr>
              <a:t>Mgr. Zuzana </a:t>
            </a:r>
            <a:r>
              <a:rPr lang="cs-CZ" sz="2800" b="1" dirty="0" err="1" smtClean="0">
                <a:latin typeface="+mj-lt"/>
                <a:cs typeface="Arial" panose="020B0604020202020204" pitchFamily="34" charset="0"/>
              </a:rPr>
              <a:t>Plešková</a:t>
            </a:r>
            <a:endParaRPr lang="cs-CZ" sz="2800" b="1" dirty="0">
              <a:latin typeface="+mj-lt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cs-CZ" sz="2800" dirty="0">
                <a:latin typeface="+mj-lt"/>
                <a:cs typeface="Arial" panose="020B0604020202020204" pitchFamily="34" charset="0"/>
              </a:rPr>
              <a:t>Ministerstvo životního prostředí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cs-CZ" altLang="cs-CZ" sz="2800" dirty="0" smtClean="0">
                <a:cs typeface="Arial" panose="020B0604020202020204" pitchFamily="34" charset="0"/>
              </a:rPr>
              <a:t>14. února 2014 </a:t>
            </a:r>
          </a:p>
          <a:p>
            <a:pPr eaLnBrk="1" hangingPunct="1">
              <a:spcBef>
                <a:spcPct val="50000"/>
              </a:spcBef>
              <a:defRPr/>
            </a:pPr>
            <a:endParaRPr lang="cs-CZ" sz="1200" dirty="0">
              <a:latin typeface="Verdana Bold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3200"/>
            <a:ext cx="12849225" cy="1316038"/>
          </a:xfrm>
        </p:spPr>
        <p:txBody>
          <a:bodyPr/>
          <a:lstStyle/>
          <a:p>
            <a:pPr>
              <a:defRPr/>
            </a:pPr>
            <a:r>
              <a:rPr lang="pl-PL" sz="4400" b="1" dirty="0" smtClean="0">
                <a:latin typeface="+mn-lt"/>
              </a:rPr>
              <a:t>Problematika realokací</a:t>
            </a:r>
            <a:endParaRPr lang="pl-PL" sz="4400" b="1" dirty="0">
              <a:latin typeface="+mn-lt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7463" y="1701800"/>
            <a:ext cx="10423525" cy="6931025"/>
          </a:xfrm>
        </p:spPr>
        <p:txBody>
          <a:bodyPr/>
          <a:lstStyle/>
          <a:p>
            <a:pPr algn="l">
              <a:buNone/>
            </a:pPr>
            <a:endParaRPr lang="cs-CZ" sz="2000" dirty="0" smtClean="0"/>
          </a:p>
          <a:p>
            <a:pPr algn="l">
              <a:buFont typeface="Wingdings" pitchFamily="2" charset="2"/>
              <a:buChar char="ü"/>
            </a:pPr>
            <a:r>
              <a:rPr lang="cs-CZ" sz="2400" dirty="0" smtClean="0"/>
              <a:t>V případě, že dojde v průběhu procesu SEA či po jeho ukončení k realokacím v rámci jednoho programu mezi jednotlivými prioritními osami, apod. či mezi dvěma a více programy, </a:t>
            </a:r>
            <a:r>
              <a:rPr lang="cs-CZ" sz="2400" b="1" dirty="0" smtClean="0"/>
              <a:t>vždy je nutné zaslat MŽP, OPVIP, žádost o vyjádření, zda se jedná o takovou změnu, kterou je nutné v souladu s požadavky zákona o posuzování vlivů na ŽP vyhodnotit</a:t>
            </a:r>
            <a:r>
              <a:rPr lang="cs-CZ" sz="2400" dirty="0" smtClean="0"/>
              <a:t>. </a:t>
            </a:r>
          </a:p>
          <a:p>
            <a:pPr algn="l">
              <a:buNone/>
            </a:pPr>
            <a:endParaRPr lang="cs-CZ" sz="2400" dirty="0" smtClean="0"/>
          </a:p>
          <a:p>
            <a:pPr algn="l">
              <a:buFont typeface="Wingdings" pitchFamily="2" charset="2"/>
              <a:buChar char="ü"/>
            </a:pPr>
            <a:r>
              <a:rPr lang="cs-CZ" sz="2400" b="1" dirty="0" smtClean="0"/>
              <a:t>V případě probíhajícího procesu SEA </a:t>
            </a:r>
            <a:r>
              <a:rPr lang="cs-CZ" sz="2400" dirty="0" smtClean="0"/>
              <a:t>by to v případě významných změn s potenciálně významným negativním vlivem na životní prostředí mohlo znamenat nutnost vrátit se o krok zpět (např. </a:t>
            </a:r>
            <a:r>
              <a:rPr lang="cs-CZ" sz="2400" dirty="0" err="1" smtClean="0"/>
              <a:t>dovyhodnotit</a:t>
            </a:r>
            <a:r>
              <a:rPr lang="cs-CZ" sz="2400" dirty="0" smtClean="0"/>
              <a:t> uvedenou změnu v rámci vyhodnocení SEA a provést opakované veřejné projednání)</a:t>
            </a:r>
          </a:p>
          <a:p>
            <a:pPr algn="l">
              <a:buFont typeface="Wingdings" pitchFamily="2" charset="2"/>
              <a:buChar char="ü"/>
            </a:pPr>
            <a:r>
              <a:rPr lang="cs-CZ" sz="2400" b="1" dirty="0" smtClean="0"/>
              <a:t>V případě ukončeného procesu SEA </a:t>
            </a:r>
            <a:r>
              <a:rPr lang="cs-CZ" sz="2400" dirty="0" smtClean="0"/>
              <a:t>by to mohlo znamenat potřebu provedení nového zjišťovacího řízení, v jehož závěru by MŽP, OPVIP, uvedlo, zda je nutné uvedenou změnu dále posuzovat podle zákona o posuzování vlivů na ŽP nebo MŽP proces SEA závěrem zjišťovacího řízení ukončí.</a:t>
            </a:r>
          </a:p>
          <a:p>
            <a:pPr>
              <a:buFontTx/>
              <a:buNone/>
              <a:defRPr/>
            </a:pPr>
            <a:endParaRPr lang="cs-CZ" sz="2400" dirty="0"/>
          </a:p>
          <a:p>
            <a:pPr>
              <a:defRPr/>
            </a:pPr>
            <a:endParaRPr lang="cs-CZ" sz="2600" dirty="0"/>
          </a:p>
          <a:p>
            <a:pPr algn="just">
              <a:buFontTx/>
              <a:buNone/>
              <a:defRPr/>
            </a:pPr>
            <a:endParaRPr lang="cs-CZ" sz="2600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7412" name="Line 2"/>
          <p:cNvSpPr>
            <a:spLocks noChangeShapeType="1"/>
          </p:cNvSpPr>
          <p:nvPr/>
        </p:nvSpPr>
        <p:spPr bwMode="auto">
          <a:xfrm>
            <a:off x="1287463" y="1519238"/>
            <a:ext cx="10423525" cy="0"/>
          </a:xfrm>
          <a:prstGeom prst="line">
            <a:avLst/>
          </a:prstGeom>
          <a:noFill/>
          <a:ln w="38100">
            <a:solidFill>
              <a:srgbClr val="61AE34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1435" tIns="45718" rIns="91435" bIns="45718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/>
          </p:cNvSpPr>
          <p:nvPr/>
        </p:nvSpPr>
        <p:spPr bwMode="auto">
          <a:xfrm>
            <a:off x="2840038" y="2446094"/>
            <a:ext cx="7758112" cy="430886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1435" tIns="45718" rIns="91435" bIns="45718" anchor="ctr">
            <a:spAutoFit/>
          </a:bodyPr>
          <a:lstStyle/>
          <a:p>
            <a:pPr defTabSz="914386">
              <a:defRPr/>
            </a:pPr>
            <a:endParaRPr lang="cs-CZ" sz="5100" b="1" dirty="0" smtClean="0">
              <a:latin typeface="+mn-lt"/>
            </a:endParaRPr>
          </a:p>
          <a:p>
            <a:pPr defTabSz="914386">
              <a:defRPr/>
            </a:pPr>
            <a:r>
              <a:rPr lang="cs-CZ" sz="5100" b="1" dirty="0" smtClean="0">
                <a:latin typeface="+mn-lt"/>
              </a:rPr>
              <a:t>Děkuji </a:t>
            </a:r>
            <a:r>
              <a:rPr lang="cs-CZ" sz="5100" b="1" dirty="0">
                <a:latin typeface="+mn-lt"/>
              </a:rPr>
              <a:t>za pozornost</a:t>
            </a:r>
          </a:p>
          <a:p>
            <a:pPr defTabSz="914386">
              <a:defRPr/>
            </a:pPr>
            <a:endParaRPr lang="cs-CZ" sz="2800" dirty="0"/>
          </a:p>
          <a:p>
            <a:pPr defTabSz="914386">
              <a:defRPr/>
            </a:pPr>
            <a:endParaRPr lang="cs-CZ" sz="3600" dirty="0"/>
          </a:p>
          <a:p>
            <a:pPr defTabSz="914386">
              <a:defRPr/>
            </a:pPr>
            <a:r>
              <a:rPr lang="cs-CZ" sz="3600" u="sng" dirty="0" err="1" smtClean="0">
                <a:hlinkClick r:id="rId3"/>
              </a:rPr>
              <a:t>zuzana.pleskova</a:t>
            </a:r>
            <a:r>
              <a:rPr lang="cs-CZ" sz="3600" u="sng" dirty="0" smtClean="0">
                <a:hlinkClick r:id="rId3"/>
              </a:rPr>
              <a:t>@</a:t>
            </a:r>
            <a:r>
              <a:rPr lang="cs-CZ" sz="3600" u="sng" dirty="0" err="1" smtClean="0">
                <a:hlinkClick r:id="rId3"/>
              </a:rPr>
              <a:t>mzp.cz</a:t>
            </a:r>
            <a:endParaRPr lang="cs-CZ" sz="3600" u="sng" dirty="0" smtClean="0"/>
          </a:p>
          <a:p>
            <a:pPr defTabSz="914386">
              <a:defRPr/>
            </a:pPr>
            <a:endParaRPr lang="cs-CZ" sz="3600" u="sng" dirty="0" smtClean="0"/>
          </a:p>
          <a:p>
            <a:pPr defTabSz="914386">
              <a:defRPr/>
            </a:pPr>
            <a:endParaRPr lang="cs-CZ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930275" y="915988"/>
            <a:ext cx="10929938" cy="2520651"/>
          </a:xfrm>
        </p:spPr>
        <p:txBody>
          <a:bodyPr/>
          <a:lstStyle/>
          <a:p>
            <a:pPr lvl="0"/>
            <a:r>
              <a:rPr lang="cs-CZ" sz="4000" b="1" dirty="0" smtClean="0"/>
              <a:t>Dosavadní průběh procesu posuzování vlivů Dohody o partnerství na životní prostředí</a:t>
            </a:r>
            <a:br>
              <a:rPr lang="cs-CZ" sz="4000" b="1" dirty="0" smtClean="0"/>
            </a:br>
            <a:r>
              <a:rPr lang="cs-CZ" sz="4000" b="1" dirty="0" smtClean="0"/>
              <a:t> (proces SEA)</a:t>
            </a:r>
            <a:endParaRPr lang="cs-CZ" sz="4000" dirty="0"/>
          </a:p>
        </p:txBody>
      </p:sp>
      <p:sp>
        <p:nvSpPr>
          <p:cNvPr id="3075" name="Line 2"/>
          <p:cNvSpPr>
            <a:spLocks noChangeShapeType="1"/>
          </p:cNvSpPr>
          <p:nvPr/>
        </p:nvSpPr>
        <p:spPr bwMode="auto">
          <a:xfrm>
            <a:off x="1317824" y="3436640"/>
            <a:ext cx="10423525" cy="0"/>
          </a:xfrm>
          <a:prstGeom prst="line">
            <a:avLst/>
          </a:prstGeom>
          <a:noFill/>
          <a:ln w="38100">
            <a:solidFill>
              <a:srgbClr val="61AE34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" name="Text Box 4"/>
          <p:cNvSpPr txBox="1">
            <a:spLocks/>
          </p:cNvSpPr>
          <p:nvPr/>
        </p:nvSpPr>
        <p:spPr bwMode="auto">
          <a:xfrm>
            <a:off x="4191000" y="5486400"/>
            <a:ext cx="6096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600">
                <a:solidFill>
                  <a:schemeClr val="tx1"/>
                </a:solidFill>
                <a:latin typeface="Verdana" pitchFamily="34" charset="0"/>
                <a:sym typeface="Verdana" pitchFamily="34" charset="0"/>
              </a:defRPr>
            </a:lvl1pPr>
            <a:lvl2pPr marL="742950" indent="-285750" eaLnBrk="0" hangingPunct="0">
              <a:buChar char="–"/>
              <a:defRPr sz="3600">
                <a:solidFill>
                  <a:schemeClr val="tx1"/>
                </a:solidFill>
                <a:latin typeface="Verdana" pitchFamily="34" charset="0"/>
                <a:sym typeface="Verdana" pitchFamily="34" charset="0"/>
              </a:defRPr>
            </a:lvl2pPr>
            <a:lvl3pPr marL="1143000" indent="-228600" eaLnBrk="0" hangingPunct="0">
              <a:buChar char="•"/>
              <a:defRPr sz="3600">
                <a:solidFill>
                  <a:schemeClr val="tx1"/>
                </a:solidFill>
                <a:latin typeface="Verdana" pitchFamily="34" charset="0"/>
                <a:sym typeface="Verdana" pitchFamily="34" charset="0"/>
              </a:defRPr>
            </a:lvl3pPr>
            <a:lvl4pPr marL="1600200" indent="-228600" eaLnBrk="0" hangingPunct="0">
              <a:buChar char="–"/>
              <a:defRPr sz="3600">
                <a:solidFill>
                  <a:schemeClr val="tx1"/>
                </a:solidFill>
                <a:latin typeface="Verdana" pitchFamily="34" charset="0"/>
                <a:sym typeface="Verdana" pitchFamily="34" charset="0"/>
              </a:defRPr>
            </a:lvl4pPr>
            <a:lvl5pPr marL="2057400" indent="-228600" eaLnBrk="0" hangingPunct="0">
              <a:buChar char="»"/>
              <a:defRPr sz="3600">
                <a:solidFill>
                  <a:schemeClr val="tx1"/>
                </a:solidFill>
                <a:latin typeface="Verdana" pitchFamily="34" charset="0"/>
                <a:sym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Verdana" pitchFamily="34" charset="0"/>
                <a:sym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Verdana" pitchFamily="34" charset="0"/>
                <a:sym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Verdana" pitchFamily="34" charset="0"/>
                <a:sym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Verdana" pitchFamily="34" charset="0"/>
                <a:sym typeface="Verdana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420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3077" name="Text Box 5"/>
          <p:cNvSpPr txBox="1">
            <a:spLocks/>
          </p:cNvSpPr>
          <p:nvPr/>
        </p:nvSpPr>
        <p:spPr bwMode="auto">
          <a:xfrm>
            <a:off x="1605856" y="3796680"/>
            <a:ext cx="9856788" cy="41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sym typeface="Gill Sans"/>
              </a:defRPr>
            </a:lvl9pPr>
          </a:lstStyle>
          <a:p>
            <a:pPr algn="just"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  <a:defRPr/>
            </a:pPr>
            <a:r>
              <a:rPr lang="cs-CZ" sz="2800" dirty="0" smtClean="0"/>
              <a:t>Oznámení koncepce</a:t>
            </a:r>
          </a:p>
          <a:p>
            <a:pPr algn="just"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  <a:defRPr/>
            </a:pPr>
            <a:r>
              <a:rPr lang="cs-CZ" sz="2800" dirty="0" smtClean="0"/>
              <a:t>Závěr zjišťovacího řízení</a:t>
            </a:r>
          </a:p>
          <a:p>
            <a:pPr algn="just"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  <a:defRPr/>
            </a:pPr>
            <a:r>
              <a:rPr lang="cs-CZ" sz="2800" dirty="0" smtClean="0"/>
              <a:t>Předběžné veřejné projednání (úvodní seminář)</a:t>
            </a:r>
          </a:p>
          <a:p>
            <a:pPr algn="just"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  <a:defRPr/>
            </a:pPr>
            <a:r>
              <a:rPr lang="cs-CZ" sz="2800" dirty="0" smtClean="0"/>
              <a:t>Předložení návrhu koncepce a vyhodnocení SEA</a:t>
            </a:r>
          </a:p>
          <a:p>
            <a:pPr algn="just"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  <a:defRPr/>
            </a:pPr>
            <a:endParaRPr lang="cs-CZ" sz="2800" dirty="0" smtClean="0">
              <a:solidFill>
                <a:schemeClr val="tx1"/>
              </a:solidFill>
              <a:latin typeface="Verdana" panose="020B0604030504040204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  <a:defRPr/>
            </a:pPr>
            <a:endParaRPr lang="cs-CZ" sz="2800" dirty="0">
              <a:solidFill>
                <a:schemeClr val="tx1"/>
              </a:solidFill>
              <a:latin typeface="Verdana" panose="020B0604030504040204" pitchFamily="34" charset="0"/>
              <a:cs typeface="Arial" pitchFamily="34" charset="0"/>
            </a:endParaRPr>
          </a:p>
          <a:p>
            <a:pPr marL="628650" lvl="1" indent="0" algn="l" eaLnBrk="1" hangingPunct="1">
              <a:buClr>
                <a:srgbClr val="008000"/>
              </a:buClr>
              <a:tabLst>
                <a:tab pos="2781300" algn="l"/>
              </a:tabLst>
              <a:defRPr/>
            </a:pPr>
            <a:endParaRPr lang="cs-CZ" sz="2400" dirty="0"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3200"/>
            <a:ext cx="12849225" cy="1316038"/>
          </a:xfrm>
        </p:spPr>
        <p:txBody>
          <a:bodyPr/>
          <a:lstStyle/>
          <a:p>
            <a:pPr lvl="0"/>
            <a:r>
              <a:rPr lang="cs-CZ" sz="4400" b="1" dirty="0" smtClean="0"/>
              <a:t>Další postup přípravy Dohody a procesu SEA</a:t>
            </a:r>
            <a:endParaRPr lang="cs-CZ" sz="44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8100" y="2009775"/>
            <a:ext cx="10423525" cy="6931025"/>
          </a:xfrm>
        </p:spPr>
        <p:txBody>
          <a:bodyPr/>
          <a:lstStyle/>
          <a:p>
            <a:pPr lvl="0" algn="l">
              <a:buFont typeface="Wingdings" pitchFamily="2" charset="2"/>
              <a:buChar char="ü"/>
              <a:defRPr/>
            </a:pPr>
            <a:r>
              <a:rPr lang="cs-CZ" sz="2800" b="1" dirty="0" smtClean="0"/>
              <a:t>nutné Dohodu předložit Evropské komisi nejpozději do 22. 4. 2014</a:t>
            </a:r>
            <a:r>
              <a:rPr lang="cs-CZ" sz="2800" dirty="0" smtClean="0"/>
              <a:t>. K tomuto datu již musí být pro Dohodu vydáno stanovisko SEA a Dohoda musí být schválena vládou</a:t>
            </a:r>
          </a:p>
          <a:p>
            <a:pPr lvl="0" algn="l">
              <a:buNone/>
              <a:defRPr/>
            </a:pPr>
            <a:endParaRPr lang="cs-CZ" sz="2800" dirty="0" smtClean="0"/>
          </a:p>
          <a:p>
            <a:pPr algn="l">
              <a:buFont typeface="Wingdings" pitchFamily="2" charset="2"/>
              <a:buChar char="ü"/>
              <a:defRPr/>
            </a:pPr>
            <a:r>
              <a:rPr lang="cs-CZ" sz="2800" dirty="0" smtClean="0"/>
              <a:t>Rozeslání dotčeným orgánům ke zveřejnění a vyjádření</a:t>
            </a:r>
          </a:p>
          <a:p>
            <a:pPr algn="l">
              <a:buFont typeface="Wingdings" pitchFamily="2" charset="2"/>
              <a:buChar char="ü"/>
              <a:defRPr/>
            </a:pPr>
            <a:r>
              <a:rPr lang="cs-CZ" sz="2800" dirty="0" smtClean="0"/>
              <a:t>Termín zveřejnění</a:t>
            </a:r>
          </a:p>
          <a:p>
            <a:pPr algn="l">
              <a:buFont typeface="Wingdings" pitchFamily="2" charset="2"/>
              <a:buChar char="ü"/>
              <a:defRPr/>
            </a:pPr>
            <a:r>
              <a:rPr lang="cs-CZ" sz="2800" dirty="0" smtClean="0"/>
              <a:t>Veřejné projednání - nejdříve po uplynutí 30 dnů ode dne předložení Dohody MŽP</a:t>
            </a:r>
          </a:p>
          <a:p>
            <a:pPr algn="l">
              <a:buFont typeface="Wingdings" pitchFamily="2" charset="2"/>
              <a:buChar char="ü"/>
              <a:defRPr/>
            </a:pPr>
            <a:r>
              <a:rPr lang="cs-CZ" sz="2800" dirty="0" smtClean="0"/>
              <a:t>Do 30 dnů od zveřejnění Dohody má každý možnost v souladu s § 10j odst. 3 zákona o posuzování vlivů na ŽP zaslat k Dohodě a k vyhodnocení SEA své vyjádření</a:t>
            </a:r>
          </a:p>
          <a:p>
            <a:pPr algn="l">
              <a:buFont typeface="Wingdings" pitchFamily="2" charset="2"/>
              <a:buChar char="ü"/>
              <a:defRPr/>
            </a:pPr>
            <a:endParaRPr lang="cs-CZ" sz="2400" dirty="0" smtClean="0"/>
          </a:p>
          <a:p>
            <a:pPr algn="l">
              <a:buFont typeface="Wingdings" pitchFamily="2" charset="2"/>
              <a:buChar char="ü"/>
              <a:defRPr/>
            </a:pPr>
            <a:endParaRPr lang="cs-CZ" sz="2400" dirty="0" smtClean="0"/>
          </a:p>
          <a:p>
            <a:pPr algn="l">
              <a:buFontTx/>
              <a:buNone/>
              <a:defRPr/>
            </a:pPr>
            <a:endParaRPr lang="cs-CZ" sz="2600" dirty="0"/>
          </a:p>
          <a:p>
            <a:pPr algn="l">
              <a:defRPr/>
            </a:pPr>
            <a:endParaRPr lang="cs-CZ" sz="2600" dirty="0"/>
          </a:p>
          <a:p>
            <a:pPr algn="l">
              <a:buFontTx/>
              <a:buNone/>
              <a:defRPr/>
            </a:pPr>
            <a:endParaRPr lang="cs-CZ" sz="2600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8196" name="Line 2"/>
          <p:cNvSpPr>
            <a:spLocks noChangeShapeType="1"/>
          </p:cNvSpPr>
          <p:nvPr/>
        </p:nvSpPr>
        <p:spPr bwMode="auto">
          <a:xfrm>
            <a:off x="1287463" y="1519238"/>
            <a:ext cx="10423525" cy="0"/>
          </a:xfrm>
          <a:prstGeom prst="line">
            <a:avLst/>
          </a:prstGeom>
          <a:noFill/>
          <a:ln w="38100">
            <a:solidFill>
              <a:srgbClr val="61AE34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1435" tIns="45718" rIns="91435" bIns="45718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3200"/>
            <a:ext cx="12849225" cy="1316038"/>
          </a:xfrm>
        </p:spPr>
        <p:txBody>
          <a:bodyPr/>
          <a:lstStyle/>
          <a:p>
            <a:pPr>
              <a:defRPr/>
            </a:pPr>
            <a:r>
              <a:rPr lang="cs-CZ" sz="4400" b="1" dirty="0" smtClean="0"/>
              <a:t>Další postup přípravy Dohody a procesu SEA</a:t>
            </a:r>
            <a:endParaRPr lang="pl-PL" sz="4400" b="1" dirty="0">
              <a:latin typeface="+mn-lt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7462" y="2356520"/>
            <a:ext cx="10423525" cy="6642993"/>
          </a:xfrm>
        </p:spPr>
        <p:txBody>
          <a:bodyPr/>
          <a:lstStyle/>
          <a:p>
            <a:pPr lvl="0" algn="l">
              <a:buFont typeface="Wingdings" pitchFamily="2" charset="2"/>
              <a:buChar char="ü"/>
              <a:defRPr/>
            </a:pPr>
            <a:r>
              <a:rPr lang="cs-CZ" sz="2800" dirty="0" smtClean="0"/>
              <a:t>Zápis z veřejného projednání - do 5 dnů ode dne VP jej musí MMR zaslat MŽP</a:t>
            </a:r>
          </a:p>
          <a:p>
            <a:pPr lvl="0" algn="l">
              <a:buFont typeface="Wingdings" pitchFamily="2" charset="2"/>
              <a:buChar char="ü"/>
              <a:defRPr/>
            </a:pPr>
            <a:r>
              <a:rPr lang="cs-CZ" sz="2800" b="1" dirty="0" smtClean="0"/>
              <a:t>Stanovisko SEA</a:t>
            </a:r>
            <a:r>
              <a:rPr lang="cs-CZ" sz="2800" dirty="0" smtClean="0"/>
              <a:t> - do 30 dnů ode dne obdržení zápisu z VP vydá MŽP v souladu s § 10g zákona o posuzování vlivů na ŽP. Zároveň je nutné dodržet i 30-denní zákonnou lhůtu pro možnost vyjádření veřejnosti</a:t>
            </a:r>
          </a:p>
          <a:p>
            <a:pPr lvl="0" algn="l">
              <a:buNone/>
              <a:defRPr/>
            </a:pPr>
            <a:endParaRPr lang="cs-CZ" sz="2800" dirty="0" smtClean="0"/>
          </a:p>
          <a:p>
            <a:pPr algn="l">
              <a:buFont typeface="Wingdings" pitchFamily="2" charset="2"/>
              <a:buChar char="ü"/>
              <a:defRPr/>
            </a:pPr>
            <a:r>
              <a:rPr lang="cs-CZ" sz="2800" b="1" dirty="0" smtClean="0"/>
              <a:t>Konečný termín vydání stanoviska SEA lze při optimálním průběhu procesu SEA a za maximálního zkracování lhůt daných pro MŽP (tj. lhůta pro rozeslání a zveřejnění Dohody, pro vydání stanoviska SEA) předpokládat v termínu cca 2. polovina března 2014</a:t>
            </a:r>
            <a:endParaRPr lang="cs-CZ" sz="2800" dirty="0" smtClean="0"/>
          </a:p>
          <a:p>
            <a:pPr lvl="0" algn="l">
              <a:buNone/>
              <a:defRPr/>
            </a:pPr>
            <a:endParaRPr lang="cs-CZ" sz="2800" dirty="0" smtClean="0"/>
          </a:p>
          <a:p>
            <a:pPr>
              <a:defRPr/>
            </a:pPr>
            <a:endParaRPr lang="cs-CZ" sz="2600" kern="1200" dirty="0"/>
          </a:p>
          <a:p>
            <a:pPr>
              <a:defRPr/>
            </a:pPr>
            <a:endParaRPr lang="cs-CZ" sz="2600" dirty="0"/>
          </a:p>
          <a:p>
            <a:pPr>
              <a:buFontTx/>
              <a:buNone/>
              <a:defRPr/>
            </a:pPr>
            <a:endParaRPr lang="cs-CZ" sz="2600" dirty="0"/>
          </a:p>
          <a:p>
            <a:pPr>
              <a:defRPr/>
            </a:pPr>
            <a:endParaRPr lang="cs-CZ" sz="2600" dirty="0"/>
          </a:p>
          <a:p>
            <a:pPr algn="just">
              <a:buFontTx/>
              <a:buNone/>
              <a:defRPr/>
            </a:pPr>
            <a:endParaRPr lang="cs-CZ" sz="2600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9220" name="Line 2"/>
          <p:cNvSpPr>
            <a:spLocks noChangeShapeType="1"/>
          </p:cNvSpPr>
          <p:nvPr/>
        </p:nvSpPr>
        <p:spPr bwMode="auto">
          <a:xfrm>
            <a:off x="1287463" y="1780456"/>
            <a:ext cx="10423525" cy="0"/>
          </a:xfrm>
          <a:prstGeom prst="line">
            <a:avLst/>
          </a:prstGeom>
          <a:noFill/>
          <a:ln w="38100">
            <a:solidFill>
              <a:srgbClr val="61AE34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1435" tIns="45718" rIns="91435" bIns="45718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3200"/>
            <a:ext cx="12849225" cy="1316038"/>
          </a:xfrm>
        </p:spPr>
        <p:txBody>
          <a:bodyPr/>
          <a:lstStyle/>
          <a:p>
            <a:pPr lvl="0"/>
            <a:r>
              <a:rPr lang="cs-CZ" sz="4400" b="1" dirty="0" smtClean="0"/>
              <a:t>Další postup přípravy ostatních programů</a:t>
            </a:r>
            <a:endParaRPr lang="cs-CZ" sz="44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7463" y="1780457"/>
            <a:ext cx="10423525" cy="6480719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cs-CZ" sz="2800" b="1" dirty="0" smtClean="0"/>
              <a:t>Termíny předložení programů EK</a:t>
            </a:r>
            <a:r>
              <a:rPr lang="cs-CZ" sz="2800" dirty="0" smtClean="0"/>
              <a:t>:</a:t>
            </a:r>
          </a:p>
          <a:p>
            <a:pPr algn="l">
              <a:buNone/>
            </a:pPr>
            <a:endParaRPr lang="cs-CZ" sz="2800" dirty="0" smtClean="0"/>
          </a:p>
          <a:p>
            <a:pPr algn="l">
              <a:buFont typeface="Wingdings" pitchFamily="2" charset="2"/>
              <a:buChar char="ü"/>
            </a:pPr>
            <a:r>
              <a:rPr lang="cs-CZ" sz="2800" dirty="0" smtClean="0"/>
              <a:t>Dle čl. 26 obecného nařízení do 3 měsíců po odeslání Dohody Evropské komisi – lhůta pro odeslání všech programů, s výjimkou programů fondů, pro které nevstoupilo příslušné nařízení v platnost do 22.2.2014 - po vydání stanoviska SEA a po schválení vládou</a:t>
            </a:r>
          </a:p>
          <a:p>
            <a:pPr algn="l">
              <a:buFont typeface="Wingdings" pitchFamily="2" charset="2"/>
              <a:buChar char="ü"/>
            </a:pPr>
            <a:r>
              <a:rPr lang="cs-CZ" sz="2800" dirty="0" smtClean="0"/>
              <a:t>Dle čl. 26 obecného nařízení termín 22. 9. 2014 – lhůta pro odeslání operačních programů </a:t>
            </a:r>
            <a:r>
              <a:rPr lang="cs-CZ" sz="2800" dirty="0" err="1" smtClean="0"/>
              <a:t>přeshraniční</a:t>
            </a:r>
            <a:r>
              <a:rPr lang="cs-CZ" sz="2800" dirty="0" smtClean="0"/>
              <a:t> spolupráce - po vydání stanoviska SEA a po schválení vládou</a:t>
            </a:r>
          </a:p>
          <a:p>
            <a:pPr algn="l">
              <a:buFont typeface="Wingdings" pitchFamily="2" charset="2"/>
              <a:buChar char="ü"/>
            </a:pPr>
            <a:endParaRPr lang="cs-CZ" sz="2800" dirty="0" smtClean="0"/>
          </a:p>
          <a:p>
            <a:pPr marL="342900" lvl="1" indent="-342900" algn="l">
              <a:buFont typeface="Wingdings" pitchFamily="2" charset="2"/>
              <a:buChar char="ü"/>
            </a:pPr>
            <a:r>
              <a:rPr lang="cs-CZ" sz="2800" dirty="0" smtClean="0"/>
              <a:t>Pro všechny operační programy na národní úrovni již MŽP vydalo závěry zjišťovacího řízení, v současnosti se nachází ve fázi zpracování vyhodnocení SEA</a:t>
            </a:r>
          </a:p>
          <a:p>
            <a:pPr algn="l">
              <a:buFont typeface="Wingdings" pitchFamily="2" charset="2"/>
              <a:buChar char="ü"/>
            </a:pPr>
            <a:endParaRPr lang="cs-CZ" sz="2800" dirty="0" smtClean="0"/>
          </a:p>
          <a:p>
            <a:pPr marL="0" indent="0">
              <a:buFontTx/>
              <a:buNone/>
              <a:defRPr/>
            </a:pPr>
            <a:endParaRPr lang="cs-CZ" sz="2600" dirty="0"/>
          </a:p>
          <a:p>
            <a:pPr>
              <a:defRPr/>
            </a:pPr>
            <a:endParaRPr lang="cs-CZ" sz="2600" dirty="0"/>
          </a:p>
          <a:p>
            <a:pPr>
              <a:defRPr/>
            </a:pPr>
            <a:endParaRPr lang="cs-CZ" sz="2600" dirty="0"/>
          </a:p>
          <a:p>
            <a:pPr>
              <a:defRPr/>
            </a:pPr>
            <a:endParaRPr lang="cs-CZ" sz="2600" dirty="0"/>
          </a:p>
          <a:p>
            <a:pPr>
              <a:buFontTx/>
              <a:buNone/>
              <a:defRPr/>
            </a:pPr>
            <a:endParaRPr lang="cs-CZ" sz="2600" dirty="0"/>
          </a:p>
          <a:p>
            <a:pPr>
              <a:buFontTx/>
              <a:buNone/>
              <a:defRPr/>
            </a:pPr>
            <a:r>
              <a:rPr lang="cs-CZ" sz="2600" dirty="0"/>
              <a:t> </a:t>
            </a:r>
          </a:p>
          <a:p>
            <a:pPr>
              <a:buFontTx/>
              <a:buNone/>
              <a:defRPr/>
            </a:pPr>
            <a:endParaRPr lang="cs-CZ" sz="2600" dirty="0"/>
          </a:p>
          <a:p>
            <a:pPr>
              <a:defRPr/>
            </a:pPr>
            <a:endParaRPr lang="cs-CZ" sz="2600" dirty="0"/>
          </a:p>
          <a:p>
            <a:pPr algn="just">
              <a:buFontTx/>
              <a:buNone/>
              <a:defRPr/>
            </a:pPr>
            <a:endParaRPr lang="cs-CZ" sz="2600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1268" name="Line 2"/>
          <p:cNvSpPr>
            <a:spLocks noChangeShapeType="1"/>
          </p:cNvSpPr>
          <p:nvPr/>
        </p:nvSpPr>
        <p:spPr bwMode="auto">
          <a:xfrm>
            <a:off x="1287463" y="1519238"/>
            <a:ext cx="10423525" cy="0"/>
          </a:xfrm>
          <a:prstGeom prst="line">
            <a:avLst/>
          </a:prstGeom>
          <a:noFill/>
          <a:ln w="38100">
            <a:solidFill>
              <a:srgbClr val="61AE34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1435" tIns="45718" rIns="91435" bIns="45718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3200"/>
            <a:ext cx="12849225" cy="1316038"/>
          </a:xfrm>
        </p:spPr>
        <p:txBody>
          <a:bodyPr/>
          <a:lstStyle/>
          <a:p>
            <a:pPr>
              <a:defRPr/>
            </a:pPr>
            <a:r>
              <a:rPr lang="pl-PL" sz="4400" b="1" dirty="0" smtClean="0">
                <a:latin typeface="Verdana" panose="020B0604030504040204" pitchFamily="34" charset="0"/>
              </a:rPr>
              <a:t>Možná rizika nedodržení lhůt</a:t>
            </a:r>
            <a:endParaRPr lang="pl-PL" sz="4400" b="1" dirty="0">
              <a:latin typeface="Verdana" panose="020B060403050404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0475" y="2009775"/>
            <a:ext cx="10423525" cy="7113588"/>
          </a:xfrm>
        </p:spPr>
        <p:txBody>
          <a:bodyPr/>
          <a:lstStyle/>
          <a:p>
            <a:pPr marL="1200150" lvl="1" indent="-742950" algn="l">
              <a:buFont typeface="+mj-lt"/>
              <a:buAutoNum type="arabicPeriod"/>
            </a:pPr>
            <a:r>
              <a:rPr lang="cs-CZ" sz="2800" b="1" dirty="0" smtClean="0"/>
              <a:t>Včasné nedodání návrhu OP a vyhodnocení SEA ze strany řídících orgánů jednotlivých OP</a:t>
            </a:r>
          </a:p>
          <a:p>
            <a:pPr lvl="1" algn="l">
              <a:buNone/>
            </a:pPr>
            <a:endParaRPr lang="cs-CZ" sz="2400" dirty="0" smtClean="0"/>
          </a:p>
          <a:p>
            <a:pPr lvl="1" algn="just">
              <a:buFont typeface="Arial" pitchFamily="34" charset="0"/>
              <a:buChar char="•"/>
            </a:pPr>
            <a:r>
              <a:rPr lang="cs-CZ" sz="2400" dirty="0" smtClean="0"/>
              <a:t>Je nutné počítat se lhůtou </a:t>
            </a:r>
            <a:r>
              <a:rPr lang="cs-CZ" sz="2400" b="1" dirty="0" smtClean="0"/>
              <a:t>minimálně 2,5 měsíce </a:t>
            </a:r>
            <a:r>
              <a:rPr lang="cs-CZ" sz="2400" dirty="0" smtClean="0"/>
              <a:t>od předložení návrhu programu a vyhodnocení SEA do vydání stanoviska SEA. </a:t>
            </a:r>
          </a:p>
          <a:p>
            <a:pPr lvl="1" algn="just">
              <a:buNone/>
            </a:pPr>
            <a:endParaRPr lang="cs-CZ" sz="2400" dirty="0" smtClean="0"/>
          </a:p>
          <a:p>
            <a:pPr lvl="1" algn="just">
              <a:buFont typeface="Arial" pitchFamily="34" charset="0"/>
              <a:buChar char="•"/>
            </a:pPr>
            <a:r>
              <a:rPr lang="cs-CZ" sz="2400" b="1" dirty="0" smtClean="0"/>
              <a:t>Proto je nutné návrhy programů a jejich vyhodnocení SEA předložit MŽP s dostatečným časovým předstihem před termínem pro zaslání programu Evropské komisi.</a:t>
            </a:r>
            <a:endParaRPr lang="cs-CZ" sz="2400" dirty="0" smtClean="0"/>
          </a:p>
          <a:p>
            <a:pPr algn="l">
              <a:defRPr/>
            </a:pPr>
            <a:endParaRPr lang="cs-CZ" sz="2600" dirty="0"/>
          </a:p>
          <a:p>
            <a:pPr algn="l">
              <a:defRPr/>
            </a:pPr>
            <a:endParaRPr lang="cs-CZ" sz="2600" dirty="0"/>
          </a:p>
          <a:p>
            <a:pPr algn="l">
              <a:buFontTx/>
              <a:buNone/>
              <a:defRPr/>
            </a:pPr>
            <a:endParaRPr lang="cs-CZ" sz="2600" dirty="0"/>
          </a:p>
          <a:p>
            <a:pPr algn="l">
              <a:buFontTx/>
              <a:buNone/>
              <a:defRPr/>
            </a:pPr>
            <a:r>
              <a:rPr lang="cs-CZ" sz="2600" dirty="0"/>
              <a:t> </a:t>
            </a:r>
          </a:p>
          <a:p>
            <a:pPr algn="l">
              <a:buFontTx/>
              <a:buNone/>
              <a:defRPr/>
            </a:pPr>
            <a:endParaRPr lang="cs-CZ" sz="2600" dirty="0"/>
          </a:p>
          <a:p>
            <a:pPr algn="l">
              <a:defRPr/>
            </a:pPr>
            <a:endParaRPr lang="cs-CZ" sz="2600" dirty="0"/>
          </a:p>
          <a:p>
            <a:pPr algn="l">
              <a:buFontTx/>
              <a:buNone/>
              <a:defRPr/>
            </a:pPr>
            <a:endParaRPr lang="cs-CZ" sz="2600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2292" name="Line 2"/>
          <p:cNvSpPr>
            <a:spLocks noChangeShapeType="1"/>
          </p:cNvSpPr>
          <p:nvPr/>
        </p:nvSpPr>
        <p:spPr bwMode="auto">
          <a:xfrm>
            <a:off x="1287463" y="1519238"/>
            <a:ext cx="10423525" cy="0"/>
          </a:xfrm>
          <a:prstGeom prst="line">
            <a:avLst/>
          </a:prstGeom>
          <a:noFill/>
          <a:ln w="38100">
            <a:solidFill>
              <a:srgbClr val="61AE34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1435" tIns="45718" rIns="91435" bIns="45718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3200"/>
            <a:ext cx="12849225" cy="1316038"/>
          </a:xfrm>
        </p:spPr>
        <p:txBody>
          <a:bodyPr/>
          <a:lstStyle/>
          <a:p>
            <a:pPr>
              <a:defRPr/>
            </a:pPr>
            <a:r>
              <a:rPr lang="pl-PL" sz="4400" b="1" dirty="0" smtClean="0">
                <a:latin typeface="Verdana" panose="020B0604030504040204" pitchFamily="34" charset="0"/>
              </a:rPr>
              <a:t>Možná rizika nedodržení lhůt</a:t>
            </a:r>
            <a:endParaRPr lang="pl-PL" sz="4400" b="1" dirty="0">
              <a:latin typeface="+mn-lt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7463" y="1701800"/>
            <a:ext cx="10423525" cy="6931025"/>
          </a:xfrm>
        </p:spPr>
        <p:txBody>
          <a:bodyPr/>
          <a:lstStyle/>
          <a:p>
            <a:pPr marL="0" indent="0" algn="just">
              <a:spcBef>
                <a:spcPts val="34"/>
              </a:spcBef>
              <a:buSzPct val="112000"/>
              <a:buFontTx/>
              <a:buNone/>
              <a:defRPr/>
            </a:pPr>
            <a:endParaRPr lang="cs-CZ" sz="2600" b="1" dirty="0">
              <a:ea typeface="Times New Roman" pitchFamily="18" charset="0"/>
              <a:cs typeface="Arial" pitchFamily="34" charset="0"/>
            </a:endParaRPr>
          </a:p>
          <a:p>
            <a:pPr marL="514350" indent="-514350" algn="l">
              <a:buNone/>
              <a:defRPr/>
            </a:pPr>
            <a:r>
              <a:rPr lang="cs-CZ" sz="2800" b="1" dirty="0" smtClean="0"/>
              <a:t>2. Významné změny Dohody nebo programů v průběhu procesu SEA</a:t>
            </a:r>
          </a:p>
          <a:p>
            <a:pPr>
              <a:defRPr/>
            </a:pPr>
            <a:endParaRPr lang="cs-CZ" sz="2600" dirty="0"/>
          </a:p>
          <a:p>
            <a:pPr lvl="1" algn="l"/>
            <a:r>
              <a:rPr lang="cs-CZ" sz="2400" dirty="0" smtClean="0"/>
              <a:t>Významná změna Dohody - nezbytné, aby MŽP ve spolupráci se zpracovatelem vyhodnocení SEA zhodnotilo významnost provedených úprav ve vztahu k vyhodnocení vlivů na ŽP</a:t>
            </a:r>
          </a:p>
          <a:p>
            <a:pPr lvl="1" algn="l"/>
            <a:endParaRPr lang="cs-CZ" sz="2400" dirty="0" smtClean="0"/>
          </a:p>
          <a:p>
            <a:pPr lvl="1" algn="l"/>
            <a:r>
              <a:rPr lang="cs-CZ" sz="2400" dirty="0" smtClean="0"/>
              <a:t>Významná změna Dohody v případě již probíhající SEA k programu, mající vliv na program - opět potřeba zhodnotit významnost provedených změn</a:t>
            </a:r>
          </a:p>
          <a:p>
            <a:pPr lvl="1" algn="l"/>
            <a:endParaRPr lang="cs-CZ" sz="2400" dirty="0" smtClean="0"/>
          </a:p>
          <a:p>
            <a:pPr lvl="1" algn="l"/>
            <a:r>
              <a:rPr lang="cs-CZ" sz="2400" dirty="0" smtClean="0"/>
              <a:t>V případě nutnosti opakovat některé již provedené kroky procesu SEA (např. veřejné projednání)  - významné posunutí termínu vydání stanoviska SEA a ohrožení dodržení termínu daného Evropskou komisí pro zaslání programu.</a:t>
            </a:r>
          </a:p>
          <a:p>
            <a:pPr algn="just">
              <a:buFontTx/>
              <a:buNone/>
              <a:defRPr/>
            </a:pPr>
            <a:endParaRPr lang="cs-CZ" sz="2600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4340" name="Line 2"/>
          <p:cNvSpPr>
            <a:spLocks noChangeShapeType="1"/>
          </p:cNvSpPr>
          <p:nvPr/>
        </p:nvSpPr>
        <p:spPr bwMode="auto">
          <a:xfrm>
            <a:off x="1287463" y="1519238"/>
            <a:ext cx="10423525" cy="0"/>
          </a:xfrm>
          <a:prstGeom prst="line">
            <a:avLst/>
          </a:prstGeom>
          <a:noFill/>
          <a:ln w="38100">
            <a:solidFill>
              <a:srgbClr val="61AE34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1435" tIns="45718" rIns="91435" bIns="45718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3200"/>
            <a:ext cx="12849225" cy="1316038"/>
          </a:xfrm>
        </p:spPr>
        <p:txBody>
          <a:bodyPr/>
          <a:lstStyle/>
          <a:p>
            <a:pPr>
              <a:defRPr/>
            </a:pPr>
            <a:r>
              <a:rPr lang="pl-PL" sz="4400" b="1" dirty="0" smtClean="0">
                <a:latin typeface="Verdana" panose="020B0604030504040204" pitchFamily="34" charset="0"/>
              </a:rPr>
              <a:t>Možná rizika nedodržení lhůt</a:t>
            </a:r>
            <a:endParaRPr lang="pl-PL" sz="4400" b="1" dirty="0">
              <a:latin typeface="+mn-lt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7463" y="1701800"/>
            <a:ext cx="10423525" cy="6931025"/>
          </a:xfrm>
        </p:spPr>
        <p:txBody>
          <a:bodyPr/>
          <a:lstStyle/>
          <a:p>
            <a:pPr marL="342900" lvl="1" indent="-342900" algn="just">
              <a:spcBef>
                <a:spcPts val="34"/>
              </a:spcBef>
              <a:buSzPct val="112000"/>
              <a:buFontTx/>
              <a:buChar char="-"/>
              <a:defRPr/>
            </a:pPr>
            <a:endParaRPr lang="cs-CZ" sz="2400" dirty="0" smtClean="0"/>
          </a:p>
          <a:p>
            <a:pPr marL="342900" lvl="1" indent="-342900" algn="just">
              <a:spcBef>
                <a:spcPts val="34"/>
              </a:spcBef>
              <a:buSzPct val="112000"/>
              <a:buFontTx/>
              <a:buChar char="-"/>
              <a:defRPr/>
            </a:pPr>
            <a:r>
              <a:rPr lang="cs-CZ" sz="2400" dirty="0" smtClean="0"/>
              <a:t>Významné změny programu - nutné, aby MŽP ve spolupráci se zpracovatelem vyhodnocení SEA zhodnotilo významnost provedených úprav ve vztahu k vyhodnocení vlivů na ŽP, a tedy zda bude nutné úpravy v rámci programu promítnout i do vyhodnocení SEA a případně opakovat veřejné projednání, čímž by opět mohlo dojít k poměrně významnému posunu termínu vydání stanoviska SEA. </a:t>
            </a:r>
          </a:p>
          <a:p>
            <a:pPr marL="342900" lvl="1" indent="-342900" algn="just">
              <a:spcBef>
                <a:spcPts val="34"/>
              </a:spcBef>
              <a:buSzPct val="112000"/>
              <a:buNone/>
              <a:defRPr/>
            </a:pPr>
            <a:endParaRPr lang="cs-CZ" sz="2400" dirty="0" smtClean="0"/>
          </a:p>
          <a:p>
            <a:pPr marL="342900" lvl="1" indent="-342900" algn="just">
              <a:spcBef>
                <a:spcPts val="34"/>
              </a:spcBef>
              <a:buSzPct val="112000"/>
              <a:buFontTx/>
              <a:buChar char="-"/>
              <a:defRPr/>
            </a:pPr>
            <a:r>
              <a:rPr lang="cs-CZ" sz="2400" b="1" dirty="0" smtClean="0"/>
              <a:t>Z toho důvodu je nutné, aby byly programy předloženy MŽP pro vyhodnocení SEA až po uzavření meziresortních připomínkových řízení.</a:t>
            </a:r>
            <a:endParaRPr lang="cs-CZ" sz="2400" dirty="0" smtClean="0"/>
          </a:p>
          <a:p>
            <a:pPr algn="just">
              <a:spcBef>
                <a:spcPts val="34"/>
              </a:spcBef>
              <a:buSzPct val="112000"/>
              <a:buFontTx/>
              <a:buChar char="-"/>
              <a:defRPr/>
            </a:pPr>
            <a:endParaRPr lang="cs-CZ" sz="2600" dirty="0"/>
          </a:p>
          <a:p>
            <a:pPr>
              <a:buFontTx/>
              <a:buNone/>
              <a:defRPr/>
            </a:pPr>
            <a:endParaRPr lang="cs-CZ" sz="2600" dirty="0"/>
          </a:p>
          <a:p>
            <a:pPr>
              <a:defRPr/>
            </a:pPr>
            <a:endParaRPr lang="cs-CZ" sz="2600" dirty="0"/>
          </a:p>
          <a:p>
            <a:pPr algn="just">
              <a:buFontTx/>
              <a:buNone/>
              <a:defRPr/>
            </a:pPr>
            <a:endParaRPr lang="cs-CZ" sz="2600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5364" name="Line 2"/>
          <p:cNvSpPr>
            <a:spLocks noChangeShapeType="1"/>
          </p:cNvSpPr>
          <p:nvPr/>
        </p:nvSpPr>
        <p:spPr bwMode="auto">
          <a:xfrm>
            <a:off x="1287463" y="1519238"/>
            <a:ext cx="10423525" cy="0"/>
          </a:xfrm>
          <a:prstGeom prst="line">
            <a:avLst/>
          </a:prstGeom>
          <a:noFill/>
          <a:ln w="38100">
            <a:solidFill>
              <a:srgbClr val="61AE34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1435" tIns="45718" rIns="91435" bIns="45718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3200"/>
            <a:ext cx="12849225" cy="1316038"/>
          </a:xfrm>
        </p:spPr>
        <p:txBody>
          <a:bodyPr/>
          <a:lstStyle/>
          <a:p>
            <a:pPr>
              <a:defRPr/>
            </a:pPr>
            <a:r>
              <a:rPr lang="pl-PL" sz="4400" b="1" dirty="0" smtClean="0">
                <a:latin typeface="Verdana" panose="020B0604030504040204" pitchFamily="34" charset="0"/>
              </a:rPr>
              <a:t>Možná rizika nedodržení lhůt</a:t>
            </a:r>
            <a:endParaRPr lang="pl-PL" sz="4400" b="1" dirty="0">
              <a:latin typeface="+mn-lt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7463" y="2111375"/>
            <a:ext cx="10423525" cy="6931025"/>
          </a:xfrm>
        </p:spPr>
        <p:txBody>
          <a:bodyPr/>
          <a:lstStyle/>
          <a:p>
            <a:pPr marL="342900" lvl="1" indent="-342900" algn="l">
              <a:buNone/>
            </a:pPr>
            <a:r>
              <a:rPr lang="cs-CZ" sz="2800" b="1" dirty="0" smtClean="0"/>
              <a:t>3. Potřeba mezistátního posuzování SEA</a:t>
            </a:r>
          </a:p>
          <a:p>
            <a:pPr marL="342900" lvl="1" indent="-342900" algn="l">
              <a:buNone/>
            </a:pPr>
            <a:endParaRPr lang="cs-CZ" sz="2400" dirty="0" smtClean="0"/>
          </a:p>
          <a:p>
            <a:pPr marL="342900" lvl="1" indent="-342900" algn="l">
              <a:buFontTx/>
              <a:buChar char="-"/>
            </a:pPr>
            <a:r>
              <a:rPr lang="cs-CZ" sz="2400" dirty="0" smtClean="0"/>
              <a:t>V případě, kdy není v rámci vyhodnocení SEA vyloučen možný negativní vliv na území sousedního státu, má ČR povinnost oslovit sousední stát s nabídkou mezistátních konzultací.</a:t>
            </a:r>
          </a:p>
          <a:p>
            <a:pPr marL="342900" lvl="1" indent="-342900" algn="l">
              <a:buNone/>
            </a:pPr>
            <a:endParaRPr lang="cs-CZ" sz="2400" dirty="0" smtClean="0"/>
          </a:p>
          <a:p>
            <a:pPr marL="342900" lvl="1" indent="-342900" algn="l">
              <a:buFontTx/>
              <a:buChar char="-"/>
            </a:pPr>
            <a:r>
              <a:rPr lang="cs-CZ" sz="2400" dirty="0" smtClean="0"/>
              <a:t>Zároveň má jakýkoliv sousední stát právo z vlastní iniciativy požadovat zaslání návrhu programu a vyhodnocení SEA k vyjádření, zda požaduje mezistátní konzultace.</a:t>
            </a:r>
          </a:p>
          <a:p>
            <a:pPr marL="342900" lvl="1" indent="-342900" algn="l">
              <a:buNone/>
            </a:pPr>
            <a:endParaRPr lang="cs-CZ" sz="2400" dirty="0" smtClean="0"/>
          </a:p>
          <a:p>
            <a:pPr marL="342900" lvl="1" indent="-342900" algn="l">
              <a:buFontTx/>
              <a:buChar char="-"/>
            </a:pPr>
            <a:r>
              <a:rPr lang="cs-CZ" sz="2400" dirty="0" smtClean="0"/>
              <a:t>Proces mezistátního posuzování SEA může včasné vydání stanoviska SEA významně ohrozit. </a:t>
            </a:r>
          </a:p>
          <a:p>
            <a:pPr marL="342900" lvl="1" indent="-342900" algn="l">
              <a:buNone/>
            </a:pPr>
            <a:endParaRPr lang="cs-CZ" sz="2400" dirty="0" smtClean="0"/>
          </a:p>
          <a:p>
            <a:pPr>
              <a:buNone/>
            </a:pPr>
            <a:endParaRPr lang="cs-CZ" altLang="cs-CZ" sz="2600" dirty="0" smtClean="0"/>
          </a:p>
          <a:p>
            <a:pPr algn="just">
              <a:buFontTx/>
              <a:buNone/>
            </a:pPr>
            <a:endParaRPr lang="cs-CZ" altLang="cs-CZ" sz="2800" dirty="0" smtClean="0">
              <a:cs typeface="Times New Roman" pitchFamily="18" charset="0"/>
            </a:endParaRPr>
          </a:p>
        </p:txBody>
      </p:sp>
      <p:sp>
        <p:nvSpPr>
          <p:cNvPr id="16388" name="Line 2"/>
          <p:cNvSpPr>
            <a:spLocks noChangeShapeType="1"/>
          </p:cNvSpPr>
          <p:nvPr/>
        </p:nvSpPr>
        <p:spPr bwMode="auto">
          <a:xfrm>
            <a:off x="1287463" y="1519238"/>
            <a:ext cx="10423525" cy="0"/>
          </a:xfrm>
          <a:prstGeom prst="line">
            <a:avLst/>
          </a:prstGeom>
          <a:noFill/>
          <a:ln w="38100">
            <a:solidFill>
              <a:srgbClr val="61AE34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1435" tIns="45718" rIns="91435" bIns="45718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Verdana Bol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10352</TotalTime>
  <Pages>0</Pages>
  <Words>254</Words>
  <Characters>0</Characters>
  <Application>Microsoft Office PowerPoint</Application>
  <PresentationFormat>Vlastní</PresentationFormat>
  <Lines>0</Lines>
  <Paragraphs>178</Paragraphs>
  <Slides>11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Title &amp; Subtitle</vt:lpstr>
      <vt:lpstr>                 Programové období 2014 – 2020  a proces SEA </vt:lpstr>
      <vt:lpstr>Dosavadní průběh procesu posuzování vlivů Dohody o partnerství na životní prostředí  (proces SEA)</vt:lpstr>
      <vt:lpstr>Další postup přípravy Dohody a procesu SEA</vt:lpstr>
      <vt:lpstr>Další postup přípravy Dohody a procesu SEA</vt:lpstr>
      <vt:lpstr>Další postup přípravy ostatních programů</vt:lpstr>
      <vt:lpstr>Možná rizika nedodržení lhůt</vt:lpstr>
      <vt:lpstr>Možná rizika nedodržení lhůt</vt:lpstr>
      <vt:lpstr>Možná rizika nedodržení lhůt</vt:lpstr>
      <vt:lpstr>Možná rizika nedodržení lhůt</vt:lpstr>
      <vt:lpstr>Problematika realokací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Janiška</dc:creator>
  <cp:lastModifiedBy>pleskova</cp:lastModifiedBy>
  <cp:revision>604</cp:revision>
  <cp:lastPrinted>2013-12-11T13:29:35Z</cp:lastPrinted>
  <dcterms:modified xsi:type="dcterms:W3CDTF">2014-02-13T09:23:37Z</dcterms:modified>
</cp:coreProperties>
</file>