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slideLayouts/slideLayout16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6" r:id="rId2"/>
  </p:sldMasterIdLst>
  <p:notesMasterIdLst>
    <p:notesMasterId r:id="rId39"/>
  </p:notesMasterIdLst>
  <p:handoutMasterIdLst>
    <p:handoutMasterId r:id="rId40"/>
  </p:handoutMasterIdLst>
  <p:sldIdLst>
    <p:sldId id="364" r:id="rId3"/>
    <p:sldId id="471" r:id="rId4"/>
    <p:sldId id="476" r:id="rId5"/>
    <p:sldId id="478" r:id="rId6"/>
    <p:sldId id="479" r:id="rId7"/>
    <p:sldId id="480" r:id="rId8"/>
    <p:sldId id="482" r:id="rId9"/>
    <p:sldId id="483" r:id="rId10"/>
    <p:sldId id="484" r:id="rId11"/>
    <p:sldId id="485" r:id="rId12"/>
    <p:sldId id="489" r:id="rId13"/>
    <p:sldId id="491" r:id="rId14"/>
    <p:sldId id="495" r:id="rId15"/>
    <p:sldId id="499" r:id="rId16"/>
    <p:sldId id="500" r:id="rId17"/>
    <p:sldId id="521" r:id="rId18"/>
    <p:sldId id="496" r:id="rId19"/>
    <p:sldId id="497" r:id="rId20"/>
    <p:sldId id="502" r:id="rId21"/>
    <p:sldId id="505" r:id="rId22"/>
    <p:sldId id="503" r:id="rId23"/>
    <p:sldId id="504" r:id="rId24"/>
    <p:sldId id="522" r:id="rId25"/>
    <p:sldId id="501" r:id="rId26"/>
    <p:sldId id="520" r:id="rId27"/>
    <p:sldId id="519" r:id="rId28"/>
    <p:sldId id="518" r:id="rId29"/>
    <p:sldId id="524" r:id="rId30"/>
    <p:sldId id="508" r:id="rId31"/>
    <p:sldId id="514" r:id="rId32"/>
    <p:sldId id="513" r:id="rId33"/>
    <p:sldId id="512" r:id="rId34"/>
    <p:sldId id="517" r:id="rId35"/>
    <p:sldId id="515" r:id="rId36"/>
    <p:sldId id="516" r:id="rId37"/>
    <p:sldId id="369" r:id="rId38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nka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DB7D00"/>
    <a:srgbClr val="00AF3F"/>
    <a:srgbClr val="F9E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69" autoAdjust="0"/>
    <p:restoredTop sz="77278" autoAdjust="0"/>
  </p:normalViewPr>
  <p:slideViewPr>
    <p:cSldViewPr>
      <p:cViewPr>
        <p:scale>
          <a:sx n="70" d="100"/>
          <a:sy n="70" d="100"/>
        </p:scale>
        <p:origin x="-852" y="-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-2100" y="-96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0506" y="1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F12831D-9DFE-455D-B5B7-81C060291C27}" type="datetimeFigureOut">
              <a:rPr lang="cs-CZ"/>
              <a:pPr>
                <a:defRPr/>
              </a:pPr>
              <a:t>27.3.2013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0506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AD54ECC-A4E7-46CA-98F7-A2BB246563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01370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0506" y="1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E57D3EB-CFF4-445C-A219-3A3377BB1BBB}" type="datetimeFigureOut">
              <a:rPr lang="cs-CZ"/>
              <a:pPr>
                <a:defRPr/>
              </a:pPr>
              <a:t>27.3.2013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600" y="4861155"/>
            <a:ext cx="5680103" cy="4605821"/>
          </a:xfrm>
          <a:prstGeom prst="rect">
            <a:avLst/>
          </a:prstGeom>
        </p:spPr>
        <p:txBody>
          <a:bodyPr vert="horz" lIns="94768" tIns="47384" rIns="94768" bIns="47384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0506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BBD512D-2AF7-4702-A314-BAC250171D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365521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b="1" smtClean="0"/>
          </a:p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DA26120-22F1-4BA2-9B18-79934E1C8902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b="1" smtClean="0"/>
          </a:p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8F30A3-30C6-47D8-B5FA-7B8F5C14782E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D21910-BE8B-4121-A4B9-AFE7021D98EA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0E2893-E940-436A-81A3-8319718B928B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0E2893-E940-436A-81A3-8319718B928B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819CD98-69C0-4A4A-BAA8-DFAB155B84A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33</a:t>
            </a:fld>
            <a:endParaRPr lang="cs-CZ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34</a:t>
            </a:fld>
            <a:endParaRPr lang="cs-CZ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0E2893-E940-436A-81A3-8319718B928B}" type="slidenum">
              <a:rPr lang="cs-CZ" smtClean="0"/>
              <a:pPr>
                <a:defRPr/>
              </a:pPr>
              <a:t>35</a:t>
            </a:fld>
            <a:endParaRPr lang="cs-CZ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36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  <a:p>
            <a:endParaRPr lang="cs-CZ" b="1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05F763-7FFB-4006-832D-988EE2894B1F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b="1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04089F1-22AF-4856-986A-D02D0541EA8F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8B3585-3537-4694-A9A1-B190F37CC62B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140F0D-F6FB-4493-A22E-AAFEAB2ADC6B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0E2893-E940-436A-81A3-8319718B928B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Zástupný symbol pro poznámky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  <a:defRPr/>
            </a:pPr>
            <a:endParaRPr lang="cs-CZ" b="1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b="1" dirty="0" smtClean="0"/>
          </a:p>
          <a:p>
            <a:pPr>
              <a:defRPr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470DDB-5F16-4062-8B51-3D641499805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2"/>
          <p:cNvSpPr txBox="1">
            <a:spLocks/>
          </p:cNvSpPr>
          <p:nvPr userDrawn="1"/>
        </p:nvSpPr>
        <p:spPr>
          <a:xfrm>
            <a:off x="1403350" y="3789363"/>
            <a:ext cx="7208838" cy="5762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mtClean="0"/>
              <a:t>MINISTERSTVO PRO MÍSTNÍ ROZVOJ ČR</a:t>
            </a:r>
          </a:p>
        </p:txBody>
      </p:sp>
      <p:pic>
        <p:nvPicPr>
          <p:cNvPr id="7" name="Obrázek 5" descr="mmr_cr_rgb.e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692150"/>
            <a:ext cx="25654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odnadpis 2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352928" cy="482453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620688"/>
            <a:ext cx="8352928" cy="576064"/>
          </a:xfrm>
          <a:prstGeom prst="rect">
            <a:avLst/>
          </a:prstGeom>
        </p:spPr>
        <p:txBody>
          <a:bodyPr anchor="t"/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4"/>
          </p:nvPr>
        </p:nvSpPr>
        <p:spPr>
          <a:xfrm>
            <a:off x="7596336" y="0"/>
            <a:ext cx="1152128" cy="260648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BBC7A58-1EB9-48B1-B15F-507BB3B71477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395536" y="0"/>
            <a:ext cx="4320480" cy="260648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2">
                    <a:lumMod val="40000"/>
                    <a:lumOff val="60000"/>
                  </a:schemeClr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smtClean="0"/>
              <a:t>Pracovní skupina Evaluace</a:t>
            </a:r>
            <a:endParaRPr lang="cs-CZ" dirty="0"/>
          </a:p>
        </p:txBody>
      </p:sp>
      <p:sp>
        <p:nvSpPr>
          <p:cNvPr id="11" name="Zástupný symbol pro datum 2"/>
          <p:cNvSpPr>
            <a:spLocks noGrp="1"/>
          </p:cNvSpPr>
          <p:nvPr>
            <p:ph type="dt" idx="2"/>
          </p:nvPr>
        </p:nvSpPr>
        <p:spPr>
          <a:xfrm>
            <a:off x="4788024" y="0"/>
            <a:ext cx="2736304" cy="2606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smtClean="0"/>
              <a:t>25. října 2011, Praha, MMR</a:t>
            </a:r>
            <a:endParaRPr lang="cs-CZ" dirty="0"/>
          </a:p>
        </p:txBody>
      </p:sp>
      <p:pic>
        <p:nvPicPr>
          <p:cNvPr id="7" name="Obrázek 11" descr="mmr_cr_rgb.em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1773" y="6291882"/>
            <a:ext cx="201612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4" descr="mmr_cr_rgb.e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4" descr="mmr_cr_rgb.e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theme" Target="../theme/theme2.xml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16" descr="nok bubliny.jpg"/>
          <p:cNvPicPr>
            <a:picLocks noChangeAspect="1"/>
          </p:cNvPicPr>
          <p:nvPr userDrawn="1"/>
        </p:nvPicPr>
        <p:blipFill>
          <a:blip r:embed="rId14" cstate="print"/>
          <a:srcRect l="14905"/>
          <a:stretch>
            <a:fillRect/>
          </a:stretch>
        </p:blipFill>
        <p:spPr bwMode="auto">
          <a:xfrm>
            <a:off x="0" y="1628775"/>
            <a:ext cx="7056438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>
            <a:spLocks noChangeAspect="1"/>
          </p:cNvSpPr>
          <p:nvPr userDrawn="1"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0" dirty="0">
              <a:noFill/>
            </a:endParaRPr>
          </a:p>
        </p:txBody>
      </p:sp>
      <p:sp>
        <p:nvSpPr>
          <p:cNvPr id="9" name="Obdélník 8"/>
          <p:cNvSpPr/>
          <p:nvPr userDrawn="1"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0" dirty="0">
              <a:noFill/>
            </a:endParaRPr>
          </a:p>
        </p:txBody>
      </p:sp>
      <p:pic>
        <p:nvPicPr>
          <p:cNvPr id="1029" name="Obrázek 11" descr="mmr_cr_rgb.emf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68313" y="692150"/>
            <a:ext cx="201612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2" descr="prezentace1a"/>
          <p:cNvPicPr>
            <a:picLocks noChangeAspect="1" noChangeArrowheads="1"/>
          </p:cNvPicPr>
          <p:nvPr userDrawn="1"/>
        </p:nvPicPr>
        <p:blipFill>
          <a:blip r:embed="rId16" cstate="print"/>
          <a:srcRect l="2751" t="2750" r="75987" b="78355"/>
          <a:stretch>
            <a:fillRect/>
          </a:stretch>
        </p:blipFill>
        <p:spPr bwMode="auto">
          <a:xfrm>
            <a:off x="7775575" y="6069013"/>
            <a:ext cx="900113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Obrázek 10" descr="optp.jpg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200525" y="6165850"/>
            <a:ext cx="835025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ázek 14" descr="eu.jpg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5353050" y="6165850"/>
            <a:ext cx="2279650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1.xml"/><Relationship Id="rId1" Type="http://schemas.openxmlformats.org/officeDocument/2006/relationships/themeOverride" Target="../theme/themeOverride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1.xml"/><Relationship Id="rId1" Type="http://schemas.openxmlformats.org/officeDocument/2006/relationships/themeOverride" Target="../theme/themeOverride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mr.cz/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282" y="2500306"/>
            <a:ext cx="8569325" cy="100171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sz="3000" b="1" kern="1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Arial" pitchFamily="34" charset="0"/>
              </a:rPr>
              <a:t>Pracovní skupina </a:t>
            </a:r>
            <a:br>
              <a:rPr lang="pl-PL" sz="3000" b="1" kern="1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Arial" pitchFamily="34" charset="0"/>
              </a:rPr>
            </a:br>
            <a:r>
              <a:rPr lang="pl-PL" sz="3000" b="1" kern="1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Arial" pitchFamily="34" charset="0"/>
              </a:rPr>
              <a:t>k rozpracování programů 2014 - 2020</a:t>
            </a:r>
            <a:endParaRPr lang="cs-CZ" sz="3000" b="1" kern="1200" dirty="0" smtClean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Arial" pitchFamily="34" charset="0"/>
            </a:endParaRPr>
          </a:p>
        </p:txBody>
      </p:sp>
      <p:sp>
        <p:nvSpPr>
          <p:cNvPr id="13315" name="Rectangle 4"/>
          <p:cNvSpPr>
            <a:spLocks noChangeArrowheads="1"/>
          </p:cNvSpPr>
          <p:nvPr/>
        </p:nvSpPr>
        <p:spPr bwMode="auto">
          <a:xfrm>
            <a:off x="285720" y="5214950"/>
            <a:ext cx="8424863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cs-CZ" dirty="0" smtClean="0">
                <a:solidFill>
                  <a:srgbClr val="000099"/>
                </a:solidFill>
                <a:latin typeface="Calibri" pitchFamily="34" charset="0"/>
              </a:rPr>
              <a:t>22. března 2013, 11:00 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cs-CZ" dirty="0" smtClean="0">
                <a:solidFill>
                  <a:srgbClr val="000099"/>
                </a:solidFill>
                <a:latin typeface="Calibri" pitchFamily="34" charset="0"/>
              </a:rPr>
              <a:t>Ministerstvo pro místní rozvoj </a:t>
            </a:r>
            <a:endParaRPr lang="cs-CZ" b="1" dirty="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13316" name="Line 5"/>
          <p:cNvSpPr>
            <a:spLocks noChangeShapeType="1"/>
          </p:cNvSpPr>
          <p:nvPr/>
        </p:nvSpPr>
        <p:spPr bwMode="auto">
          <a:xfrm>
            <a:off x="0" y="4724400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317" name="Line 6"/>
          <p:cNvSpPr>
            <a:spLocks noChangeShapeType="1"/>
          </p:cNvSpPr>
          <p:nvPr/>
        </p:nvSpPr>
        <p:spPr bwMode="auto">
          <a:xfrm>
            <a:off x="0" y="6021388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95536" y="1340768"/>
            <a:ext cx="8604448" cy="482453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 fontScale="92500"/>
          </a:bodyPr>
          <a:lstStyle/>
          <a:p>
            <a:pPr>
              <a:spcBef>
                <a:spcPts val="1200"/>
              </a:spcBef>
              <a:defRPr/>
            </a:pPr>
            <a:r>
              <a:rPr lang="cs-CZ" sz="2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Stanovisko členských států </a:t>
            </a:r>
            <a:r>
              <a:rPr lang="cs-CZ" sz="2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cs-CZ" sz="2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shrnutí hlavních postřehů:</a:t>
            </a:r>
          </a:p>
          <a:p>
            <a:pPr lvl="1">
              <a:spcBef>
                <a:spcPts val="1200"/>
              </a:spcBef>
              <a:defRPr/>
            </a:pPr>
            <a:r>
              <a:rPr lang="cs-CZ" sz="19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Problematické udělat jedinou vyhovující šablonu pro 28 členských států.</a:t>
            </a:r>
          </a:p>
          <a:p>
            <a:pPr lvl="1">
              <a:spcBef>
                <a:spcPts val="1200"/>
              </a:spcBef>
              <a:defRPr/>
            </a:pPr>
            <a:r>
              <a:rPr lang="cs-CZ" sz="19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Zcela odstranit či značně zmírnit odkazy na Poziční dokument.</a:t>
            </a:r>
          </a:p>
          <a:p>
            <a:pPr lvl="1">
              <a:spcBef>
                <a:spcPts val="1200"/>
              </a:spcBef>
              <a:defRPr/>
            </a:pPr>
            <a:r>
              <a:rPr lang="cs-CZ" sz="19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Obavy o časový posun v případě neschválení legislativy.</a:t>
            </a:r>
          </a:p>
          <a:p>
            <a:pPr lvl="1">
              <a:spcBef>
                <a:spcPts val="1200"/>
              </a:spcBef>
              <a:defRPr/>
            </a:pPr>
            <a:r>
              <a:rPr lang="cs-CZ" sz="19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Trvající </a:t>
            </a:r>
            <a:r>
              <a:rPr lang="cs-CZ" sz="1900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překryvy</a:t>
            </a:r>
            <a:r>
              <a:rPr lang="cs-CZ" sz="19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mezi šablonou pro </a:t>
            </a:r>
            <a:r>
              <a:rPr lang="cs-CZ" sz="1900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DoP</a:t>
            </a:r>
            <a:r>
              <a:rPr lang="cs-CZ" sz="19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a šablonou pro programy.</a:t>
            </a:r>
          </a:p>
          <a:p>
            <a:pPr lvl="1">
              <a:spcBef>
                <a:spcPts val="1200"/>
              </a:spcBef>
              <a:defRPr/>
            </a:pPr>
            <a:r>
              <a:rPr lang="cs-CZ" sz="19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Problém v zásadním rozdílu v pojetí šablony pro </a:t>
            </a:r>
            <a:r>
              <a:rPr lang="cs-CZ" sz="1900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DoP</a:t>
            </a:r>
            <a:r>
              <a:rPr lang="cs-CZ" sz="19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a programy.</a:t>
            </a:r>
          </a:p>
          <a:p>
            <a:pPr lvl="2">
              <a:spcBef>
                <a:spcPts val="1200"/>
              </a:spcBef>
              <a:defRPr/>
            </a:pPr>
            <a:r>
              <a:rPr lang="cs-CZ" sz="19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Strategie (</a:t>
            </a:r>
            <a:r>
              <a:rPr lang="cs-CZ" sz="1900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DoP</a:t>
            </a:r>
            <a:r>
              <a:rPr lang="cs-CZ" sz="19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) / série tabulek (programy)</a:t>
            </a:r>
          </a:p>
          <a:p>
            <a:pPr lvl="1">
              <a:spcBef>
                <a:spcPts val="1200"/>
              </a:spcBef>
              <a:defRPr/>
            </a:pPr>
            <a:r>
              <a:rPr lang="cs-CZ" sz="19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Příliš rozsáhlé informace o ex-ante </a:t>
            </a:r>
            <a:r>
              <a:rPr lang="cs-CZ" sz="1900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kondicionalitách</a:t>
            </a:r>
            <a:r>
              <a:rPr lang="cs-CZ" sz="19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lvl="1">
              <a:spcBef>
                <a:spcPts val="1200"/>
              </a:spcBef>
              <a:defRPr/>
            </a:pPr>
            <a:r>
              <a:rPr lang="cs-CZ" sz="19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Příliš rozsáhlá, zavazující a shora jdoucí část k CLLD.</a:t>
            </a:r>
          </a:p>
          <a:p>
            <a:pPr lvl="1">
              <a:spcBef>
                <a:spcPts val="1200"/>
              </a:spcBef>
              <a:defRPr/>
            </a:pPr>
            <a:r>
              <a:rPr lang="cs-CZ" sz="19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Problémy s pojetím územní dimenze.</a:t>
            </a:r>
          </a:p>
          <a:p>
            <a:pPr>
              <a:spcBef>
                <a:spcPts val="1200"/>
              </a:spcBef>
              <a:defRPr/>
            </a:pPr>
            <a:r>
              <a:rPr lang="cs-CZ" sz="2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Termín pro připomínky ČS do 10. 3. 2013.</a:t>
            </a:r>
          </a:p>
          <a:p>
            <a:pPr>
              <a:spcBef>
                <a:spcPts val="1200"/>
              </a:spcBef>
              <a:buClr>
                <a:srgbClr val="FF0000"/>
              </a:buClr>
              <a:buFont typeface="Arial" charset="0"/>
              <a:buNone/>
              <a:defRPr/>
            </a:pPr>
            <a:endParaRPr lang="cs-CZ" sz="1600" b="1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>
              <a:spcBef>
                <a:spcPts val="1200"/>
              </a:spcBef>
              <a:buClr>
                <a:srgbClr val="FF0000"/>
              </a:buClr>
              <a:defRPr/>
            </a:pPr>
            <a:endParaRPr lang="cs-CZ" sz="20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>
              <a:spcBef>
                <a:spcPts val="1200"/>
              </a:spcBef>
              <a:buClr>
                <a:srgbClr val="FF0000"/>
              </a:buClr>
              <a:defRPr/>
            </a:pPr>
            <a:endParaRPr lang="cs-CZ" sz="20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2555776" y="476672"/>
            <a:ext cx="6035675" cy="808037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pl-PL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Šablona pro Dohodu o partnerství</a:t>
            </a:r>
            <a:endParaRPr lang="cs-CZ" sz="28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539552" y="1268760"/>
            <a:ext cx="8101013" cy="532859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 fontScale="55000" lnSpcReduction="20000"/>
          </a:bodyPr>
          <a:lstStyle/>
          <a:p>
            <a:pPr>
              <a:lnSpc>
                <a:spcPct val="110000"/>
              </a:lnSpc>
              <a:buFont typeface="Arial" charset="0"/>
              <a:buNone/>
              <a:defRPr/>
            </a:pPr>
            <a:r>
              <a:rPr lang="cs-C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Požadavky a plán EK</a:t>
            </a:r>
          </a:p>
          <a:p>
            <a:pPr>
              <a:lnSpc>
                <a:spcPct val="110000"/>
              </a:lnSpc>
              <a:defRPr/>
            </a:pPr>
            <a:r>
              <a:rPr lang="cs-CZ" sz="36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Legislativa buď v létě (červenec) nebo spíše na podzim (září/říjen). 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33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Obava o zpoždění projednávání legislativy pro EZFRV a ENRF.</a:t>
            </a:r>
          </a:p>
          <a:p>
            <a:pPr>
              <a:lnSpc>
                <a:spcPct val="110000"/>
              </a:lnSpc>
              <a:defRPr/>
            </a:pPr>
            <a:r>
              <a:rPr lang="cs-CZ" sz="36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EK nebude před zveřejněním legislativy formálně jednat s členskými státy.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33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Připraven harmonogram neoficiálních jednání mezi EK a ČR.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33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 první fázi (jaro) obecné záležitosti a Dohoda o partnerství.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33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 další fázi (léto) programy.</a:t>
            </a:r>
          </a:p>
          <a:p>
            <a:pPr>
              <a:lnSpc>
                <a:spcPct val="110000"/>
              </a:lnSpc>
              <a:defRPr/>
            </a:pPr>
            <a:r>
              <a:rPr lang="cs-CZ" sz="36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Pro oficiální části jednání zůstanou záležitosti nevyřešené v předchozích fázích jednání, přibudou formálně předložené </a:t>
            </a:r>
            <a:r>
              <a:rPr lang="cs-CZ" sz="3600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DoP</a:t>
            </a:r>
            <a:r>
              <a:rPr lang="cs-CZ" sz="36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a programy.</a:t>
            </a:r>
          </a:p>
          <a:p>
            <a:pPr>
              <a:lnSpc>
                <a:spcPct val="110000"/>
              </a:lnSpc>
              <a:defRPr/>
            </a:pPr>
            <a:r>
              <a:rPr lang="cs-CZ" sz="36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EK požaduje po ČR formální předložení dokumentů v říjnu.</a:t>
            </a:r>
          </a:p>
          <a:p>
            <a:pPr>
              <a:lnSpc>
                <a:spcPct val="110000"/>
              </a:lnSpc>
              <a:defRPr/>
            </a:pPr>
            <a:r>
              <a:rPr lang="cs-CZ" sz="36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Při splnění této podmínky možné schválení Dohody o partnerství ještě letos.</a:t>
            </a:r>
          </a:p>
          <a:p>
            <a:pPr>
              <a:lnSpc>
                <a:spcPct val="110000"/>
              </a:lnSpc>
              <a:defRPr/>
            </a:pPr>
            <a:r>
              <a:rPr lang="cs-CZ" sz="36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Schvalování programů postupně v 1.Q 2014.</a:t>
            </a:r>
            <a:endParaRPr lang="cs-CZ" sz="36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2555776" y="404664"/>
            <a:ext cx="6035675" cy="808037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pl-PL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Harmonogram příprav</a:t>
            </a:r>
            <a:endParaRPr lang="cs-CZ" sz="28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95536" y="1556792"/>
            <a:ext cx="8101013" cy="4667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Záměrem MMR ex-ante posoudit kvalitu a relevanci Dohody o partnerství.</a:t>
            </a:r>
          </a:p>
          <a:p>
            <a:pPr lvl="1"/>
            <a:r>
              <a:rPr lang="cs-CZ" sz="18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Nepůjde o výtah z ex-ante hodnocení programů, ani je nebude nahrazovat.</a:t>
            </a:r>
          </a:p>
          <a:p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Ex-ante hodnotitel bude koordinovat jednotlivá hodnocení programů.</a:t>
            </a:r>
          </a:p>
          <a:p>
            <a:pPr lvl="1"/>
            <a:r>
              <a:rPr lang="cs-CZ" sz="18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ŘO programů mohou očekávat podporu ze strany MMR / hodnotitele </a:t>
            </a:r>
            <a:r>
              <a:rPr lang="cs-CZ" sz="1800" dirty="0" err="1" smtClean="0">
                <a:solidFill>
                  <a:srgbClr val="000099"/>
                </a:solidFill>
                <a:latin typeface="Arial" charset="0"/>
                <a:cs typeface="Arial" charset="0"/>
              </a:rPr>
              <a:t>DoP.</a:t>
            </a:r>
            <a:endParaRPr lang="cs-CZ" sz="18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Vyhlášena veřejná zakázka na zpracovatele ex-ante hodnocení </a:t>
            </a:r>
            <a:r>
              <a:rPr lang="cs-CZ" sz="2000" dirty="0" err="1" smtClean="0">
                <a:solidFill>
                  <a:srgbClr val="000099"/>
                </a:solidFill>
                <a:latin typeface="Arial" charset="0"/>
                <a:cs typeface="Arial" charset="0"/>
              </a:rPr>
              <a:t>DoP.</a:t>
            </a:r>
            <a:endParaRPr lang="cs-CZ" sz="20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Ex-ante hodnotitel bude partnerem až do schválení dokumentu ze strany EK.</a:t>
            </a:r>
          </a:p>
          <a:p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Bude vyhlášeno SEA hodnocení Dohody o partnerství.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2519363" y="620688"/>
            <a:ext cx="6624637" cy="808037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pl-PL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Ex-ante hodnocení </a:t>
            </a:r>
            <a:endParaRPr lang="pl-PL" sz="2800" b="1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pl-PL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Dohody </a:t>
            </a:r>
            <a:r>
              <a:rPr lang="pl-PL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o partnerství</a:t>
            </a:r>
            <a:endParaRPr lang="cs-CZ" sz="28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2781300"/>
            <a:ext cx="8229600" cy="11430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cs-CZ" sz="3000" b="1" kern="1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Arial" charset="0"/>
              </a:rPr>
              <a:t>Aktuální stav - 1. fáze zpracování přípravy programů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95288" y="5157788"/>
            <a:ext cx="82296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cs-CZ" sz="2400"/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0" y="2492375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0" y="4221163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 txBox="1">
            <a:spLocks/>
          </p:cNvSpPr>
          <p:nvPr/>
        </p:nvSpPr>
        <p:spPr>
          <a:xfrm>
            <a:off x="107504" y="1500174"/>
            <a:ext cx="9036496" cy="4824536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8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Probíhá úprava MP pro přípravu PD</a:t>
            </a:r>
            <a:r>
              <a:rPr kumimoji="0" lang="cs-CZ" sz="8000" b="0" i="0" u="none" strike="noStrike" kern="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cs-CZ" sz="8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2014–2020 v návaznosti na verzi č. 2 šablony a doporučení pro přípravu programu.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8000" kern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kumimoji="0" lang="cs-CZ" sz="8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rezentováno</a:t>
            </a:r>
            <a:r>
              <a:rPr kumimoji="0" lang="cs-CZ" sz="8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EK 1. března 2013 spolu s návrhem modelu pro program v rámci cíle 1.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8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Zůstává několik nevyjasněných otázek a požádali jsme EK o </a:t>
            </a:r>
            <a:r>
              <a:rPr kumimoji="0" lang="cs-CZ" sz="8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dovysvětlení</a:t>
            </a:r>
            <a:r>
              <a:rPr kumimoji="0" lang="cs-CZ" sz="8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v těchto oblastech.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8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Hlavní jsou:</a:t>
            </a:r>
          </a:p>
          <a:p>
            <a:pPr marL="742950" marR="0" lvl="1" indent="-285750" defTabSz="914400" eaLnBrk="0" latinLnBrk="0" hangingPunct="0">
              <a:lnSpc>
                <a:spcPct val="105000"/>
              </a:lnSpc>
              <a:spcBef>
                <a:spcPct val="20000"/>
              </a:spcBef>
              <a:buClrTx/>
              <a:buSzTx/>
              <a:buFont typeface="Arial" charset="0"/>
              <a:buChar char="–"/>
              <a:tabLst/>
              <a:defRPr/>
            </a:pPr>
            <a:r>
              <a:rPr lang="cs-CZ" sz="7200" dirty="0" smtClean="0">
                <a:solidFill>
                  <a:srgbClr val="000099"/>
                </a:solidFill>
              </a:rPr>
              <a:t>Omezení počtu znaků jen pro některé požadavky (např. ex-ante evaluaci či jednání s partnery) – nedostatečné.</a:t>
            </a:r>
          </a:p>
          <a:p>
            <a:pPr marL="742950" marR="0" lvl="1" indent="-285750" defTabSz="914400" eaLnBrk="0" latinLnBrk="0" hangingPunct="0">
              <a:lnSpc>
                <a:spcPct val="105000"/>
              </a:lnSpc>
              <a:spcBef>
                <a:spcPct val="20000"/>
              </a:spcBef>
              <a:buClrTx/>
              <a:buSzTx/>
              <a:buFont typeface="Arial" charset="0"/>
              <a:buChar char="–"/>
              <a:tabLst/>
              <a:defRPr/>
            </a:pPr>
            <a:r>
              <a:rPr lang="cs-CZ" sz="7200" dirty="0" smtClean="0">
                <a:solidFill>
                  <a:srgbClr val="000099"/>
                </a:solidFill>
              </a:rPr>
              <a:t>Není zřejmé, zda je počet znaků závazný pro AJ či ČJ.</a:t>
            </a:r>
          </a:p>
          <a:p>
            <a:pPr marL="742950" marR="0" lvl="1" indent="-285750" defTabSz="914400" eaLnBrk="0" latinLnBrk="0" hangingPunct="0">
              <a:lnSpc>
                <a:spcPct val="105000"/>
              </a:lnSpc>
              <a:spcBef>
                <a:spcPct val="20000"/>
              </a:spcBef>
              <a:buClrTx/>
              <a:buSzTx/>
              <a:buFont typeface="Arial" charset="0"/>
              <a:buChar char="–"/>
              <a:tabLst/>
              <a:defRPr/>
            </a:pPr>
            <a:r>
              <a:rPr lang="cs-CZ" sz="7200" dirty="0" smtClean="0">
                <a:solidFill>
                  <a:srgbClr val="000099"/>
                </a:solidFill>
              </a:rPr>
              <a:t>Požádali jsme o specifikaci postupu pro OP TP.</a:t>
            </a:r>
          </a:p>
          <a:p>
            <a:pPr marL="742950" marR="0" lvl="1" indent="-285750" defTabSz="914400" eaLnBrk="0" latinLnBrk="0" hangingPunct="0">
              <a:lnSpc>
                <a:spcPct val="105000"/>
              </a:lnSpc>
              <a:spcBef>
                <a:spcPct val="20000"/>
              </a:spcBef>
              <a:buClrTx/>
              <a:buSzTx/>
              <a:buFont typeface="Arial" charset="0"/>
              <a:buChar char="–"/>
              <a:tabLst/>
              <a:defRPr/>
            </a:pPr>
            <a:r>
              <a:rPr lang="cs-CZ" sz="7200" dirty="0" smtClean="0">
                <a:solidFill>
                  <a:srgbClr val="000099"/>
                </a:solidFill>
              </a:rPr>
              <a:t>Nastavení cílových hodnot ve vztahu k započítání výkonnostní rezervy.</a:t>
            </a:r>
          </a:p>
          <a:p>
            <a:pPr marL="742950" marR="0" lvl="1" indent="-285750" defTabSz="914400" eaLnBrk="0" latinLnBrk="0" hangingPunct="0">
              <a:lnSpc>
                <a:spcPct val="105000"/>
              </a:lnSpc>
              <a:spcBef>
                <a:spcPct val="20000"/>
              </a:spcBef>
              <a:buClrTx/>
              <a:buSzTx/>
              <a:buFont typeface="Arial" charset="0"/>
              <a:buChar char="–"/>
              <a:tabLst/>
              <a:defRPr/>
            </a:pPr>
            <a:r>
              <a:rPr lang="cs-CZ" sz="7200" dirty="0" smtClean="0">
                <a:solidFill>
                  <a:srgbClr val="000099"/>
                </a:solidFill>
              </a:rPr>
              <a:t>Nastavení cílových hodnot v oblastech, kde je velmi obtížné je stanovit.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cs-CZ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Nadpis 2"/>
          <p:cNvSpPr txBox="1">
            <a:spLocks/>
          </p:cNvSpPr>
          <p:nvPr/>
        </p:nvSpPr>
        <p:spPr>
          <a:xfrm>
            <a:off x="2627784" y="404664"/>
            <a:ext cx="6120680" cy="576064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rPr>
              <a:t>Aktuální stav - 1. fáze zpracování přípravy programů</a:t>
            </a:r>
            <a:endParaRPr lang="cs-CZ" sz="2800" b="1" dirty="0">
              <a:solidFill>
                <a:srgbClr val="000099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 txBox="1">
            <a:spLocks/>
          </p:cNvSpPr>
          <p:nvPr/>
        </p:nvSpPr>
        <p:spPr>
          <a:xfrm>
            <a:off x="395536" y="1556792"/>
            <a:ext cx="8424936" cy="460851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Oproti verzi 1 šablony a doporučení pro přípravu programu je stěžejní změnou především:</a:t>
            </a:r>
          </a:p>
          <a:p>
            <a:pPr marL="342900" marR="0" lvl="0" indent="-3429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cs-CZ" sz="2000" b="0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742950" lvl="1" indent="-285750" eaLnBrk="0" hangingPunct="0">
              <a:spcBef>
                <a:spcPct val="20000"/>
              </a:spcBef>
              <a:buFont typeface="Arial" charset="0"/>
              <a:buChar char="–"/>
            </a:pPr>
            <a:r>
              <a:rPr lang="cs-CZ" dirty="0" smtClean="0">
                <a:solidFill>
                  <a:srgbClr val="000099"/>
                </a:solidFill>
              </a:rPr>
              <a:t>Omezení počtu znaků pro jednotlivé kapitoly.</a:t>
            </a:r>
          </a:p>
          <a:p>
            <a:pPr marL="742950" lvl="1" indent="-285750" eaLnBrk="0" hangingPunct="0">
              <a:spcBef>
                <a:spcPct val="20000"/>
              </a:spcBef>
              <a:buFont typeface="Arial" charset="0"/>
              <a:buChar char="–"/>
            </a:pPr>
            <a:r>
              <a:rPr lang="cs-CZ" dirty="0" smtClean="0">
                <a:solidFill>
                  <a:srgbClr val="000099"/>
                </a:solidFill>
              </a:rPr>
              <a:t>Odstranění kapitoly 7.2.2 Relevantní zjištěné potřeby, které nejsou řešeny prostřednictvím operačního programu.</a:t>
            </a:r>
          </a:p>
          <a:p>
            <a:pPr marL="742950" lvl="1" indent="-285750" eaLnBrk="0" hangingPunct="0">
              <a:spcBef>
                <a:spcPct val="20000"/>
              </a:spcBef>
              <a:buFont typeface="Arial" charset="0"/>
              <a:buChar char="–"/>
            </a:pPr>
            <a:r>
              <a:rPr lang="cs-CZ" dirty="0" smtClean="0">
                <a:solidFill>
                  <a:srgbClr val="000099"/>
                </a:solidFill>
              </a:rPr>
              <a:t>Došlo ke zpřesnění a doplnění jak textové části, tak i tabulek.</a:t>
            </a:r>
          </a:p>
          <a:p>
            <a:pPr marL="742950" lvl="1" indent="-285750" eaLnBrk="0" hangingPunct="0">
              <a:spcBef>
                <a:spcPct val="20000"/>
              </a:spcBef>
              <a:buFont typeface="Arial" charset="0"/>
              <a:buChar char="–"/>
            </a:pPr>
            <a:r>
              <a:rPr lang="cs-CZ" dirty="0" smtClean="0">
                <a:solidFill>
                  <a:srgbClr val="000099"/>
                </a:solidFill>
              </a:rPr>
              <a:t>Některé odrážky či sloupce tabulek byly vypuštěny.</a:t>
            </a:r>
          </a:p>
        </p:txBody>
      </p:sp>
      <p:sp>
        <p:nvSpPr>
          <p:cNvPr id="3" name="Nadpis 2"/>
          <p:cNvSpPr txBox="1">
            <a:spLocks/>
          </p:cNvSpPr>
          <p:nvPr/>
        </p:nvSpPr>
        <p:spPr>
          <a:xfrm>
            <a:off x="2627784" y="548680"/>
            <a:ext cx="6120680" cy="576064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rPr>
              <a:t>Aktuální stav - 1. fáze zpracování přípravy programů</a:t>
            </a:r>
            <a:endParaRPr lang="cs-CZ" sz="2800" b="1" dirty="0">
              <a:solidFill>
                <a:srgbClr val="000099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 txBox="1">
            <a:spLocks/>
          </p:cNvSpPr>
          <p:nvPr/>
        </p:nvSpPr>
        <p:spPr>
          <a:xfrm>
            <a:off x="395536" y="1556792"/>
            <a:ext cx="8534182" cy="460851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22.2.2013 zaslány ŘO návrhy teorií změny zpracované na úrovni SC</a:t>
            </a:r>
          </a:p>
          <a:p>
            <a:pPr marL="342900" marR="0" lvl="0" indent="-3429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2000" kern="0" baseline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MMR-NOK provedl</a:t>
            </a:r>
            <a:r>
              <a:rPr lang="cs-CZ" sz="2000" kern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posouzení a poskytl zpětnou reakci na všechny zaslané TZ</a:t>
            </a:r>
          </a:p>
          <a:p>
            <a:pPr marL="342900" marR="0" lvl="0" indent="-3429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cs-CZ" sz="2000" kern="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Doporučení MMR:</a:t>
            </a:r>
          </a:p>
          <a:p>
            <a:pPr lvl="1">
              <a:buFont typeface="Wingdings" pitchFamily="2" charset="2"/>
              <a:buChar char="v"/>
            </a:pPr>
            <a:r>
              <a:rPr lang="cs-CZ" sz="2000" dirty="0" smtClean="0">
                <a:solidFill>
                  <a:srgbClr val="000099"/>
                </a:solidFill>
              </a:rPr>
              <a:t>přepracovat TZ dle zadání a připomínek MMR,</a:t>
            </a:r>
          </a:p>
          <a:p>
            <a:pPr lvl="1">
              <a:buFont typeface="Wingdings" pitchFamily="2" charset="2"/>
              <a:buChar char="v"/>
            </a:pPr>
            <a:r>
              <a:rPr lang="cs-CZ" sz="2000" dirty="0" smtClean="0">
                <a:solidFill>
                  <a:srgbClr val="000099"/>
                </a:solidFill>
              </a:rPr>
              <a:t>zvážit počet a rozsah PO a SC,</a:t>
            </a:r>
          </a:p>
          <a:p>
            <a:pPr lvl="1">
              <a:buFont typeface="Wingdings" pitchFamily="2" charset="2"/>
              <a:buChar char="v"/>
            </a:pPr>
            <a:r>
              <a:rPr lang="cs-CZ" sz="2000" dirty="0" smtClean="0">
                <a:solidFill>
                  <a:srgbClr val="000099"/>
                </a:solidFill>
              </a:rPr>
              <a:t>posoudit měřitelnost a hodnocení plnění SC,</a:t>
            </a:r>
          </a:p>
          <a:p>
            <a:pPr lvl="1">
              <a:buFont typeface="Wingdings" pitchFamily="2" charset="2"/>
              <a:buChar char="v"/>
            </a:pPr>
            <a:r>
              <a:rPr lang="cs-CZ" sz="2000" dirty="0" smtClean="0">
                <a:solidFill>
                  <a:srgbClr val="000099"/>
                </a:solidFill>
              </a:rPr>
              <a:t>projednat s relevantními partnery identifikované </a:t>
            </a:r>
            <a:r>
              <a:rPr lang="cs-CZ" sz="2000" dirty="0" err="1" smtClean="0">
                <a:solidFill>
                  <a:srgbClr val="000099"/>
                </a:solidFill>
              </a:rPr>
              <a:t>překryvy</a:t>
            </a:r>
            <a:r>
              <a:rPr lang="cs-CZ" sz="2000" dirty="0" smtClean="0">
                <a:solidFill>
                  <a:srgbClr val="000099"/>
                </a:solidFill>
              </a:rPr>
              <a:t> a synergické vazby,</a:t>
            </a:r>
          </a:p>
          <a:p>
            <a:pPr lvl="1">
              <a:buFont typeface="Wingdings" pitchFamily="2" charset="2"/>
              <a:buChar char="v"/>
            </a:pPr>
            <a:r>
              <a:rPr lang="cs-CZ" sz="2000" dirty="0" smtClean="0">
                <a:solidFill>
                  <a:srgbClr val="000099"/>
                </a:solidFill>
              </a:rPr>
              <a:t>uplatnit princip koncentrace a </a:t>
            </a:r>
            <a:r>
              <a:rPr lang="cs-CZ" sz="2000" dirty="0" err="1" smtClean="0">
                <a:solidFill>
                  <a:srgbClr val="000099"/>
                </a:solidFill>
              </a:rPr>
              <a:t>prioritizace</a:t>
            </a:r>
            <a:r>
              <a:rPr lang="cs-CZ" sz="2000" dirty="0" smtClean="0">
                <a:solidFill>
                  <a:srgbClr val="000099"/>
                </a:solidFill>
              </a:rPr>
              <a:t> (tematické, resp. věcné, územní).</a:t>
            </a:r>
          </a:p>
          <a:p>
            <a:pPr marL="342900" marR="0" lvl="0" indent="-3429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cs-CZ" sz="2000" b="0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cs-CZ" sz="2000" b="0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 txBox="1">
            <a:spLocks/>
          </p:cNvSpPr>
          <p:nvPr/>
        </p:nvSpPr>
        <p:spPr>
          <a:xfrm>
            <a:off x="2627784" y="548680"/>
            <a:ext cx="6120680" cy="576064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rPr>
              <a:t>Aktuální stav - 1. fáze zpracování přípravy programů</a:t>
            </a:r>
            <a:endParaRPr lang="cs-CZ" sz="2800" b="1" dirty="0">
              <a:solidFill>
                <a:srgbClr val="000099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3"/>
          <p:cNvGraphicFramePr>
            <a:graphicFrameLocks/>
          </p:cNvGraphicFramePr>
          <p:nvPr/>
        </p:nvGraphicFramePr>
        <p:xfrm>
          <a:off x="323528" y="1484784"/>
          <a:ext cx="8497192" cy="460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479"/>
                <a:gridCol w="6408713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Nejčastější chyby při konstrukci</a:t>
                      </a:r>
                      <a:r>
                        <a:rPr lang="cs-CZ" sz="2000" baseline="0" dirty="0" smtClean="0">
                          <a:latin typeface="Arial" pitchFamily="34" charset="0"/>
                          <a:cs typeface="Arial" pitchFamily="34" charset="0"/>
                        </a:rPr>
                        <a:t> TZ - obecně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Situační</a:t>
                      </a:r>
                      <a:r>
                        <a:rPr lang="cs-CZ" sz="2000" baseline="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 analýza</a:t>
                      </a:r>
                      <a:endParaRPr lang="cs-CZ" sz="2000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cs-CZ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nedostatečně rozpracovaná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cs-CZ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bez identifikace a popisu problémů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cs-CZ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bez</a:t>
                      </a:r>
                      <a:r>
                        <a:rPr lang="cs-CZ" sz="2000" baseline="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 zohlednění územní dimenze</a:t>
                      </a:r>
                      <a:endParaRPr lang="cs-CZ" sz="2000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Příčiny</a:t>
                      </a:r>
                      <a:r>
                        <a:rPr lang="cs-CZ" sz="2000" baseline="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 problému</a:t>
                      </a:r>
                      <a:endParaRPr lang="cs-CZ" sz="2000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strike="noStrike" baseline="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neprovázané s ostatními </a:t>
                      </a:r>
                      <a:r>
                        <a:rPr lang="cs-CZ" sz="2000" baseline="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částmi TZ</a:t>
                      </a:r>
                      <a:endParaRPr lang="cs-CZ" sz="2000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Specifický cíl</a:t>
                      </a:r>
                      <a:endParaRPr lang="cs-CZ" sz="2000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bez cíle / změny, které/ho má být dosaženo</a:t>
                      </a:r>
                    </a:p>
                    <a:p>
                      <a:r>
                        <a:rPr lang="cs-CZ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široce definovaný, s řadou dílčích (pod)cílů</a:t>
                      </a:r>
                    </a:p>
                    <a:p>
                      <a:r>
                        <a:rPr lang="cs-CZ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problematická měřitelnost</a:t>
                      </a:r>
                      <a:r>
                        <a:rPr lang="cs-CZ" sz="2000" baseline="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 a hodnocení plnění</a:t>
                      </a:r>
                      <a:endParaRPr lang="cs-CZ" sz="2000" dirty="0" smtClean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cs-CZ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omezená vazba na zvolenou investiční prioritu</a:t>
                      </a:r>
                      <a:endParaRPr lang="cs-CZ" sz="2000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Aktivity</a:t>
                      </a:r>
                      <a:endParaRPr lang="cs-CZ" sz="2000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obecné</a:t>
                      </a:r>
                    </a:p>
                    <a:p>
                      <a:r>
                        <a:rPr lang="cs-CZ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omezená vazba na SC a vybrané příčiny pro řešení</a:t>
                      </a:r>
                      <a:endParaRPr lang="cs-CZ" sz="2000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Územní dimenze</a:t>
                      </a:r>
                      <a:endParaRPr lang="cs-CZ" sz="2000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často</a:t>
                      </a:r>
                      <a:r>
                        <a:rPr lang="cs-CZ" sz="2000" baseline="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plošná</a:t>
                      </a:r>
                      <a:r>
                        <a:rPr lang="cs-CZ" sz="2000" baseline="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 nebo neurčena</a:t>
                      </a:r>
                      <a:endParaRPr lang="cs-CZ" sz="2000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Další opatření</a:t>
                      </a:r>
                      <a:endParaRPr lang="cs-CZ" sz="2000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neuvedena </a:t>
                      </a:r>
                      <a:r>
                        <a:rPr lang="cs-CZ" sz="2000" baseline="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nebo velmi povrchní</a:t>
                      </a:r>
                      <a:endParaRPr lang="cs-CZ" sz="2000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Nadpis 2"/>
          <p:cNvSpPr txBox="1">
            <a:spLocks/>
          </p:cNvSpPr>
          <p:nvPr/>
        </p:nvSpPr>
        <p:spPr>
          <a:xfrm>
            <a:off x="2627784" y="548680"/>
            <a:ext cx="6120680" cy="576064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rPr>
              <a:t>Aktuální stav - 1. fáze zpracování přípravy programů</a:t>
            </a:r>
            <a:endParaRPr lang="cs-CZ" sz="2800" b="1" dirty="0">
              <a:solidFill>
                <a:srgbClr val="000099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2"/>
          <p:cNvSpPr>
            <a:spLocks noGrp="1"/>
          </p:cNvSpPr>
          <p:nvPr>
            <p:ph type="title"/>
          </p:nvPr>
        </p:nvSpPr>
        <p:spPr>
          <a:xfrm>
            <a:off x="2627784" y="548680"/>
            <a:ext cx="6120680" cy="576064"/>
          </a:xfrm>
        </p:spPr>
        <p:txBody>
          <a:bodyPr/>
          <a:lstStyle/>
          <a:p>
            <a:pPr algn="l"/>
            <a:r>
              <a:rPr lang="cs-CZ" sz="2800" b="1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Aktuální stav - 1. fáze zpracování přípravy programů</a:t>
            </a:r>
            <a:endParaRPr lang="cs-CZ" sz="2800" b="1" kern="12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95536" y="1484784"/>
          <a:ext cx="8497192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703"/>
                <a:gridCol w="4392489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Další problematické</a:t>
                      </a:r>
                      <a:r>
                        <a:rPr lang="cs-CZ" sz="2000" baseline="0" dirty="0" smtClean="0">
                          <a:latin typeface="Arial" pitchFamily="34" charset="0"/>
                          <a:cs typeface="Arial" pitchFamily="34" charset="0"/>
                        </a:rPr>
                        <a:t> oblasti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Rizika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Velký počet a</a:t>
                      </a:r>
                      <a:r>
                        <a:rPr lang="cs-CZ" sz="2000" baseline="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 rozsah PO a SC</a:t>
                      </a:r>
                      <a:endParaRPr lang="cs-CZ" sz="2000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cs-CZ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Riziko neefektivního</a:t>
                      </a:r>
                      <a:r>
                        <a:rPr lang="cs-CZ" sz="2000" baseline="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 řízení a koordinace programu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cs-CZ" sz="2000" baseline="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Riziko fragmentace celkové alokace programu</a:t>
                      </a:r>
                      <a:endParaRPr lang="cs-CZ" sz="2000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cs-CZ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Nevyváženost mezi PO z</a:t>
                      </a:r>
                      <a:r>
                        <a:rPr lang="cs-CZ" sz="2000" baseline="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 hlediska:</a:t>
                      </a:r>
                      <a:endParaRPr lang="cs-CZ" sz="2000" dirty="0" smtClean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cs-CZ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 počtu a rozsahu SC a aktivit</a:t>
                      </a:r>
                    </a:p>
                    <a:p>
                      <a:pPr>
                        <a:buFontTx/>
                        <a:buChar char="-"/>
                      </a:pPr>
                      <a:endParaRPr lang="cs-CZ" sz="2000" dirty="0" smtClean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cs-CZ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 kvality zpracování TZ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Riziko nezajištění</a:t>
                      </a:r>
                      <a:r>
                        <a:rPr lang="cs-CZ" sz="2000" baseline="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efektivního</a:t>
                      </a:r>
                      <a:r>
                        <a:rPr lang="cs-CZ" sz="2000" baseline="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 řízení, monitorování a hodnocení PO</a:t>
                      </a:r>
                    </a:p>
                    <a:p>
                      <a:r>
                        <a:rPr lang="cs-CZ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Riziko</a:t>
                      </a:r>
                      <a:r>
                        <a:rPr lang="cs-CZ" sz="2000" baseline="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 nekoncepčního přístupu k  přípravě programu a koordinace zapojených partnerů</a:t>
                      </a:r>
                      <a:r>
                        <a:rPr lang="cs-CZ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 ŘO</a:t>
                      </a:r>
                      <a:endParaRPr lang="cs-CZ" sz="2000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Absence </a:t>
                      </a:r>
                      <a:r>
                        <a:rPr lang="cs-CZ" sz="2000" dirty="0" err="1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prioritizace</a:t>
                      </a:r>
                      <a:r>
                        <a:rPr lang="cs-CZ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 a konkretizace </a:t>
                      </a:r>
                    </a:p>
                    <a:p>
                      <a:r>
                        <a:rPr lang="cs-CZ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… téměř</a:t>
                      </a:r>
                      <a:r>
                        <a:rPr lang="cs-CZ" sz="2000" baseline="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 160 SC (!) vesměs plošného charakteru</a:t>
                      </a:r>
                      <a:endParaRPr lang="cs-CZ" sz="2000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Riziko minimálního</a:t>
                      </a:r>
                      <a:r>
                        <a:rPr lang="cs-CZ" sz="2000" baseline="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 až nulového výsledku, resp. dosažené změny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555776" y="548680"/>
            <a:ext cx="6588224" cy="737180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eaLnBrk="0" hangingPunct="0">
              <a:defRPr/>
            </a:pPr>
            <a:r>
              <a:rPr lang="cs-CZ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Aktuální stav - 1. fáze zpracování přípravy programů - </a:t>
            </a:r>
            <a:r>
              <a:rPr lang="cs-CZ" sz="2800" b="1" kern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Hraniční oblasti</a:t>
            </a:r>
            <a:endParaRPr lang="cs-CZ" sz="2400" b="1" kern="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1" i="0" u="none" strike="noStrike" kern="0" cap="none" spc="0" normalizeH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428596" y="1285860"/>
            <a:ext cx="8329642" cy="496855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000099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 rámci teorie změn byla identifikována řada </a:t>
            </a:r>
            <a:r>
              <a:rPr kumimoji="0" lang="cs-CZ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překryvů</a:t>
            </a: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(na věcné úrovni, uvnitř programů, mezi programy, ve vazbě na další nástroje), které je nutno dořešit.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000099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Kromě </a:t>
            </a:r>
            <a:r>
              <a:rPr kumimoji="0" lang="cs-CZ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překryvů</a:t>
            </a: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byly identifikovány cíle / aktivity mezi programy, které je nutné provázat (např. ESF, EFRR / FS) a zajistit synergické působení.</a:t>
            </a:r>
          </a:p>
          <a:p>
            <a:pPr marL="342900" marR="0" lvl="0" indent="-342900" algn="l" defTabSz="914400" rtl="0" eaLnBrk="0" fontAlgn="t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000099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Překryvy</a:t>
            </a: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a oblasti, které jsou nejvíce průřezově poptávány jsou: </a:t>
            </a:r>
          </a:p>
          <a:p>
            <a:pPr marL="742950" lvl="1" indent="-285750" eaLnBrk="0" hangingPunct="0">
              <a:spcBef>
                <a:spcPts val="600"/>
              </a:spcBef>
              <a:buFont typeface="Wingdings" pitchFamily="2" charset="2"/>
              <a:buChar char="Ø"/>
            </a:pPr>
            <a:r>
              <a:rPr lang="cs-CZ" kern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energetika, </a:t>
            </a:r>
          </a:p>
          <a:p>
            <a:pPr marL="742950" lvl="1" indent="-285750" eaLnBrk="0" hangingPunct="0">
              <a:spcBef>
                <a:spcPts val="600"/>
              </a:spcBef>
              <a:buFont typeface="Wingdings" pitchFamily="2" charset="2"/>
              <a:buChar char="Ø"/>
            </a:pPr>
            <a:r>
              <a:rPr lang="cs-CZ" kern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efektivní využívání zdrojů (voda, vzduch, půda, lesy apod.), </a:t>
            </a:r>
          </a:p>
          <a:p>
            <a:pPr marL="742950" lvl="1" indent="-285750" eaLnBrk="0" hangingPunct="0">
              <a:spcBef>
                <a:spcPts val="600"/>
              </a:spcBef>
              <a:buFont typeface="Wingdings" pitchFamily="2" charset="2"/>
              <a:buChar char="Ø"/>
            </a:pPr>
            <a:r>
              <a:rPr lang="cs-CZ" kern="0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VaVaI</a:t>
            </a:r>
            <a:r>
              <a:rPr lang="cs-CZ" kern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pPr marL="742950" lvl="1" indent="-285750" eaLnBrk="0" hangingPunct="0">
              <a:spcBef>
                <a:spcPts val="600"/>
              </a:spcBef>
              <a:buFont typeface="Wingdings" pitchFamily="2" charset="2"/>
              <a:buChar char="Ø"/>
            </a:pPr>
            <a:r>
              <a:rPr lang="cs-CZ" kern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IKT, </a:t>
            </a:r>
          </a:p>
          <a:p>
            <a:pPr marL="742950" lvl="1" indent="-285750" eaLnBrk="0" hangingPunct="0">
              <a:spcBef>
                <a:spcPts val="600"/>
              </a:spcBef>
              <a:buFont typeface="Wingdings" pitchFamily="2" charset="2"/>
              <a:buChar char="Ø"/>
            </a:pPr>
            <a:r>
              <a:rPr lang="cs-CZ" kern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vzdělávání, </a:t>
            </a:r>
          </a:p>
          <a:p>
            <a:pPr marL="742950" lvl="1" indent="-285750" eaLnBrk="0" hangingPunct="0">
              <a:spcBef>
                <a:spcPts val="600"/>
              </a:spcBef>
              <a:buFont typeface="Wingdings" pitchFamily="2" charset="2"/>
              <a:buChar char="Ø"/>
            </a:pPr>
            <a:r>
              <a:rPr lang="cs-CZ" kern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veřejná správa.</a:t>
            </a:r>
          </a:p>
          <a:p>
            <a:pPr marL="342900" marR="0" lvl="0" indent="-342900" algn="l" defTabSz="914400" rtl="0" eaLnBrk="0" fontAlgn="t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000099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Bude nutné zajistit v programech vazbu na CEF.</a:t>
            </a:r>
          </a:p>
          <a:p>
            <a:pPr marL="342900" marR="0" lvl="0" indent="-342900" algn="l" defTabSz="914400" rtl="0" eaLnBrk="0" fontAlgn="t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000099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Nutné dořešit hranice ve vazbě na OP Praha – pól růstu.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cs-CZ" sz="2000" b="0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112568"/>
          </a:xfrm>
        </p:spPr>
        <p:txBody>
          <a:bodyPr>
            <a:normAutofit/>
          </a:bodyPr>
          <a:lstStyle/>
          <a:p>
            <a:endParaRPr lang="cs-CZ" sz="2000" dirty="0" smtClean="0">
              <a:solidFill>
                <a:srgbClr val="000099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>
                <a:solidFill>
                  <a:srgbClr val="000099"/>
                </a:solidFill>
              </a:rPr>
              <a:t>Úvod</a:t>
            </a:r>
          </a:p>
          <a:p>
            <a:pPr marL="514350" indent="-514350">
              <a:buFont typeface="+mj-lt"/>
              <a:buAutoNum type="arabicPeriod"/>
            </a:pPr>
            <a:endParaRPr lang="cs-CZ" sz="2000" dirty="0" smtClean="0">
              <a:solidFill>
                <a:srgbClr val="000099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>
                <a:solidFill>
                  <a:srgbClr val="000099"/>
                </a:solidFill>
              </a:rPr>
              <a:t>Aktuální stav přípravy Dohody o partnerství a vyjednávání s EK – postup, harmonogram, výstupy</a:t>
            </a:r>
          </a:p>
          <a:p>
            <a:pPr marL="514350" indent="-514350">
              <a:buFont typeface="+mj-lt"/>
              <a:buAutoNum type="arabicPeriod"/>
            </a:pPr>
            <a:endParaRPr lang="cs-CZ" sz="2000" dirty="0" smtClean="0">
              <a:solidFill>
                <a:srgbClr val="000099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>
                <a:solidFill>
                  <a:srgbClr val="000099"/>
                </a:solidFill>
              </a:rPr>
              <a:t>Aktuální stav - 1. fáze zpracování přípravy programů – intervenční logika, další kroky</a:t>
            </a:r>
          </a:p>
          <a:p>
            <a:pPr marL="514350" indent="-514350">
              <a:buFont typeface="+mj-lt"/>
              <a:buAutoNum type="arabicPeriod"/>
            </a:pPr>
            <a:endParaRPr lang="cs-CZ" sz="2000" dirty="0" smtClean="0">
              <a:solidFill>
                <a:srgbClr val="000099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>
                <a:solidFill>
                  <a:srgbClr val="000099"/>
                </a:solidFill>
              </a:rPr>
              <a:t>Územní dimenze – informace z PS IPUD, další kroky</a:t>
            </a:r>
          </a:p>
          <a:p>
            <a:pPr marL="514350" indent="-514350">
              <a:buFont typeface="+mj-lt"/>
              <a:buAutoNum type="arabicPeriod"/>
            </a:pPr>
            <a:endParaRPr lang="cs-CZ" sz="2000" dirty="0" smtClean="0">
              <a:solidFill>
                <a:srgbClr val="000099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>
                <a:solidFill>
                  <a:srgbClr val="000099"/>
                </a:solidFill>
              </a:rPr>
              <a:t>Různé</a:t>
            </a:r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627784" y="620688"/>
            <a:ext cx="5328592" cy="576064"/>
          </a:xfrm>
        </p:spPr>
        <p:txBody>
          <a:bodyPr/>
          <a:lstStyle/>
          <a:p>
            <a:r>
              <a:rPr lang="cs-CZ" sz="2800" dirty="0" smtClean="0"/>
              <a:t>Program jednání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555776" y="548680"/>
            <a:ext cx="6373942" cy="737180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lvl="0" eaLnBrk="0" hangingPunct="0"/>
            <a:r>
              <a:rPr lang="cs-CZ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Aktuální stav - 1. fáze zpracování přípravy programů - </a:t>
            </a:r>
            <a:r>
              <a:rPr lang="cs-CZ" sz="2800" b="1" kern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Hraniční oblasti</a:t>
            </a:r>
            <a:endParaRPr lang="cs-CZ" sz="2400" b="1" kern="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kumimoji="0" lang="cs-CZ" sz="2800" b="1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428596" y="1214422"/>
            <a:ext cx="8329642" cy="5328592"/>
          </a:xfrm>
          <a:prstGeom prst="rect">
            <a:avLst/>
          </a:prstGeom>
        </p:spPr>
        <p:txBody>
          <a:bodyPr>
            <a:normAutofit/>
          </a:bodyPr>
          <a:lstStyle/>
          <a:p>
            <a:pPr marR="0" lvl="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Hlavní identifikované </a:t>
            </a:r>
            <a:r>
              <a:rPr kumimoji="0" lang="cs-CZ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překryvy</a:t>
            </a: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(investiční priorita, u programů na úrovni strategických cílů):</a:t>
            </a:r>
          </a:p>
          <a:p>
            <a:pPr marR="0" lvl="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b="0" i="0" u="sng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Rozvoj nízkouhlíkových dopravních systémů šetrnějších k ŽP</a:t>
            </a:r>
          </a:p>
          <a:p>
            <a:pPr marL="361950" marR="0" lvl="1" indent="-285750" algn="l" defTabSz="914400" rtl="0" eaLnBrk="0" fontAlgn="base" latinLnBrk="0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IROP: Rozvoj integrovaných dopravních systémů v regionech; Infrastruktura drážních systémů městské a příměstské dopravy.</a:t>
            </a:r>
          </a:p>
          <a:p>
            <a:pPr marL="361950" marR="0" lvl="1" indent="-285750" algn="l" defTabSz="914400" rtl="0" eaLnBrk="0" fontAlgn="base" latinLnBrk="0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OPŽP: Zvýšení podílu obnovitelných zdrojů energie v dopravě.</a:t>
            </a:r>
          </a:p>
          <a:p>
            <a:pPr marL="361950" marR="0" lvl="1" indent="-285750" algn="l" defTabSz="914400" rtl="0" eaLnBrk="0" fontAlgn="base" latinLnBrk="0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OP D: Infrastruktura drážních systémů městské a příměstské dopravy; Ekologicky čistý dopravní park; Podpora rozvoje sítě napájecích stanic alternativních energií na silniční síti.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</a:pPr>
            <a:r>
              <a:rPr lang="cs-CZ" u="sng" kern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Podpora energetické účinnosti a využívání energie z obnovitelných zdrojů ve veřejných infrastrukturách</a:t>
            </a:r>
          </a:p>
          <a:p>
            <a:pPr marL="361950" lvl="1" indent="-285750" eaLnBrk="0" hangingPunct="0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cs-CZ" kern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IROP: SC Snížení energetické náročnosti v sektoru bydlení; SC Snížení energetické náročnosti ve veřejných budovách.</a:t>
            </a:r>
          </a:p>
          <a:p>
            <a:pPr marL="361950" lvl="1" indent="-285750" eaLnBrk="0" hangingPunct="0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cs-CZ" kern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OPPIK: Snižování energetické náročnosti podnikatelského sektoru a rozvíjení energetických služeb.</a:t>
            </a:r>
          </a:p>
          <a:p>
            <a:pPr marL="361950" lvl="1" indent="-285750" eaLnBrk="0" hangingPunct="0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cs-CZ" kern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OP ŽP: SC Snížení spotřeby energie v budovách. </a:t>
            </a:r>
          </a:p>
          <a:p>
            <a:pPr marL="361950" lvl="1" indent="-285750" eaLnBrk="0" hangingPunct="0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cs-CZ" kern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Překryv s Nová zelená úsporám a programem Panel.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2"/>
          <p:cNvSpPr txBox="1">
            <a:spLocks/>
          </p:cNvSpPr>
          <p:nvPr/>
        </p:nvSpPr>
        <p:spPr>
          <a:xfrm>
            <a:off x="500034" y="1500150"/>
            <a:ext cx="8229600" cy="5357850"/>
          </a:xfrm>
          <a:prstGeom prst="rect">
            <a:avLst/>
          </a:prstGeom>
        </p:spPr>
        <p:txBody>
          <a:bodyPr>
            <a:normAutofit/>
          </a:bodyPr>
          <a:lstStyle/>
          <a:p>
            <a:pPr eaLnBrk="0" hangingPunct="0">
              <a:spcBef>
                <a:spcPct val="20000"/>
              </a:spcBef>
            </a:pPr>
            <a:r>
              <a:rPr lang="cs-CZ" u="sng" kern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Podpora investic k řešení zvláštních rizik, zajištění odolnosti pro případ katastrofy a rozvoj systémů krizového řízení</a:t>
            </a:r>
          </a:p>
          <a:p>
            <a:pPr marL="361950" marR="0" lvl="1" indent="-28575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IROP: Předcházení rizikům a jejich řízení s ohledem na změny klimatu.</a:t>
            </a:r>
          </a:p>
          <a:p>
            <a:pPr marL="361950" marR="0" lvl="1" indent="-28575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OP ŽP: Zajištění povodňové ochrany v </a:t>
            </a:r>
            <a:r>
              <a:rPr kumimoji="0" lang="cs-CZ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intravilánu</a:t>
            </a:r>
            <a:r>
              <a:rPr kumimoji="0" 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a ve volné krajině; Podpora preventivních protipovodňových opatření; Snižování environmentálních rizik  a rozvoj systémů jejich řízení.</a:t>
            </a:r>
          </a:p>
          <a:p>
            <a:pPr marL="361950" marR="0" lvl="1" indent="-28575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Vazba na PRV.</a:t>
            </a:r>
          </a:p>
          <a:p>
            <a:pPr marL="342900" marR="0" lvl="0" indent="-342900" algn="l" defTabSz="914400" rtl="0" eaLnBrk="0" fontAlgn="t" latinLnBrk="0" hangingPunct="0"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cs-CZ" b="0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t" latinLnBrk="0" hangingPunct="0"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cs-CZ" b="0" i="0" u="sng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Zefektivnění řízení lidských zdrojů ve veřejné správě</a:t>
            </a:r>
          </a:p>
          <a:p>
            <a:pPr marL="361950" lvl="1" indent="-28575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cs-CZ" kern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OP Z:  Zefektivnění řízení lidských zdrojů ve veřejné správě. </a:t>
            </a:r>
          </a:p>
          <a:p>
            <a:pPr marL="361950" lvl="1" indent="-28575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cs-CZ" kern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OP VVV: Zatraktivnit celoživotní vzdělávání na vysokých školách a zvýšit účast, zejména v rámci dospělé populace.</a:t>
            </a:r>
            <a:endParaRPr lang="cs-CZ" kern="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555776" y="548680"/>
            <a:ext cx="6373942" cy="808618"/>
          </a:xfrm>
          <a:prstGeom prst="rect">
            <a:avLst/>
          </a:prstGeom>
        </p:spPr>
        <p:txBody>
          <a:bodyPr>
            <a:normAutofit fontScale="90000" lnSpcReduction="10000"/>
          </a:bodyPr>
          <a:lstStyle/>
          <a:p>
            <a:pPr eaLnBrk="0" hangingPunct="0">
              <a:defRPr/>
            </a:pPr>
            <a:r>
              <a:rPr lang="cs-CZ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Aktuální stav - 1. fáze zpracování přípravy programů - </a:t>
            </a:r>
            <a:r>
              <a:rPr lang="cs-CZ" sz="2800" b="1" kern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Hraniční oblasti</a:t>
            </a:r>
            <a:endParaRPr lang="cs-CZ" sz="2400" b="1" kern="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1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2"/>
          <p:cNvSpPr txBox="1">
            <a:spLocks/>
          </p:cNvSpPr>
          <p:nvPr/>
        </p:nvSpPr>
        <p:spPr>
          <a:xfrm>
            <a:off x="500034" y="1428736"/>
            <a:ext cx="8229600" cy="5214974"/>
          </a:xfrm>
          <a:prstGeom prst="rect">
            <a:avLst/>
          </a:prstGeom>
        </p:spPr>
        <p:txBody>
          <a:bodyPr>
            <a:normAutofit/>
          </a:bodyPr>
          <a:lstStyle/>
          <a:p>
            <a:pPr marR="0" lvl="0" algn="l" defTabSz="914400" rtl="0" eaLnBrk="0" fontAlgn="t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b="0" i="0" u="sng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Předcházení a omezování předčasného ukončování školní docházky a podpora rovného přístupu ke kvalitnímu předškolnímu, primárnímu a sekundárnímu vzdělávání</a:t>
            </a:r>
          </a:p>
          <a:p>
            <a:pPr marL="361950" marR="0" lvl="1" indent="-285750" algn="l" defTabSz="914400" rtl="0" eaLnBrk="0" fontAlgn="t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OP VVV: Zvýšení dostupnosti a kvality předškolního vzdělávání.</a:t>
            </a:r>
          </a:p>
          <a:p>
            <a:pPr marL="361950" marR="0" lvl="1" indent="-285750" algn="l" defTabSz="914400" rtl="0" eaLnBrk="0" fontAlgn="t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OP Z: Zlepšit podmínky pro sladění pracovního a soukromého života.</a:t>
            </a:r>
          </a:p>
          <a:p>
            <a:pPr marL="342900" marR="0" lvl="0" indent="-342900" algn="l" defTabSz="914400" rtl="0" eaLnBrk="0" fontAlgn="t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	</a:t>
            </a:r>
          </a:p>
          <a:p>
            <a:pPr marR="0" lvl="0" algn="l" defTabSz="914400" rtl="0" eaLnBrk="0" fontAlgn="t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b="0" i="0" u="sng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Zlepšování kvality, účinnosti a otevřenosti terciárního a rovnocenného vzdělávání, aby se zvýšila účast a úroveň dosaženého vzdělání </a:t>
            </a:r>
          </a:p>
          <a:p>
            <a:pPr marL="361950" marR="0" lvl="1" indent="-285750" algn="l" defTabSz="914400" rtl="0" eaLnBrk="0" fontAlgn="t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OP VVV: Propojení počátečního a dalšího vzdělávání; Podpora dostupnosti, nabídky a poptávky v dalším vzdělávání; Posílení koordinačního řízení a metodické podpory dalšího vzdělávání na národní a regionální úrovni.</a:t>
            </a:r>
          </a:p>
          <a:p>
            <a:pPr marL="361950" marR="0" lvl="1" indent="-285750" algn="l" defTabSz="914400" rtl="0" eaLnBrk="0" fontAlgn="t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OP Z: Zvýšit kvalitu systému dalšího vzdělávání (IP1.4 Modernizace a posílení institucí trhu práce, včetně opatření pro zlepšení nadnárodní mobility pracovníků); a další v rámci dalšího vzdělávání.</a:t>
            </a:r>
            <a:endParaRPr kumimoji="0" lang="cs-CZ" b="0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500298" y="500042"/>
            <a:ext cx="6445380" cy="880056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lvl="0" eaLnBrk="0" hangingPunct="0">
              <a:defRPr/>
            </a:pPr>
            <a:r>
              <a:rPr lang="cs-CZ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Aktuální stav - 1. fáze zpracování přípravy programů - </a:t>
            </a:r>
            <a:r>
              <a:rPr kumimoji="0" lang="cs-CZ" sz="29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Hraniční oblasti</a:t>
            </a:r>
            <a:endParaRPr kumimoji="0" lang="cs-CZ" sz="2800" b="1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268760"/>
            <a:ext cx="8784976" cy="5112568"/>
          </a:xfrm>
        </p:spPr>
        <p:txBody>
          <a:bodyPr>
            <a:normAutofit/>
          </a:bodyPr>
          <a:lstStyle/>
          <a:p>
            <a:pPr marL="0" lvl="0" indent="0"/>
            <a:r>
              <a:rPr lang="cs-CZ" sz="2000" dirty="0" smtClean="0">
                <a:solidFill>
                  <a:srgbClr val="000099"/>
                </a:solidFill>
              </a:rPr>
              <a:t>Do března 2013 ŘO provede: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identifikaci potřeb, zpracování analytické části programu,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Aktualizaci teorií změn na úrovni SC – první část bez indikátorů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popis prioritních os/priorit Unie vč. indikativního finančního plánu formou vah přiřazených jednotlivým prioritní osám, 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zdůvodnění příslušné části strategie programu, 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základní návrh integrovaných přístupů, návrhy možností způsobu využití a uchopení problematiky integrovaných přístupů v rámci programu,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specifikaci mechanismu zajištění koordinace realizace OP vč. určení HO,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identifikaci předběžných podmínek,  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návrh řešení problematiky horizontálních principů,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návrh řízení a implementace programu.</a:t>
            </a:r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483768" y="332656"/>
            <a:ext cx="6480720" cy="576064"/>
          </a:xfrm>
        </p:spPr>
        <p:txBody>
          <a:bodyPr/>
          <a:lstStyle/>
          <a:p>
            <a:pPr lvl="0"/>
            <a:r>
              <a:rPr lang="cs-CZ" sz="2900" dirty="0" smtClean="0"/>
              <a:t>Aktuální stav - 1. fáze zpracování přípravy programů - p</a:t>
            </a:r>
            <a:r>
              <a:rPr lang="cs-CZ" sz="2900" dirty="0" smtClean="0">
                <a:latin typeface="+mn-lt"/>
              </a:rPr>
              <a:t>ožadavky na ŘO</a:t>
            </a:r>
            <a:endParaRPr lang="en-US" sz="2900" dirty="0">
              <a:latin typeface="+mn-lt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3BBC7A58-1EB9-48B1-B15F-507BB3B71477}" type="slidenum">
              <a:rPr lang="cs-CZ" smtClean="0"/>
              <a:pPr>
                <a:defRPr/>
              </a:pPr>
              <a:t>23</a:t>
            </a:fld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 txBox="1">
            <a:spLocks/>
          </p:cNvSpPr>
          <p:nvPr/>
        </p:nvSpPr>
        <p:spPr>
          <a:xfrm>
            <a:off x="2643174" y="428604"/>
            <a:ext cx="6120680" cy="576064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rPr>
              <a:t>Další postup</a:t>
            </a:r>
            <a:endParaRPr lang="cs-CZ" sz="2800" b="1" dirty="0">
              <a:solidFill>
                <a:srgbClr val="000099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60711655"/>
              </p:ext>
            </p:extLst>
          </p:nvPr>
        </p:nvGraphicFramePr>
        <p:xfrm>
          <a:off x="0" y="1006856"/>
          <a:ext cx="9144000" cy="6107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05"/>
                <a:gridCol w="7572395"/>
              </a:tblGrid>
              <a:tr h="36079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termín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aktivita</a:t>
                      </a:r>
                      <a:endParaRPr lang="cs-CZ" sz="1600" dirty="0"/>
                    </a:p>
                  </a:txBody>
                  <a:tcPr/>
                </a:tc>
              </a:tr>
              <a:tr h="565515">
                <a:tc rowSpan="2">
                  <a:txBody>
                    <a:bodyPr/>
                    <a:lstStyle/>
                    <a:p>
                      <a:r>
                        <a:rPr lang="cs-CZ" sz="1600" dirty="0" smtClean="0"/>
                        <a:t>Do konce března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000099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Připraveny první návrhy programů spolufinancovaných z EFRR, ESF a FS a předloženy MMR </a:t>
                      </a:r>
                      <a:r>
                        <a:rPr lang="cs-CZ" sz="1600" b="1" dirty="0" smtClean="0">
                          <a:solidFill>
                            <a:srgbClr val="000099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spolu s aktualizovanými teoriemi změny</a:t>
                      </a:r>
                      <a:endParaRPr lang="cs-CZ" sz="1600" dirty="0"/>
                    </a:p>
                  </a:txBody>
                  <a:tcPr/>
                </a:tc>
              </a:tr>
              <a:tr h="565515">
                <a:tc vMerge="1"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000099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MMR předložena informace o stavu přípravy programů spolufinancovaných z EZFRV a ENRF </a:t>
                      </a:r>
                      <a:endParaRPr lang="cs-CZ" sz="1600" dirty="0"/>
                    </a:p>
                  </a:txBody>
                  <a:tcPr/>
                </a:tc>
              </a:tr>
              <a:tr h="565515">
                <a:tc rowSpan="2">
                  <a:txBody>
                    <a:bodyPr/>
                    <a:lstStyle/>
                    <a:p>
                      <a:r>
                        <a:rPr lang="cs-CZ" sz="1600" dirty="0" smtClean="0"/>
                        <a:t>Do konce dubna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solidFill>
                            <a:srgbClr val="000099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Předloženy MMR aktualizované teorie změny za programy spolufinancované z EZFRV a ENRF</a:t>
                      </a:r>
                    </a:p>
                  </a:txBody>
                  <a:tcPr/>
                </a:tc>
              </a:tr>
              <a:tr h="565515">
                <a:tc vMerge="1"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solidFill>
                            <a:srgbClr val="000099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MMR provede vyhodnocení předložených programů a připraví informaci na vládu</a:t>
                      </a:r>
                    </a:p>
                  </a:txBody>
                  <a:tcPr/>
                </a:tc>
              </a:tr>
              <a:tr h="565515">
                <a:tc rowSpan="2">
                  <a:txBody>
                    <a:bodyPr/>
                    <a:lstStyle/>
                    <a:p>
                      <a:r>
                        <a:rPr lang="cs-CZ" sz="1600" dirty="0" smtClean="0"/>
                        <a:t>Do konce května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MMR předloží</a:t>
                      </a:r>
                      <a:r>
                        <a:rPr lang="cs-CZ" sz="1600" baseline="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600" baseline="0" dirty="0" smtClean="0"/>
                        <a:t>i</a:t>
                      </a:r>
                      <a:r>
                        <a:rPr lang="cs-CZ" sz="1600" dirty="0" smtClean="0">
                          <a:solidFill>
                            <a:srgbClr val="000099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nformaci vládě ČR o stavu přípravy programů spolufinancovaných z EFRR, ESF, FS, EZFRV a ENRF. </a:t>
                      </a:r>
                    </a:p>
                  </a:txBody>
                  <a:tcPr/>
                </a:tc>
              </a:tr>
              <a:tr h="565515">
                <a:tc vMerge="1"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solidFill>
                            <a:srgbClr val="000099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Připraveny první návrhy programů spolufinancovaných z EZFRV a ENRF a předloženy vládě ČR.</a:t>
                      </a:r>
                    </a:p>
                  </a:txBody>
                  <a:tcPr/>
                </a:tc>
              </a:tr>
              <a:tr h="2232295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Do konce června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000099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Na úrovni programů budou: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600" dirty="0" err="1" smtClean="0">
                          <a:solidFill>
                            <a:srgbClr val="000099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dopřesněna</a:t>
                      </a:r>
                      <a:r>
                        <a:rPr lang="cs-CZ" sz="1600" baseline="0" dirty="0" smtClean="0">
                          <a:solidFill>
                            <a:srgbClr val="000099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strategická část programu a prioritních os s ohledem na přidělenou alokaci (</a:t>
                      </a:r>
                      <a:r>
                        <a:rPr lang="cs-CZ" sz="1600" baseline="0" dirty="0" err="1" smtClean="0">
                          <a:solidFill>
                            <a:srgbClr val="000099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prioritizace</a:t>
                      </a:r>
                      <a:r>
                        <a:rPr lang="cs-CZ" sz="1600" baseline="0" dirty="0" smtClean="0">
                          <a:solidFill>
                            <a:srgbClr val="000099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).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600" dirty="0" smtClean="0">
                          <a:solidFill>
                            <a:srgbClr val="000099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předloženy návrhy indikátorů na úrovni SC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600" dirty="0" smtClean="0">
                          <a:solidFill>
                            <a:srgbClr val="000099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rozpracována </a:t>
                      </a:r>
                      <a:r>
                        <a:rPr lang="cs-CZ" sz="1600" dirty="0" err="1" smtClean="0">
                          <a:solidFill>
                            <a:srgbClr val="000099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impl</a:t>
                      </a:r>
                      <a:r>
                        <a:rPr lang="cs-CZ" sz="1600" dirty="0" smtClean="0">
                          <a:solidFill>
                            <a:srgbClr val="000099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struktura programu do úrovně ZS/ nositelů IR/</a:t>
                      </a:r>
                      <a:r>
                        <a:rPr lang="cs-CZ" sz="1600" baseline="0" dirty="0" smtClean="0">
                          <a:solidFill>
                            <a:srgbClr val="000099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cs-CZ" sz="1600" dirty="0" smtClean="0">
                          <a:solidFill>
                            <a:srgbClr val="000099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GG a typů příjemců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600" dirty="0" err="1" smtClean="0">
                          <a:solidFill>
                            <a:srgbClr val="000099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dopřesněny</a:t>
                      </a:r>
                      <a:r>
                        <a:rPr lang="cs-CZ" sz="1600" dirty="0" smtClean="0">
                          <a:solidFill>
                            <a:srgbClr val="000099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hraniční oblast (nedořešené překryvy a synergické oblasti v rámci programů a mezi programy)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600" dirty="0" smtClean="0">
                          <a:solidFill>
                            <a:srgbClr val="000099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zpracována analýza absorpční kapacity na úrovni SC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555776" y="548680"/>
            <a:ext cx="5945314" cy="936104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Předběžné podmínky – aktuální informace</a:t>
            </a:r>
            <a:endParaRPr lang="cs-CZ" sz="28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457200" y="1357298"/>
            <a:ext cx="8229600" cy="492922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Evropská komise vydala  „Draft </a:t>
            </a:r>
            <a:r>
              <a:rPr kumimoji="0" lang="cs-CZ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guidance</a:t>
            </a: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k ex-ante </a:t>
            </a:r>
            <a:r>
              <a:rPr kumimoji="0" lang="cs-CZ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kondicionalitám</a:t>
            </a: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“ (předběžným podmínkám).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Část I. – spíše obecný výklad, vazba na programy a Dohodu, plnění a způsob a postup při hodnocení předběžných podmínek.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Část II. – postupy u tematických předběžných podmínek.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cs-CZ" sz="800" b="0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MMR vzneslo již řadu dotazů na některé části (zejména ve vztahu k části I.) – nejasnosti, prostor pro další výklad a upřesnění, např.: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časování plnění,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rozsah plnění – původní vs. pozměněná verze nařízení,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způsob hodnocení,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nerelevantnost</a:t>
            </a:r>
            <a:r>
              <a:rPr kumimoji="0" 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– použitelnost-splnitelnost,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uvedení obecných PP i v rámci programů,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regionální úroveň PP,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 další.</a:t>
            </a:r>
            <a:endParaRPr kumimoji="0" lang="cs-CZ" b="0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2"/>
          <p:cNvSpPr txBox="1">
            <a:spLocks/>
          </p:cNvSpPr>
          <p:nvPr/>
        </p:nvSpPr>
        <p:spPr>
          <a:xfrm>
            <a:off x="467544" y="1340768"/>
            <a:ext cx="8496944" cy="48577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Komise nedodala </a:t>
            </a:r>
            <a:r>
              <a:rPr kumimoji="0" lang="cs-CZ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guidance</a:t>
            </a: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ke všem tematickým a obecným PP (přislíbila brzké dodání), zároveň zmínila, že k EZFRV a ENRF bude distribuován ČS specifický </a:t>
            </a:r>
            <a:r>
              <a:rPr kumimoji="0" lang="cs-CZ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guidance</a:t>
            </a: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cs-CZ" sz="800" b="0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ŘO, resp. gestoři (příp. další) pošlou připomínky /</a:t>
            </a:r>
            <a:r>
              <a:rPr kumimoji="0" lang="cs-CZ" sz="2000" b="0" i="0" u="none" strike="noStrike" kern="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komentáře k Draft </a:t>
            </a:r>
            <a:r>
              <a:rPr kumimoji="0" lang="cs-CZ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guidance</a:t>
            </a: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(zejména části II.) do 29. 3. 2013 (úkol již zaslán dne 20. 3.)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cs-CZ" sz="800" b="0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Dále, Komise v rámci pozměnění nařízení navrhla zařazení nové předběžné podmínky: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„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8.6. Sustainable integration into</a:t>
            </a:r>
            <a:r>
              <a:rPr kumimoji="0" lang="cs-CZ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labour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market of young</a:t>
            </a:r>
            <a:r>
              <a:rPr kumimoji="0" lang="cs-CZ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people aged 15-24 not in</a:t>
            </a:r>
            <a:r>
              <a:rPr kumimoji="0" lang="cs-CZ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employment, education or</a:t>
            </a:r>
            <a:r>
              <a:rPr kumimoji="0" lang="cs-CZ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training:</a:t>
            </a:r>
            <a:r>
              <a:rPr kumimoji="0" lang="cs-CZ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The existence of a</a:t>
            </a:r>
            <a:r>
              <a:rPr kumimoji="0" lang="cs-CZ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comprehensive strategic policy</a:t>
            </a:r>
            <a:r>
              <a:rPr kumimoji="0" lang="cs-CZ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framework for achieving the</a:t>
            </a:r>
            <a:r>
              <a:rPr kumimoji="0" lang="cs-CZ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objectives of the Youth</a:t>
            </a:r>
            <a:r>
              <a:rPr kumimoji="0" lang="cs-CZ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Employment Package and in</a:t>
            </a:r>
            <a:r>
              <a:rPr kumimoji="0" lang="cs-CZ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particular for establishing a</a:t>
            </a:r>
            <a:r>
              <a:rPr kumimoji="0" lang="cs-CZ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Youth Guarantee scheme in</a:t>
            </a:r>
            <a:r>
              <a:rPr kumimoji="0" lang="cs-CZ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accordance with the Council</a:t>
            </a:r>
            <a:r>
              <a:rPr kumimoji="0" lang="cs-CZ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recommendation of [xxx]</a:t>
            </a:r>
            <a:r>
              <a:rPr kumimoji="0" lang="cs-CZ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“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Na národní úrovni je nutné k tomuto zaujmout stanovisko (zda s tímto souhlasíme – úroveň RKS; případně doplnit současné a budoucí plnění ze strany ČR resp. gestora předběžné podmínky – úroveň PS ŘO, PS Dohody).</a:t>
            </a: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555776" y="548680"/>
            <a:ext cx="6588224" cy="936104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Předběžné podmínky – aktuální informace</a:t>
            </a:r>
            <a:endParaRPr lang="cs-CZ" sz="28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2"/>
          <p:cNvSpPr txBox="1">
            <a:spLocks/>
          </p:cNvSpPr>
          <p:nvPr/>
        </p:nvSpPr>
        <p:spPr>
          <a:xfrm>
            <a:off x="395536" y="1412776"/>
            <a:ext cx="8229600" cy="492922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Paralelně probíhá zhodnocení zaslaných informací v rámci Karet PP (národní, krajská úroveň), Šablon EU, Karty rizikových PP – zhodnocení resp. nedostatky (formální, věcné, nezaslání žádných informací) budou zapracovány do konce března: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Arial" pitchFamily="34" charset="0"/>
              <a:buChar char="–"/>
              <a:tabLst/>
              <a:defRPr/>
            </a:pPr>
            <a:r>
              <a:rPr kumimoji="0" 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 rámci zaslaných draftů programů (tj. jako součást programů, viz Šablona EK),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Arial" pitchFamily="34" charset="0"/>
              <a:buChar char="–"/>
              <a:tabLst/>
              <a:defRPr/>
            </a:pPr>
            <a:r>
              <a:rPr kumimoji="0" 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 rámci aktualizovaných Karet PP a Karet rizikových PP.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cs-CZ" sz="2000" b="0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Všechny relevantní procesy, podklady a změny jsou v relevantní míře doplňovány do Akčního plánu (včetně změn odpovědností, specifikace regionální úrovně, vazba na draft </a:t>
            </a:r>
            <a:r>
              <a:rPr kumimoji="0" lang="cs-CZ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guidance</a:t>
            </a: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atd.).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cs-CZ" sz="2000" b="0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AP bude k dispozici po zabudování podstatných změn – stále však bude upravován v souvislosti s postupem na úrovni EK a ČR.</a:t>
            </a: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555776" y="548680"/>
            <a:ext cx="6588224" cy="936104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Předběžné podmínky – aktuální informace</a:t>
            </a:r>
            <a:endParaRPr lang="cs-CZ" sz="28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2"/>
          <p:cNvSpPr txBox="1">
            <a:spLocks/>
          </p:cNvSpPr>
          <p:nvPr/>
        </p:nvSpPr>
        <p:spPr>
          <a:xfrm>
            <a:off x="185540" y="1196752"/>
            <a:ext cx="8784976" cy="492922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</a:pPr>
            <a:r>
              <a:rPr lang="cs-CZ" sz="2000" b="1" kern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Březen – ŘO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kern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Zapracování části k předběžným podmínkám do návrhů programů – šablona EK.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</a:pPr>
            <a:r>
              <a:rPr lang="cs-CZ" sz="2000" b="1" kern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Duben – ŘO </a:t>
            </a:r>
            <a:r>
              <a:rPr lang="cs-CZ" sz="2000" kern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(gestoři a další, viz AP) 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kern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Aktualizace Karet předběžných podmínek a Karty rizikových předběžných podmínek.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</a:pPr>
            <a:r>
              <a:rPr lang="cs-CZ" sz="2000" b="1" kern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Květen – ŘO </a:t>
            </a:r>
            <a:r>
              <a:rPr lang="cs-CZ" sz="2000" kern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(gestoři a další, viz AP) </a:t>
            </a:r>
            <a:r>
              <a:rPr lang="cs-CZ" sz="2000" b="1" kern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ve spolupráci s MMR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kern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Operativní rozpracování nejvíce rizikových předběžných podmínek</a:t>
            </a:r>
            <a:r>
              <a:rPr lang="cs-CZ" sz="2000" kern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</a:pPr>
            <a:r>
              <a:rPr lang="cs-CZ" sz="2000" b="1" kern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Červen - ŘO </a:t>
            </a:r>
            <a:r>
              <a:rPr lang="cs-CZ" sz="2000" kern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(gestoři a další, viz AP) 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kern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Případná aktualizace části k předběžným podmínkám v návrzích programů.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kern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Aktualizace Karet předběžných podmínek a Karty rizikových předběžných podmínek.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kern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Průběžné řešení nejvíce rizikových předběžných podmínek.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kern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Dílčí úkoly viz Akční plán řízení a koordinace PP.</a:t>
            </a: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555776" y="548680"/>
            <a:ext cx="6588224" cy="9361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Předběžné podmínky – harmonogram</a:t>
            </a:r>
            <a:endParaRPr lang="cs-CZ" sz="28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2781300"/>
            <a:ext cx="8229600" cy="11430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cs-CZ" sz="3000" b="1" kern="1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Arial" charset="0"/>
              </a:rPr>
              <a:t>Územní dimenze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95288" y="5157788"/>
            <a:ext cx="82296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cs-CZ" sz="2400"/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0" y="2492375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0" y="4221163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2786058"/>
            <a:ext cx="7992888" cy="11430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cs-CZ" sz="3000" b="1" kern="1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Arial" charset="0"/>
              </a:rPr>
              <a:t>Aktuální stav </a:t>
            </a:r>
            <a:br>
              <a:rPr lang="cs-CZ" sz="3000" b="1" kern="1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Arial" charset="0"/>
              </a:rPr>
            </a:br>
            <a:r>
              <a:rPr lang="cs-CZ" sz="3000" b="1" kern="1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Arial" charset="0"/>
              </a:rPr>
              <a:t>přípravy Dohody o partnerství a vyjednávání s EK </a:t>
            </a:r>
            <a:br>
              <a:rPr lang="cs-CZ" sz="3000" b="1" kern="1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Arial" charset="0"/>
              </a:rPr>
            </a:br>
            <a:r>
              <a:rPr lang="cs-CZ" sz="3000" b="1" kern="1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Arial" charset="0"/>
              </a:rPr>
              <a:t>– postup, harmonogram, výstupy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95288" y="5157788"/>
            <a:ext cx="82296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cs-CZ" sz="2400"/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0" y="2492375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0" y="4221163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2555776" y="620688"/>
            <a:ext cx="4762872" cy="57641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kern="0" dirty="0" smtClean="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rPr>
              <a:t>Tematický přístup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323528" y="1268760"/>
            <a:ext cx="8496944" cy="482453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285750" marR="0" lvl="1" indent="-2857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Definováním osy, priority a opatření, ve kterých bude aplikován územní přístup – tj. realizace intervencí/akcí </a:t>
            </a:r>
            <a:r>
              <a:rPr kumimoji="0" 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pouze ve vybraných typech území</a:t>
            </a: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marR="0" lvl="1" indent="-2857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Definováním osy, priority a opatření, ve kterých bude částečně aplikován územní přístup – tj. realizace intervencí se </a:t>
            </a:r>
            <a:r>
              <a:rPr kumimoji="0" 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stanoveným procentním podílem</a:t>
            </a: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 vybrané typy území na celkovém územním zaměření.</a:t>
            </a:r>
          </a:p>
          <a:p>
            <a:pPr marL="285750" marR="0" lvl="1" indent="-2857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Stanovením příspěvku k integrovanému přístupu – určení nástrojů a mechanismů, které zajistí koordinaci mezi fondy SSR + stanovení </a:t>
            </a:r>
            <a:r>
              <a:rPr kumimoji="0" 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podílu finančních prostředků</a:t>
            </a: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lang="cs-CZ" sz="2000" kern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programu</a:t>
            </a: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/prioritní osy/ priority/opatření, jež budou prostřednictvím specifických výzev zaměřeny </a:t>
            </a:r>
            <a:r>
              <a:rPr kumimoji="0" 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na projekty naplňující integrované strategie.</a:t>
            </a:r>
            <a:endParaRPr kumimoji="0" lang="cs-CZ" sz="2000" b="0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85750" marR="0" lvl="1" indent="-2857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Zastoupením regionálních aktérů </a:t>
            </a: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mezi hlavní cílové skupiny nebo mezi příjemce podpory.  </a:t>
            </a:r>
          </a:p>
          <a:p>
            <a:pPr marL="285750" marR="0" lvl="1" indent="-2857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Modifikací hodnotících kritérií </a:t>
            </a: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– např. specifikací územní dimenze jako jednoho z hodnotících kritérií pro výběr konkrétních projektů. 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2"/>
          <p:cNvSpPr txBox="1">
            <a:spLocks/>
          </p:cNvSpPr>
          <p:nvPr/>
        </p:nvSpPr>
        <p:spPr>
          <a:xfrm>
            <a:off x="2627784" y="620688"/>
            <a:ext cx="4752776" cy="647700"/>
          </a:xfrm>
          <a:prstGeom prst="rect">
            <a:avLst/>
          </a:prstGeo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kern="0" dirty="0" smtClean="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rPr>
              <a:t>Integrovaný přístup</a:t>
            </a:r>
          </a:p>
        </p:txBody>
      </p:sp>
      <p:sp>
        <p:nvSpPr>
          <p:cNvPr id="3" name="Zástupný symbol pro obsah 1"/>
          <p:cNvSpPr txBox="1">
            <a:spLocks/>
          </p:cNvSpPr>
          <p:nvPr/>
        </p:nvSpPr>
        <p:spPr bwMode="auto">
          <a:xfrm>
            <a:off x="395536" y="1196752"/>
            <a:ext cx="8291512" cy="482453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cs-CZ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Integrované územní investice (ITI)</a:t>
            </a:r>
            <a:endParaRPr kumimoji="0" lang="cs-CZ" sz="2000" b="0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180975" marR="0" lvl="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ITI</a:t>
            </a: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budou realizovány v metropolitních oblastech – v Praze, Brně, Ostravě, Plzni a Hradecko-pardubické a Ústecko-chomutovské aglomeraci. Jejich podporou bude zajištěno naplnění povinné minimální alokace na udržitelný rozvoj měst (5 % podílu z EFRR).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 </a:t>
            </a:r>
            <a:r>
              <a:rPr kumimoji="0" lang="cs-CZ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Integrované plány rozvoje území (IPRÚ)</a:t>
            </a:r>
            <a:endParaRPr kumimoji="0" lang="cs-CZ" sz="2000" b="0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180975" eaLnBrk="0" hangingPunct="0">
              <a:lnSpc>
                <a:spcPct val="90000"/>
              </a:lnSpc>
              <a:spcBef>
                <a:spcPct val="20000"/>
              </a:spcBef>
            </a:pPr>
            <a:r>
              <a:rPr lang="cs-CZ" sz="2000" kern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Rozvoj sídelních aglomerací a regionálních center a jejich zázemí neboli ostatních rozvojových území (SRR ČR) a také státem podporovaných regionů (hospodářsky problémových regionů) bude řešen kromě standardních individuálních projektů také v rámci implementace IPRÚ. 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 </a:t>
            </a:r>
            <a:r>
              <a:rPr kumimoji="0" lang="cs-CZ" sz="20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Komunitně</a:t>
            </a:r>
            <a:r>
              <a:rPr kumimoji="0" lang="cs-CZ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vedený místní rozvoj (CLLD)</a:t>
            </a:r>
            <a:endParaRPr kumimoji="0" lang="cs-CZ" sz="2000" b="0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180975" marR="0" lvl="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CLLD bude realizován prostřednictvím Společné zemědělské politiky.  </a:t>
            </a:r>
          </a:p>
          <a:p>
            <a:pPr marL="180975" marR="0" lvl="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ERDF umožní financování strategií MAS především v územích periferních (s přesahem do území stabilizovaných). </a:t>
            </a:r>
          </a:p>
          <a:p>
            <a:pPr marL="180975" marR="0" lvl="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ESF umožní financování strategií MAS především na území státem podporovaných regionů.   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2"/>
          <p:cNvSpPr txBox="1">
            <a:spLocks/>
          </p:cNvSpPr>
          <p:nvPr/>
        </p:nvSpPr>
        <p:spPr>
          <a:xfrm>
            <a:off x="2411760" y="620688"/>
            <a:ext cx="6985024" cy="648072"/>
          </a:xfrm>
          <a:prstGeom prst="rect">
            <a:avLst/>
          </a:prstGeo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kern="0" dirty="0" smtClean="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rPr>
              <a:t>Schéma využití integrovaných nástrojů</a:t>
            </a:r>
            <a:endParaRPr kumimoji="0" lang="cs-CZ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Arial" charset="0"/>
            </a:endParaRPr>
          </a:p>
        </p:txBody>
      </p:sp>
      <p:pic>
        <p:nvPicPr>
          <p:cNvPr id="3" name="Zástupný symbol pro obsah 3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196752"/>
            <a:ext cx="7200800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2699792" y="620688"/>
            <a:ext cx="6131024" cy="6484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Informace z PS IPÚD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395536" y="1412776"/>
            <a:ext cx="8229600" cy="453650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Promítnutí připomínek z 1. jednání PS IPÚD (1. 3. 2013) do materiálu o územní dimenzi.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cs-CZ" sz="2000" b="0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Nejčastější připomínky (okruhy):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cs-CZ" sz="2000" kern="0" noProof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ypologie území a její využití,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cs-CZ" sz="2000" kern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kumimoji="0" lang="cs-CZ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polečný</a:t>
            </a: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akční plán (JAP) a požadavek na jeho doplnění,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cs-CZ" sz="2000" kern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kumimoji="0" lang="cs-CZ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ližší</a:t>
            </a: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specifikace integrovaných nástrojů.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cs-CZ" sz="2000" b="0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→ Zapracování uplatněných připomínek nebo jejich vypořádání při bilaterálních jednáních s osloveným připomínkovým místem.</a:t>
            </a:r>
          </a:p>
          <a:p>
            <a:pPr marL="342900" marR="0" lvl="0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cs-CZ" sz="1750" b="0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2"/>
          <p:cNvSpPr txBox="1">
            <a:spLocks/>
          </p:cNvSpPr>
          <p:nvPr/>
        </p:nvSpPr>
        <p:spPr>
          <a:xfrm>
            <a:off x="2627784" y="548680"/>
            <a:ext cx="4104704" cy="647700"/>
          </a:xfrm>
          <a:prstGeom prst="rect">
            <a:avLst/>
          </a:prstGeo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kern="0" dirty="0" smtClean="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rPr>
              <a:t>Další kroky</a:t>
            </a:r>
          </a:p>
        </p:txBody>
      </p:sp>
      <p:sp>
        <p:nvSpPr>
          <p:cNvPr id="4" name="Zástupný symbol pro obsah 1"/>
          <p:cNvSpPr txBox="1">
            <a:spLocks/>
          </p:cNvSpPr>
          <p:nvPr/>
        </p:nvSpPr>
        <p:spPr bwMode="auto">
          <a:xfrm>
            <a:off x="395536" y="1412776"/>
            <a:ext cx="8748464" cy="43924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Jednání s ŘO o promítnutí územní dimenze do programů.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000" b="0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Harmonogram PS IPÚD: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duben (12. 4.) 2013 – 2. </a:t>
            </a:r>
            <a:r>
              <a:rPr lang="cs-CZ" sz="2000" b="1" kern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jednání – představení </a:t>
            </a:r>
            <a:r>
              <a:rPr kumimoji="0" 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prvního draftu metodického pokynu k využití integrovaných nástrojů,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květen 2013 – 3. jednání – projednání návrhů programů,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červen 2013 – 4. jednání – schválení metodického pokynu k integrovaným nástrojům,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září 2013 – nastavení průběžného hodnocení uplatňování územní dimenze a integrovaných nástrojů,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…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2781300"/>
            <a:ext cx="8229600" cy="11430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cs-CZ" sz="3000" b="1" kern="1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Arial" charset="0"/>
              </a:rPr>
              <a:t>Různé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95288" y="5157788"/>
            <a:ext cx="82296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cs-CZ" sz="2400"/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0" y="2492375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0" y="4221163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7544" y="2780928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3600" b="1" kern="1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+mn-ea"/>
                <a:cs typeface="Arial" charset="0"/>
              </a:rPr>
              <a:t>Děkujeme za pozornost.</a:t>
            </a:r>
          </a:p>
        </p:txBody>
      </p:sp>
      <p:sp>
        <p:nvSpPr>
          <p:cNvPr id="45059" name="Line 5"/>
          <p:cNvSpPr>
            <a:spLocks noChangeShapeType="1"/>
          </p:cNvSpPr>
          <p:nvPr/>
        </p:nvSpPr>
        <p:spPr bwMode="auto">
          <a:xfrm>
            <a:off x="0" y="4724400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5060" name="Line 6"/>
          <p:cNvSpPr>
            <a:spLocks noChangeShapeType="1"/>
          </p:cNvSpPr>
          <p:nvPr/>
        </p:nvSpPr>
        <p:spPr bwMode="auto">
          <a:xfrm>
            <a:off x="0" y="6021388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51520" y="5085184"/>
            <a:ext cx="8424863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cs-CZ" sz="2000" dirty="0" smtClean="0">
                <a:solidFill>
                  <a:srgbClr val="000099"/>
                </a:solidFill>
                <a:latin typeface="Calibri" pitchFamily="34" charset="0"/>
                <a:hlinkClick r:id="rId3"/>
              </a:rPr>
              <a:t>www.</a:t>
            </a:r>
            <a:r>
              <a:rPr lang="cs-CZ" sz="2000" dirty="0" err="1" smtClean="0">
                <a:solidFill>
                  <a:srgbClr val="000099"/>
                </a:solidFill>
                <a:latin typeface="Calibri" pitchFamily="34" charset="0"/>
                <a:hlinkClick r:id="rId3"/>
              </a:rPr>
              <a:t>mmr.cz</a:t>
            </a:r>
            <a:endParaRPr lang="cs-CZ" sz="2000" dirty="0" smtClean="0">
              <a:solidFill>
                <a:srgbClr val="000099"/>
              </a:solidFill>
              <a:latin typeface="Calibri" pitchFamily="34" charset="0"/>
            </a:endParaRP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cs-CZ" sz="2000" dirty="0" smtClean="0">
                <a:solidFill>
                  <a:srgbClr val="000099"/>
                </a:solidFill>
                <a:latin typeface="Calibri" pitchFamily="34" charset="0"/>
              </a:rPr>
              <a:t>www.</a:t>
            </a:r>
            <a:r>
              <a:rPr lang="cs-CZ" sz="2000" dirty="0" err="1" smtClean="0">
                <a:solidFill>
                  <a:srgbClr val="000099"/>
                </a:solidFill>
                <a:latin typeface="Calibri" pitchFamily="34" charset="0"/>
              </a:rPr>
              <a:t>strukturalni</a:t>
            </a:r>
            <a:r>
              <a:rPr lang="cs-CZ" sz="2000" dirty="0" smtClean="0">
                <a:solidFill>
                  <a:srgbClr val="000099"/>
                </a:solidFill>
                <a:latin typeface="Calibri" pitchFamily="34" charset="0"/>
              </a:rPr>
              <a:t>-fondy.cz</a:t>
            </a:r>
            <a:r>
              <a:rPr lang="cs-CZ" dirty="0" smtClean="0">
                <a:solidFill>
                  <a:srgbClr val="000099"/>
                </a:solidFill>
                <a:latin typeface="Calibri" pitchFamily="34" charset="0"/>
              </a:rPr>
              <a:t> </a:t>
            </a:r>
            <a:endParaRPr lang="cs-CZ" b="1" dirty="0">
              <a:solidFill>
                <a:srgbClr val="00009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95536" y="1628800"/>
            <a:ext cx="8101013" cy="4108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marL="342900" lvl="1" indent="-342900">
              <a:lnSpc>
                <a:spcPct val="110000"/>
              </a:lnSpc>
              <a:buClr>
                <a:srgbClr val="000099"/>
              </a:buClr>
              <a:buFont typeface="Arial" charset="0"/>
              <a:buChar char="•"/>
              <a:defRPr/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Zahajovací jednání – </a:t>
            </a:r>
            <a:r>
              <a:rPr 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8. února, Brusel (1 den):</a:t>
            </a:r>
          </a:p>
          <a:p>
            <a:pPr marL="901700" lvl="1" indent="-546100">
              <a:lnSpc>
                <a:spcPct val="110000"/>
              </a:lnSpc>
              <a:buClr>
                <a:srgbClr val="000099"/>
              </a:buClr>
              <a:buFont typeface="Wingdings" pitchFamily="2" charset="2"/>
              <a:buChar char="Ø"/>
              <a:defRPr/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pracovní metoda, harmonogram, stav přípravy ČR.</a:t>
            </a:r>
            <a:endParaRPr lang="cs-CZ" sz="24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marL="342900" lvl="1" indent="-342900">
              <a:lnSpc>
                <a:spcPct val="110000"/>
              </a:lnSpc>
              <a:buClr>
                <a:srgbClr val="000099"/>
              </a:buClr>
              <a:buFont typeface="Arial" charset="0"/>
              <a:buChar char="•"/>
              <a:defRPr/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1. jednání –</a:t>
            </a:r>
            <a:r>
              <a:rPr 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20. března, Praha (1 den):</a:t>
            </a:r>
          </a:p>
          <a:p>
            <a:pPr marL="903288" lvl="2" indent="-539750">
              <a:lnSpc>
                <a:spcPct val="110000"/>
              </a:lnSpc>
              <a:buClr>
                <a:srgbClr val="000099"/>
              </a:buClr>
              <a:buFont typeface="Wingdings" pitchFamily="2" charset="2"/>
              <a:buChar char="Ø"/>
              <a:defRPr/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návrh analytické části Dohody o partnerství (</a:t>
            </a:r>
            <a:r>
              <a:rPr lang="cs-CZ" sz="2000" dirty="0" err="1" smtClean="0">
                <a:solidFill>
                  <a:srgbClr val="000099"/>
                </a:solidFill>
                <a:latin typeface="Arial" charset="0"/>
                <a:cs typeface="Arial" charset="0"/>
              </a:rPr>
              <a:t>DoP</a:t>
            </a: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), územní dimenze.</a:t>
            </a:r>
          </a:p>
          <a:p>
            <a:pPr marL="355600" lvl="2" indent="-355600">
              <a:lnSpc>
                <a:spcPct val="110000"/>
              </a:lnSpc>
              <a:buClr>
                <a:srgbClr val="000099"/>
              </a:buClr>
              <a:defRPr/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2. jednání –</a:t>
            </a:r>
            <a:r>
              <a:rPr 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15 - 16. dubna, Brusel (2 dny):</a:t>
            </a:r>
          </a:p>
          <a:p>
            <a:pPr marL="903288" lvl="2" indent="-539750">
              <a:lnSpc>
                <a:spcPct val="110000"/>
              </a:lnSpc>
              <a:buClr>
                <a:srgbClr val="000099"/>
              </a:buClr>
              <a:buFont typeface="Wingdings" pitchFamily="2" charset="2"/>
              <a:buChar char="Ø"/>
              <a:defRPr/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návrh </a:t>
            </a:r>
            <a:r>
              <a:rPr lang="cs-CZ" sz="2000" dirty="0" err="1" smtClean="0">
                <a:solidFill>
                  <a:srgbClr val="000099"/>
                </a:solidFill>
                <a:latin typeface="Arial" charset="0"/>
                <a:cs typeface="Arial" charset="0"/>
              </a:rPr>
              <a:t>DoP</a:t>
            </a: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a územní dimenze – aplikace integrovaných přístupů,</a:t>
            </a:r>
          </a:p>
          <a:p>
            <a:pPr marL="903288" lvl="2" indent="-539750">
              <a:lnSpc>
                <a:spcPct val="110000"/>
              </a:lnSpc>
              <a:buClr>
                <a:srgbClr val="000099"/>
              </a:buClr>
              <a:buFont typeface="Wingdings" pitchFamily="2" charset="2"/>
              <a:buChar char="Ø"/>
              <a:defRPr/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stav přípravy programů a systém monitoringu plnění předběžných podmínek.</a:t>
            </a:r>
          </a:p>
          <a:p>
            <a:pPr marL="903288" lvl="2" indent="-539750">
              <a:lnSpc>
                <a:spcPct val="110000"/>
              </a:lnSpc>
              <a:buClr>
                <a:srgbClr val="FF0000"/>
              </a:buClr>
              <a:buFont typeface="Wingdings" pitchFamily="2" charset="2"/>
              <a:buChar char="Ø"/>
              <a:defRPr/>
            </a:pPr>
            <a:endParaRPr lang="cs-CZ" sz="20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marL="903288" lvl="2" indent="-539750">
              <a:lnSpc>
                <a:spcPct val="110000"/>
              </a:lnSpc>
              <a:buClr>
                <a:srgbClr val="FF0000"/>
              </a:buClr>
              <a:buFont typeface="Wingdings" pitchFamily="2" charset="2"/>
              <a:buChar char="Ø"/>
              <a:defRPr/>
            </a:pPr>
            <a:endParaRPr lang="cs-CZ" sz="20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marL="342900" lvl="1" indent="-342900">
              <a:lnSpc>
                <a:spcPct val="110000"/>
              </a:lnSpc>
              <a:buClr>
                <a:srgbClr val="FF0000"/>
              </a:buClr>
              <a:buFont typeface="Arial" charset="0"/>
              <a:buChar char="•"/>
              <a:defRPr/>
            </a:pPr>
            <a:endParaRPr lang="cs-CZ" sz="2000" b="1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marL="342900" lvl="1" indent="-342900">
              <a:lnSpc>
                <a:spcPct val="110000"/>
              </a:lnSpc>
              <a:buClr>
                <a:srgbClr val="FF0000"/>
              </a:buClr>
              <a:buFont typeface="Arial" charset="0"/>
              <a:buChar char="•"/>
              <a:defRPr/>
            </a:pPr>
            <a:endParaRPr lang="cs-CZ" sz="2000" b="1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>
              <a:lnSpc>
                <a:spcPct val="110000"/>
              </a:lnSpc>
              <a:buClr>
                <a:srgbClr val="FF0000"/>
              </a:buClr>
              <a:defRPr/>
            </a:pPr>
            <a:endParaRPr lang="cs-CZ" sz="24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marL="342900" lvl="1" indent="-342900">
              <a:lnSpc>
                <a:spcPct val="110000"/>
              </a:lnSpc>
              <a:buClr>
                <a:srgbClr val="FF0000"/>
              </a:buClr>
              <a:buFont typeface="Arial" charset="0"/>
              <a:buChar char="x"/>
              <a:defRPr/>
            </a:pPr>
            <a:endParaRPr lang="cs-CZ" sz="16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>
              <a:lnSpc>
                <a:spcPct val="110000"/>
              </a:lnSpc>
              <a:buClr>
                <a:srgbClr val="FF0000"/>
              </a:buClr>
              <a:defRPr/>
            </a:pPr>
            <a:endParaRPr lang="cs-CZ" sz="20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>
              <a:lnSpc>
                <a:spcPct val="110000"/>
              </a:lnSpc>
              <a:buClr>
                <a:srgbClr val="000099"/>
              </a:buClr>
              <a:buFont typeface="Arial" charset="0"/>
              <a:buNone/>
              <a:defRPr/>
            </a:pPr>
            <a:endParaRPr lang="cs-CZ" sz="1600" dirty="0" smtClean="0">
              <a:solidFill>
                <a:srgbClr val="000099"/>
              </a:solidFill>
              <a:cs typeface="Arial" charset="0"/>
            </a:endParaRP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2555776" y="620688"/>
            <a:ext cx="6410325" cy="8794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pl-PL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Harmonogram a témata </a:t>
            </a:r>
            <a:endParaRPr lang="pl-PL" sz="2800" b="1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pl-PL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neformálního </a:t>
            </a:r>
            <a:r>
              <a:rPr lang="pl-PL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dialogu s EK</a:t>
            </a:r>
            <a:endParaRPr lang="cs-CZ" sz="28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95536" y="1628800"/>
            <a:ext cx="8101013" cy="44529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lvl="1" indent="-342900">
              <a:lnSpc>
                <a:spcPct val="110000"/>
              </a:lnSpc>
              <a:buClr>
                <a:srgbClr val="000099"/>
              </a:buClr>
              <a:buFont typeface="Arial" charset="0"/>
              <a:buChar char="•"/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3. jednání – </a:t>
            </a:r>
            <a:r>
              <a:rPr 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29 - 30.dubna, Praha (2 dny):</a:t>
            </a:r>
          </a:p>
          <a:p>
            <a:pPr marL="714375" lvl="1" indent="-342900">
              <a:lnSpc>
                <a:spcPct val="110000"/>
              </a:lnSpc>
              <a:buClr>
                <a:srgbClr val="000099"/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návrhy </a:t>
            </a:r>
            <a:r>
              <a:rPr lang="cs-CZ" sz="2000" dirty="0" err="1" smtClean="0">
                <a:solidFill>
                  <a:srgbClr val="000099"/>
                </a:solidFill>
                <a:latin typeface="Arial" charset="0"/>
                <a:cs typeface="Arial" charset="0"/>
              </a:rPr>
              <a:t>DoP</a:t>
            </a: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a programů – struktura, synergie, témata,</a:t>
            </a:r>
          </a:p>
          <a:p>
            <a:pPr marL="714375" lvl="1" indent="-342900">
              <a:lnSpc>
                <a:spcPct val="110000"/>
              </a:lnSpc>
              <a:buClr>
                <a:srgbClr val="000099"/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návrhy programů.</a:t>
            </a:r>
            <a:endParaRPr lang="cs-CZ" sz="24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marL="342900" lvl="1" indent="-342900">
              <a:lnSpc>
                <a:spcPct val="110000"/>
              </a:lnSpc>
              <a:buClr>
                <a:srgbClr val="000099"/>
              </a:buClr>
              <a:buFont typeface="Arial" charset="0"/>
              <a:buChar char="•"/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4. jednání – </a:t>
            </a:r>
            <a:r>
              <a:rPr 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30 - 31. května, Brusel (2 dny):</a:t>
            </a:r>
          </a:p>
          <a:p>
            <a:pPr marL="723900" lvl="2" indent="-360363">
              <a:lnSpc>
                <a:spcPct val="110000"/>
              </a:lnSpc>
              <a:buClr>
                <a:srgbClr val="000099"/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efektivní implementace – indikátory a cíle, výkonnostní rámec, monitoring, snížení administrativní zátěže, partnerství, administrativní kapacita, technická pomoc a elektronická výměna dat.</a:t>
            </a:r>
          </a:p>
          <a:p>
            <a:pPr marL="361950" lvl="2" indent="-360363">
              <a:lnSpc>
                <a:spcPct val="110000"/>
              </a:lnSpc>
              <a:buClr>
                <a:srgbClr val="000099"/>
              </a:buClr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5. jednání – </a:t>
            </a:r>
            <a:r>
              <a:rPr 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27 nebo 28. června (1 den):</a:t>
            </a:r>
          </a:p>
          <a:p>
            <a:pPr marL="723900" lvl="2" indent="-360363">
              <a:lnSpc>
                <a:spcPct val="110000"/>
              </a:lnSpc>
              <a:buClr>
                <a:srgbClr val="000099"/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finanční otázky – </a:t>
            </a:r>
            <a:r>
              <a:rPr lang="cs-CZ" sz="2000" dirty="0" err="1" smtClean="0">
                <a:solidFill>
                  <a:srgbClr val="000099"/>
                </a:solidFill>
                <a:latin typeface="Arial" charset="0"/>
                <a:cs typeface="Arial" charset="0"/>
              </a:rPr>
              <a:t>adicionalita</a:t>
            </a: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,</a:t>
            </a:r>
          </a:p>
          <a:p>
            <a:pPr marL="723900" lvl="2" indent="-360363">
              <a:lnSpc>
                <a:spcPct val="110000"/>
              </a:lnSpc>
              <a:buClr>
                <a:srgbClr val="000099"/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horizontální principy – rovné příležitosti, udržitelný rozvoj, boj proti korupci.</a:t>
            </a:r>
          </a:p>
          <a:p>
            <a:pPr marL="342900" lvl="1" indent="-342900">
              <a:lnSpc>
                <a:spcPct val="110000"/>
              </a:lnSpc>
              <a:buClr>
                <a:srgbClr val="FF0000"/>
              </a:buClr>
              <a:buFont typeface="Arial" charset="0"/>
              <a:buChar char="•"/>
            </a:pPr>
            <a:endParaRPr lang="cs-CZ" sz="2000" b="1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marL="342900" lvl="1" indent="-342900">
              <a:lnSpc>
                <a:spcPct val="110000"/>
              </a:lnSpc>
              <a:buClr>
                <a:srgbClr val="FF0000"/>
              </a:buClr>
              <a:buFont typeface="Arial" charset="0"/>
              <a:buChar char="•"/>
            </a:pPr>
            <a:endParaRPr lang="cs-CZ" sz="2000" b="1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>
              <a:lnSpc>
                <a:spcPct val="110000"/>
              </a:lnSpc>
              <a:buClr>
                <a:srgbClr val="FF0000"/>
              </a:buClr>
            </a:pPr>
            <a:endParaRPr lang="cs-CZ" sz="24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marL="342900" lvl="1" indent="-342900">
              <a:lnSpc>
                <a:spcPct val="110000"/>
              </a:lnSpc>
              <a:buClr>
                <a:srgbClr val="FF0000"/>
              </a:buClr>
              <a:buFont typeface="Arial" charset="0"/>
              <a:buChar char="x"/>
            </a:pPr>
            <a:endParaRPr lang="cs-CZ" sz="16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>
              <a:lnSpc>
                <a:spcPct val="110000"/>
              </a:lnSpc>
              <a:buClr>
                <a:srgbClr val="FF0000"/>
              </a:buClr>
            </a:pPr>
            <a:endParaRPr lang="cs-CZ" sz="20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>
              <a:lnSpc>
                <a:spcPct val="110000"/>
              </a:lnSpc>
              <a:buClr>
                <a:srgbClr val="000099"/>
              </a:buClr>
              <a:buFont typeface="Arial" charset="0"/>
              <a:buNone/>
            </a:pPr>
            <a:endParaRPr lang="cs-CZ" sz="1600" dirty="0" smtClean="0">
              <a:solidFill>
                <a:srgbClr val="000099"/>
              </a:solidFill>
              <a:cs typeface="Arial" charset="0"/>
            </a:endParaRP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2555776" y="620688"/>
            <a:ext cx="6338887" cy="8794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pl-PL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Harmonogram a témata </a:t>
            </a:r>
            <a:endParaRPr lang="pl-PL" sz="2800" b="1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pl-PL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neformálního </a:t>
            </a:r>
            <a:r>
              <a:rPr lang="pl-PL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dialogu s EK</a:t>
            </a:r>
            <a:endParaRPr lang="cs-CZ" sz="28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95536" y="1772816"/>
            <a:ext cx="8101013" cy="41084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lvl="1" indent="-342900">
              <a:lnSpc>
                <a:spcPct val="110000"/>
              </a:lnSpc>
              <a:buClr>
                <a:srgbClr val="000099"/>
              </a:buClr>
              <a:buFont typeface="Arial" charset="0"/>
              <a:buChar char="•"/>
            </a:pPr>
            <a:r>
              <a:rPr 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Lhůta</a:t>
            </a: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pro výměny podkladových dokumentů stanovena na </a:t>
            </a:r>
          </a:p>
          <a:p>
            <a:pPr marL="342900" lvl="1" indent="19050">
              <a:lnSpc>
                <a:spcPct val="110000"/>
              </a:lnSpc>
              <a:buClr>
                <a:srgbClr val="000099"/>
              </a:buClr>
              <a:buNone/>
            </a:pPr>
            <a:r>
              <a:rPr 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8 pracovních dnů </a:t>
            </a: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na straně EK i ČR.</a:t>
            </a:r>
          </a:p>
          <a:p>
            <a:pPr marL="342900" lvl="1" indent="-342900">
              <a:lnSpc>
                <a:spcPct val="110000"/>
              </a:lnSpc>
              <a:buClr>
                <a:srgbClr val="000099"/>
              </a:buClr>
              <a:buFont typeface="Arial" charset="0"/>
              <a:buChar char="•"/>
            </a:pPr>
            <a:endParaRPr lang="cs-CZ" sz="20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marL="342900" lvl="1" indent="-342900">
              <a:lnSpc>
                <a:spcPct val="110000"/>
              </a:lnSpc>
              <a:buClr>
                <a:srgbClr val="000099"/>
              </a:buClr>
              <a:buFont typeface="Arial" charset="0"/>
              <a:buChar char="•"/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Ze strany ČR nutné poskytnout podklady EK nejméně 16 pracovních dnů před jednáním, pro EK lhůta na reakci do 8 pracovních dnů před jednáním.</a:t>
            </a:r>
          </a:p>
          <a:p>
            <a:pPr marL="342900" lvl="1" indent="-342900">
              <a:lnSpc>
                <a:spcPct val="110000"/>
              </a:lnSpc>
              <a:buClr>
                <a:srgbClr val="FF0000"/>
              </a:buClr>
              <a:buFont typeface="Arial" charset="0"/>
              <a:buChar char="•"/>
            </a:pPr>
            <a:endParaRPr lang="cs-CZ" sz="20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marL="901700" lvl="2" indent="-538163">
              <a:lnSpc>
                <a:spcPct val="11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cs-CZ" sz="20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marL="342900" lvl="1" indent="-342900">
              <a:lnSpc>
                <a:spcPct val="110000"/>
              </a:lnSpc>
              <a:buClr>
                <a:srgbClr val="FF0000"/>
              </a:buClr>
              <a:buFont typeface="Arial" charset="0"/>
              <a:buChar char="•"/>
            </a:pPr>
            <a:endParaRPr lang="cs-CZ" sz="2000" b="1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marL="342900" lvl="1" indent="-342900">
              <a:lnSpc>
                <a:spcPct val="110000"/>
              </a:lnSpc>
              <a:buClr>
                <a:srgbClr val="FF0000"/>
              </a:buClr>
              <a:buFont typeface="Arial" charset="0"/>
              <a:buChar char="•"/>
            </a:pPr>
            <a:endParaRPr lang="cs-CZ" sz="2000" b="1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>
              <a:lnSpc>
                <a:spcPct val="110000"/>
              </a:lnSpc>
              <a:buClr>
                <a:srgbClr val="FF0000"/>
              </a:buClr>
            </a:pPr>
            <a:endParaRPr lang="cs-CZ" sz="20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marL="342900" lvl="1" indent="-342900">
              <a:lnSpc>
                <a:spcPct val="110000"/>
              </a:lnSpc>
              <a:buClr>
                <a:srgbClr val="FF0000"/>
              </a:buClr>
              <a:buFont typeface="Arial" charset="0"/>
              <a:buChar char="x"/>
            </a:pPr>
            <a:endParaRPr lang="cs-CZ" sz="20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>
              <a:lnSpc>
                <a:spcPct val="110000"/>
              </a:lnSpc>
              <a:buClr>
                <a:srgbClr val="FF0000"/>
              </a:buClr>
            </a:pPr>
            <a:endParaRPr lang="cs-CZ" sz="20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>
              <a:lnSpc>
                <a:spcPct val="110000"/>
              </a:lnSpc>
              <a:buClr>
                <a:srgbClr val="000099"/>
              </a:buClr>
              <a:buFont typeface="Arial" charset="0"/>
              <a:buNone/>
            </a:pPr>
            <a:endParaRPr lang="cs-CZ" sz="2000" dirty="0" smtClean="0">
              <a:solidFill>
                <a:srgbClr val="000099"/>
              </a:solidFill>
              <a:cs typeface="Arial" charset="0"/>
            </a:endParaRP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2555776" y="620688"/>
            <a:ext cx="6196012" cy="8794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pl-PL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Lhůty a termíny </a:t>
            </a:r>
            <a:endParaRPr lang="pl-PL" sz="2800" b="1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pl-PL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 </a:t>
            </a:r>
            <a:r>
              <a:rPr lang="pl-PL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rámci neformálního dialogu s EK </a:t>
            </a:r>
            <a:endParaRPr lang="cs-CZ" sz="28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95536" y="1700808"/>
            <a:ext cx="8101013" cy="31051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lvl="1" indent="-342900">
              <a:lnSpc>
                <a:spcPct val="110000"/>
              </a:lnSpc>
              <a:spcAft>
                <a:spcPts val="1800"/>
              </a:spcAft>
              <a:buClr>
                <a:srgbClr val="000099"/>
              </a:buClr>
              <a:buFont typeface="Arial" charset="0"/>
              <a:buChar char="•"/>
            </a:pPr>
            <a:r>
              <a:rPr 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Předložení</a:t>
            </a: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</a:t>
            </a:r>
            <a:r>
              <a:rPr lang="cs-CZ" sz="2000" dirty="0" err="1" smtClean="0">
                <a:solidFill>
                  <a:srgbClr val="000099"/>
                </a:solidFill>
                <a:latin typeface="Arial" charset="0"/>
                <a:cs typeface="Arial" charset="0"/>
              </a:rPr>
              <a:t>DoP</a:t>
            </a: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na EK - </a:t>
            </a:r>
            <a:r>
              <a:rPr 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říjen 2013</a:t>
            </a: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.</a:t>
            </a:r>
          </a:p>
          <a:p>
            <a:pPr marL="342900" lvl="1" indent="-342900">
              <a:lnSpc>
                <a:spcPct val="110000"/>
              </a:lnSpc>
              <a:spcAft>
                <a:spcPts val="1800"/>
              </a:spcAft>
              <a:buClr>
                <a:srgbClr val="000099"/>
              </a:buClr>
              <a:buFont typeface="Arial" charset="0"/>
              <a:buChar char="•"/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V </a:t>
            </a:r>
            <a:r>
              <a:rPr 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listopadu/prosinci</a:t>
            </a: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</a:t>
            </a:r>
            <a:r>
              <a:rPr 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2013</a:t>
            </a: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- </a:t>
            </a:r>
            <a:r>
              <a:rPr 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schválení</a:t>
            </a: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Dohody o partnerství ze strany EK (po vydání negociačního mandátu).</a:t>
            </a:r>
          </a:p>
          <a:p>
            <a:pPr marL="342900" lvl="1" indent="-342900">
              <a:lnSpc>
                <a:spcPct val="110000"/>
              </a:lnSpc>
              <a:spcAft>
                <a:spcPts val="1800"/>
              </a:spcAft>
              <a:buClr>
                <a:srgbClr val="000099"/>
              </a:buClr>
              <a:buFont typeface="Arial" charset="0"/>
              <a:buChar char="•"/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EK usiluje o </a:t>
            </a:r>
            <a:r>
              <a:rPr 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schválení programů </a:t>
            </a: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do poloviny roku 2014 (do konce svého funkčního období).</a:t>
            </a:r>
          </a:p>
          <a:p>
            <a:pPr>
              <a:lnSpc>
                <a:spcPct val="110000"/>
              </a:lnSpc>
              <a:spcAft>
                <a:spcPts val="1800"/>
              </a:spcAft>
              <a:buClr>
                <a:srgbClr val="FF0000"/>
              </a:buClr>
            </a:pPr>
            <a:endParaRPr lang="cs-CZ" sz="20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marL="342900" lvl="1" indent="-342900">
              <a:lnSpc>
                <a:spcPct val="110000"/>
              </a:lnSpc>
              <a:spcAft>
                <a:spcPts val="1800"/>
              </a:spcAft>
              <a:buClr>
                <a:srgbClr val="FF0000"/>
              </a:buClr>
              <a:buFont typeface="Arial" charset="0"/>
              <a:buChar char="x"/>
            </a:pPr>
            <a:endParaRPr lang="cs-CZ" sz="20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>
              <a:lnSpc>
                <a:spcPct val="110000"/>
              </a:lnSpc>
              <a:spcAft>
                <a:spcPts val="1800"/>
              </a:spcAft>
              <a:buClr>
                <a:srgbClr val="FF0000"/>
              </a:buClr>
            </a:pPr>
            <a:endParaRPr lang="cs-CZ" sz="20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>
              <a:lnSpc>
                <a:spcPct val="110000"/>
              </a:lnSpc>
              <a:spcAft>
                <a:spcPts val="1800"/>
              </a:spcAft>
              <a:buClr>
                <a:srgbClr val="000099"/>
              </a:buClr>
              <a:buFont typeface="Arial" charset="0"/>
              <a:buNone/>
            </a:pPr>
            <a:endParaRPr lang="cs-CZ" sz="2000" dirty="0" smtClean="0">
              <a:solidFill>
                <a:srgbClr val="000099"/>
              </a:solidFill>
              <a:cs typeface="Arial" charset="0"/>
            </a:endParaRP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2555776" y="404664"/>
            <a:ext cx="6480720" cy="8794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pl-PL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Závěry zahajovacího jednání s EK</a:t>
            </a:r>
            <a:endParaRPr lang="cs-CZ" sz="28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2781300"/>
            <a:ext cx="8229600" cy="11430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cs-CZ" sz="3000" b="1" kern="1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Arial" charset="0"/>
              </a:rPr>
              <a:t>Příprava Dohody o partnerství 2014–2020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95288" y="5157788"/>
            <a:ext cx="82296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cs-CZ" sz="2400"/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0" y="2492375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0" y="4221163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95536" y="1628800"/>
            <a:ext cx="8604250" cy="40417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Vychází z Čl. 14 obecného nařízení.</a:t>
            </a:r>
          </a:p>
          <a:p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V podstatě v konečném znění po dohodě s EP (19. 12. 2012).</a:t>
            </a:r>
          </a:p>
          <a:p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Již 2 jednání expertní skupiny k šabloně Dohody (14. 1. a 1. 3. 2013).</a:t>
            </a:r>
          </a:p>
          <a:p>
            <a:endParaRPr lang="cs-CZ" sz="2000" b="1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r>
              <a:rPr 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Stanovisko EK</a:t>
            </a:r>
            <a:endParaRPr lang="cs-CZ" sz="20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lvl="1"/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Dohodu o partnerství nutno předložit v připraveném formátu.</a:t>
            </a:r>
          </a:p>
          <a:p>
            <a:pPr lvl="1"/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Nutnost reflektovat Poziční dokument.</a:t>
            </a:r>
          </a:p>
          <a:p>
            <a:pPr lvl="1"/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Schvalovány pouze části pokryté Rozhodnutím EK.</a:t>
            </a:r>
          </a:p>
          <a:p>
            <a:pPr>
              <a:buClr>
                <a:srgbClr val="FF0000"/>
              </a:buClr>
            </a:pPr>
            <a:endParaRPr lang="cs-CZ" sz="20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>
              <a:buClr>
                <a:srgbClr val="FF0000"/>
              </a:buClr>
              <a:buFont typeface="Arial" charset="0"/>
              <a:buNone/>
            </a:pPr>
            <a:endParaRPr lang="cs-CZ" sz="2000" b="1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>
              <a:buClr>
                <a:srgbClr val="FF0000"/>
              </a:buClr>
            </a:pPr>
            <a:endParaRPr lang="cs-CZ" sz="20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>
              <a:buClr>
                <a:srgbClr val="FF0000"/>
              </a:buClr>
            </a:pPr>
            <a:endParaRPr lang="cs-CZ" sz="20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2555776" y="404664"/>
            <a:ext cx="6035675" cy="808037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pl-PL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Dohoda o partnerství</a:t>
            </a:r>
            <a:endParaRPr lang="cs-CZ" sz="28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MR_sablona_1024x768_v1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Vlastní návrh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Vlastní návrh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lastní návrh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lastní návrh 1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Vlastní návrh 1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Vlastní návrh 1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4299</TotalTime>
  <Words>2025</Words>
  <Application>Microsoft Office PowerPoint</Application>
  <PresentationFormat>Předvádění na obrazovce (4:3)</PresentationFormat>
  <Paragraphs>358</Paragraphs>
  <Slides>36</Slides>
  <Notes>36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36</vt:i4>
      </vt:variant>
    </vt:vector>
  </HeadingPairs>
  <TitlesOfParts>
    <vt:vector size="38" baseType="lpstr">
      <vt:lpstr>MMR_sablona_1024x768_v1</vt:lpstr>
      <vt:lpstr>Vlastní návrh</vt:lpstr>
      <vt:lpstr>Pracovní skupina  k rozpracování programů 2014 - 2020</vt:lpstr>
      <vt:lpstr>Program jednání</vt:lpstr>
      <vt:lpstr>Aktuální stav  přípravy Dohody o partnerství a vyjednávání s EK  – postup, harmonogram, výstupy</vt:lpstr>
      <vt:lpstr>Snímek 4</vt:lpstr>
      <vt:lpstr>Snímek 5</vt:lpstr>
      <vt:lpstr>Snímek 6</vt:lpstr>
      <vt:lpstr>Snímek 7</vt:lpstr>
      <vt:lpstr>Příprava Dohody o partnerství 2014–2020</vt:lpstr>
      <vt:lpstr>Snímek 9</vt:lpstr>
      <vt:lpstr>Snímek 10</vt:lpstr>
      <vt:lpstr>Snímek 11</vt:lpstr>
      <vt:lpstr>Snímek 12</vt:lpstr>
      <vt:lpstr>Aktuální stav - 1. fáze zpracování přípravy programů</vt:lpstr>
      <vt:lpstr>Snímek 14</vt:lpstr>
      <vt:lpstr>Snímek 15</vt:lpstr>
      <vt:lpstr>Snímek 16</vt:lpstr>
      <vt:lpstr>Snímek 17</vt:lpstr>
      <vt:lpstr>Aktuální stav - 1. fáze zpracování přípravy programů</vt:lpstr>
      <vt:lpstr>Snímek 19</vt:lpstr>
      <vt:lpstr>Snímek 20</vt:lpstr>
      <vt:lpstr>Snímek 21</vt:lpstr>
      <vt:lpstr>Snímek 22</vt:lpstr>
      <vt:lpstr>Aktuální stav - 1. fáze zpracování přípravy programů - požadavky na ŘO</vt:lpstr>
      <vt:lpstr>Snímek 24</vt:lpstr>
      <vt:lpstr>Snímek 25</vt:lpstr>
      <vt:lpstr>Snímek 26</vt:lpstr>
      <vt:lpstr>Snímek 27</vt:lpstr>
      <vt:lpstr>Snímek 28</vt:lpstr>
      <vt:lpstr>Územní dimenze</vt:lpstr>
      <vt:lpstr>Snímek 30</vt:lpstr>
      <vt:lpstr>Snímek 31</vt:lpstr>
      <vt:lpstr>Snímek 32</vt:lpstr>
      <vt:lpstr>Snímek 33</vt:lpstr>
      <vt:lpstr>Snímek 34</vt:lpstr>
      <vt:lpstr>Různé</vt:lpstr>
      <vt:lpstr>Děkujeme za pozornost.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Tippman</dc:creator>
  <cp:lastModifiedBy>Picková Veronika</cp:lastModifiedBy>
  <cp:revision>1298</cp:revision>
  <cp:lastPrinted>2013-01-11T07:52:27Z</cp:lastPrinted>
  <dcterms:created xsi:type="dcterms:W3CDTF">2012-04-02T09:55:48Z</dcterms:created>
  <dcterms:modified xsi:type="dcterms:W3CDTF">2013-03-27T12:52:15Z</dcterms:modified>
</cp:coreProperties>
</file>