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66" r:id="rId6"/>
    <p:sldId id="26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187" autoAdjust="0"/>
    <p:restoredTop sz="94654" autoAdjust="0"/>
  </p:normalViewPr>
  <p:slideViewPr>
    <p:cSldViewPr>
      <p:cViewPr>
        <p:scale>
          <a:sx n="60" d="100"/>
          <a:sy n="60" d="100"/>
        </p:scale>
        <p:origin x="-1446" y="-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4.10.2013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  <p:sp>
        <p:nvSpPr>
          <p:cNvPr id="9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869160"/>
            <a:ext cx="7272808" cy="86409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080120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 userDrawn="1"/>
        </p:nvSpPr>
        <p:spPr>
          <a:xfrm>
            <a:off x="1403648" y="3140968"/>
            <a:ext cx="7209184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NÁRODNÍ ORGÁN PRO KOORDINACI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3888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46449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88843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nok bubliny.jpg"/>
          <p:cNvPicPr>
            <a:picLocks noChangeAspect="1"/>
          </p:cNvPicPr>
          <p:nvPr/>
        </p:nvPicPr>
        <p:blipFill>
          <a:blip r:embed="rId6" cstate="print"/>
          <a:srcRect l="14905"/>
          <a:stretch>
            <a:fillRect/>
          </a:stretch>
        </p:blipFill>
        <p:spPr>
          <a:xfrm>
            <a:off x="-1" y="1628800"/>
            <a:ext cx="7056301" cy="4608512"/>
          </a:xfrm>
          <a:prstGeom prst="rect">
            <a:avLst/>
          </a:prstGeom>
        </p:spPr>
      </p:pic>
      <p:sp>
        <p:nvSpPr>
          <p:cNvPr id="12" name="Obdélník 11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pic>
        <p:nvPicPr>
          <p:cNvPr id="15" name="Picture 2" descr="prezentace1a"/>
          <p:cNvPicPr>
            <a:picLocks noChangeAspect="1" noChangeArrowheads="1"/>
          </p:cNvPicPr>
          <p:nvPr/>
        </p:nvPicPr>
        <p:blipFill>
          <a:blip r:embed="rId7" cstate="print"/>
          <a:srcRect l="2751" t="2750" r="75987" b="78355"/>
          <a:stretch>
            <a:fillRect/>
          </a:stretch>
        </p:blipFill>
        <p:spPr bwMode="auto">
          <a:xfrm>
            <a:off x="7776120" y="6069254"/>
            <a:ext cx="900336" cy="599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Obrázek 15" descr="optp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00896" y="6165304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Obrázek 16" descr="eu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53024" y="6165304"/>
            <a:ext cx="2279080" cy="44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iri.dusik@integracons.com" TargetMode="External"/><Relationship Id="rId2" Type="http://schemas.openxmlformats.org/officeDocument/2006/relationships/hyperlink" Target="mailto:katerina.ambrozova@integracons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        </a:t>
            </a: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403648" y="1556792"/>
            <a:ext cx="7283152" cy="1512168"/>
          </a:xfrm>
        </p:spPr>
        <p:txBody>
          <a:bodyPr/>
          <a:lstStyle/>
          <a:p>
            <a:r>
              <a:rPr lang="en-US" sz="3200" cap="all" dirty="0"/>
              <a:t>SEA </a:t>
            </a:r>
            <a:r>
              <a:rPr lang="en-US" sz="3200" cap="all" dirty="0" err="1" smtClean="0"/>
              <a:t>Dohody</a:t>
            </a:r>
            <a:r>
              <a:rPr lang="en-US" sz="3200" cap="all" dirty="0" smtClean="0"/>
              <a:t> </a:t>
            </a:r>
            <a:r>
              <a:rPr lang="en-US" sz="3200" cap="all" dirty="0"/>
              <a:t>o </a:t>
            </a:r>
            <a:r>
              <a:rPr lang="en-US" sz="3200" cap="all" dirty="0" err="1"/>
              <a:t>partnerství</a:t>
            </a:r>
            <a:r>
              <a:rPr lang="en-US" sz="3200" cap="all" dirty="0"/>
              <a:t> </a:t>
            </a:r>
            <a:br>
              <a:rPr lang="en-US" sz="3200" cap="all" dirty="0"/>
            </a:br>
            <a:r>
              <a:rPr lang="en-US" sz="3200" cap="all" dirty="0"/>
              <a:t>pro  </a:t>
            </a:r>
            <a:r>
              <a:rPr lang="en-US" sz="3200" cap="all" dirty="0" err="1"/>
              <a:t>programové</a:t>
            </a:r>
            <a:r>
              <a:rPr lang="en-US" sz="3200" cap="all" dirty="0"/>
              <a:t> </a:t>
            </a:r>
            <a:r>
              <a:rPr lang="en-US" sz="3200" cap="all" dirty="0" err="1"/>
              <a:t>období</a:t>
            </a:r>
            <a:r>
              <a:rPr lang="en-US" sz="3200" cap="all" dirty="0"/>
              <a:t> </a:t>
            </a:r>
            <a:r>
              <a:rPr lang="en-US" sz="3200" cap="all" dirty="0" smtClean="0"/>
              <a:t>2014-</a:t>
            </a:r>
            <a:r>
              <a:rPr lang="cs-CZ" sz="3200" cap="all" dirty="0" smtClean="0"/>
              <a:t>20</a:t>
            </a:r>
            <a:r>
              <a:rPr lang="en-US" sz="3200" cap="all" dirty="0" smtClean="0"/>
              <a:t>20</a:t>
            </a:r>
            <a:endParaRPr lang="en-US" sz="3200" cap="al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869160"/>
            <a:ext cx="3157537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428728" y="428625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3. října 2013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Připomínky k oznámení Dohody a návrh závěru zjišťovacího řízení (MŽP)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Návrh předběžného hodnocení vlivů Dohody na životní prostředí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Problematika environmentálních indikátorů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 smtClean="0"/>
              <a:t>Program pracovního jednání</a:t>
            </a:r>
            <a:endParaRPr lang="cs-CZ" cap="al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37312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1700" lvl="1" indent="-54610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§"/>
            </a:pPr>
            <a:endParaRPr lang="cs-CZ" dirty="0" smtClean="0"/>
          </a:p>
          <a:p>
            <a:pPr marL="901700" lvl="1" indent="-54610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cs-CZ" dirty="0" smtClean="0"/>
              <a:t>Shrnutí </a:t>
            </a:r>
            <a:r>
              <a:rPr lang="cs-CZ" dirty="0"/>
              <a:t>obsahu připomínek ze zjišťovacího řízení k oznámení Dohody</a:t>
            </a:r>
          </a:p>
          <a:p>
            <a:pPr marL="901700" lvl="1" indent="-54610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cs-CZ" dirty="0"/>
              <a:t>Návrh závěru zjišťovacího řízení</a:t>
            </a:r>
          </a:p>
          <a:p>
            <a:pPr marL="901700" lvl="1" indent="-54610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cs-CZ" dirty="0"/>
              <a:t>Diskuse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cap="all" dirty="0"/>
              <a:t>Připomínky k dohodě a návrh </a:t>
            </a:r>
            <a:r>
              <a:rPr lang="cs-CZ" cap="all" dirty="0" err="1"/>
              <a:t>zzř</a:t>
            </a:r>
            <a:endParaRPr lang="cs-CZ" cap="al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887" y="6237312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104456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/>
              <a:t>Zaměření na priority financování v Dohodě ve vztahu k prioritám SPŽP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dirty="0"/>
              <a:t>hodnocení možných rizik a příležitostí u jednotlivých priorit financování </a:t>
            </a:r>
            <a:r>
              <a:rPr lang="cs-CZ" sz="2000" dirty="0" err="1"/>
              <a:t>DoP</a:t>
            </a:r>
            <a:r>
              <a:rPr lang="cs-CZ" sz="2000" dirty="0"/>
              <a:t> z hlediska priorit </a:t>
            </a:r>
            <a:r>
              <a:rPr lang="cs-CZ" sz="2000" dirty="0" smtClean="0"/>
              <a:t>SPŽP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/>
              <a:t>Výstupy předběžného hodnocení </a:t>
            </a:r>
            <a:r>
              <a:rPr lang="cs-CZ" sz="2000" dirty="0"/>
              <a:t>tj. </a:t>
            </a:r>
          </a:p>
          <a:p>
            <a:pPr marL="1435100" indent="-4445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cs-CZ" sz="1800" dirty="0"/>
              <a:t>S</a:t>
            </a:r>
            <a:r>
              <a:rPr lang="cs-CZ" sz="1800" dirty="0" smtClean="0"/>
              <a:t>ouvisející </a:t>
            </a:r>
            <a:r>
              <a:rPr lang="cs-CZ" sz="1800" dirty="0"/>
              <a:t>problémy a </a:t>
            </a:r>
            <a:r>
              <a:rPr lang="cs-CZ" sz="1800" dirty="0" smtClean="0"/>
              <a:t>rizika </a:t>
            </a:r>
          </a:p>
          <a:p>
            <a:pPr marL="1435100" indent="-4445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cs-CZ" sz="1800" dirty="0" smtClean="0"/>
              <a:t>Přínosy</a:t>
            </a:r>
          </a:p>
          <a:p>
            <a:pPr marL="1435100" indent="-4445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cs-CZ" sz="1800" dirty="0" smtClean="0"/>
              <a:t>Návrhy na doplnění Dohody</a:t>
            </a:r>
          </a:p>
          <a:p>
            <a:pPr marL="1435100" indent="-4445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cs-CZ" sz="1800" dirty="0" smtClean="0"/>
              <a:t>Návrhy na zohlednění v programech</a:t>
            </a:r>
            <a:endParaRPr lang="cs-CZ" sz="1800" dirty="0"/>
          </a:p>
          <a:p>
            <a:pPr marL="342900" indent="-342900">
              <a:buFont typeface="Wingdings" pitchFamily="2" charset="2"/>
              <a:buChar char="§"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cap="all" dirty="0" smtClean="0"/>
              <a:t>Předběžné SEA </a:t>
            </a:r>
            <a:r>
              <a:rPr lang="cs-CZ" cap="all" dirty="0"/>
              <a:t>hodnocení </a:t>
            </a:r>
            <a:r>
              <a:rPr lang="cs-CZ" cap="all" dirty="0" smtClean="0"/>
              <a:t>dohody</a:t>
            </a:r>
            <a:endParaRPr lang="cs-CZ" cap="al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031" y="6250908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cs-CZ" sz="2000" dirty="0"/>
              <a:t>předběžné posouzení možných přístupů k monitoringu vlivů DOP na životní </a:t>
            </a:r>
            <a:r>
              <a:rPr lang="cs-CZ" sz="2000" dirty="0" smtClean="0"/>
              <a:t>prostředí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000" dirty="0"/>
              <a:t>monitoring investičních priorit </a:t>
            </a:r>
            <a:r>
              <a:rPr lang="cs-CZ" sz="2000" dirty="0" smtClean="0"/>
              <a:t>v </a:t>
            </a:r>
            <a:r>
              <a:rPr lang="cs-CZ" sz="2000" dirty="0"/>
              <a:t>Návrhu číselníků </a:t>
            </a:r>
            <a:r>
              <a:rPr lang="cs-CZ" sz="2000" dirty="0" smtClean="0"/>
              <a:t>pro období 2014-20 má </a:t>
            </a:r>
            <a:r>
              <a:rPr lang="cs-CZ" sz="2000" dirty="0"/>
              <a:t>potenciál postihnout téměř všechna relevantní témata ochrany životního </a:t>
            </a:r>
            <a:r>
              <a:rPr lang="cs-CZ" sz="2000" dirty="0" smtClean="0"/>
              <a:t>prostředí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000" dirty="0"/>
              <a:t>monitoring investičních priorit </a:t>
            </a:r>
            <a:r>
              <a:rPr lang="cs-CZ" sz="2000" dirty="0" smtClean="0"/>
              <a:t>v </a:t>
            </a:r>
            <a:r>
              <a:rPr lang="cs-CZ" sz="2000" dirty="0"/>
              <a:t>Návrh číselníků má z hlediska svého rozsahu širší tematický záběr a výrazně lepší potenciál pro monitoring vlivů </a:t>
            </a:r>
            <a:r>
              <a:rPr lang="cs-CZ" sz="2000" dirty="0" err="1"/>
              <a:t>DoP</a:t>
            </a:r>
            <a:r>
              <a:rPr lang="cs-CZ" sz="2000" dirty="0"/>
              <a:t> na životní prostředí a udržitelný rozvoj nežli dosavadní Číselník </a:t>
            </a:r>
            <a:endParaRPr lang="cs-CZ" sz="2000" dirty="0" smtClean="0"/>
          </a:p>
          <a:p>
            <a:pPr marL="457200" indent="-457200">
              <a:buFont typeface="Wingdings" pitchFamily="2" charset="2"/>
              <a:buChar char="§"/>
            </a:pPr>
            <a:r>
              <a:rPr lang="cs-CZ" sz="2000" dirty="0" smtClean="0"/>
              <a:t>Projednání předběžné analýzy se zpracovateli programů a SEA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cap="all" dirty="0" smtClean="0"/>
              <a:t>Environmentální indikátory</a:t>
            </a:r>
            <a:endParaRPr lang="cs-CZ" cap="al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65304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753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sz="3200" b="1" dirty="0"/>
              <a:t>Děkuji za pozornost!</a:t>
            </a:r>
          </a:p>
          <a:p>
            <a:pPr algn="ctr"/>
            <a:r>
              <a:rPr lang="pl-PL" sz="2400" dirty="0" smtClean="0"/>
              <a:t>Kateřina </a:t>
            </a:r>
            <a:r>
              <a:rPr lang="pl-PL" sz="2400" dirty="0"/>
              <a:t>Ambrožová</a:t>
            </a:r>
          </a:p>
          <a:p>
            <a:pPr algn="ctr"/>
            <a:r>
              <a:rPr lang="pl-PL" sz="2400" dirty="0" smtClean="0">
                <a:solidFill>
                  <a:srgbClr val="000099"/>
                </a:solidFill>
                <a:hlinkClick r:id="rId2"/>
              </a:rPr>
              <a:t>katerina.ambrozova@integracons.com</a:t>
            </a:r>
            <a:endParaRPr lang="pl-PL" sz="2400" dirty="0" smtClean="0">
              <a:solidFill>
                <a:srgbClr val="000099"/>
              </a:solidFill>
            </a:endParaRPr>
          </a:p>
          <a:p>
            <a:pPr algn="ctr"/>
            <a:r>
              <a:rPr lang="pl-PL" sz="2400" dirty="0" smtClean="0"/>
              <a:t>Jiří Dusík</a:t>
            </a:r>
          </a:p>
          <a:p>
            <a:pPr algn="ctr"/>
            <a:r>
              <a:rPr lang="pl-PL" sz="2400" dirty="0" smtClean="0">
                <a:solidFill>
                  <a:srgbClr val="000099"/>
                </a:solidFill>
                <a:hlinkClick r:id="rId3"/>
              </a:rPr>
              <a:t>jiri.dusik@integracons.com</a:t>
            </a:r>
            <a:endParaRPr lang="pl-PL" sz="2400" dirty="0" smtClean="0">
              <a:solidFill>
                <a:srgbClr val="000099"/>
              </a:solidFill>
            </a:endParaRPr>
          </a:p>
          <a:p>
            <a:pPr algn="ctr"/>
            <a:endParaRPr lang="pl-PL" sz="2400" dirty="0" smtClean="0">
              <a:solidFill>
                <a:srgbClr val="000099"/>
              </a:solidFill>
            </a:endParaRPr>
          </a:p>
          <a:p>
            <a:pPr algn="ctr"/>
            <a:endParaRPr lang="pl-PL" dirty="0"/>
          </a:p>
          <a:p>
            <a:pPr algn="ctr"/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65304"/>
            <a:ext cx="1695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453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OPTP_NOK_prezentace vzorová šablona3-2013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MMR_OPTP_NOK_prezentace vzorová šablona3-2013</Template>
  <TotalTime>174</TotalTime>
  <Words>162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MMR_OPTP_NOK_prezentace vzorová šablona3-2013</vt:lpstr>
      <vt:lpstr>SEA Dohody o partnerství  pro  programové období 2014-2020</vt:lpstr>
      <vt:lpstr>Program pracovního jednání</vt:lpstr>
      <vt:lpstr>Připomínky k dohodě a návrh zzř</vt:lpstr>
      <vt:lpstr>Předběžné SEA hodnocení dohody</vt:lpstr>
      <vt:lpstr>Environmentální indikátory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Katerina Ambrozova</dc:creator>
  <cp:lastModifiedBy>Sekyrová Lenka</cp:lastModifiedBy>
  <cp:revision>16</cp:revision>
  <dcterms:created xsi:type="dcterms:W3CDTF">2013-09-04T13:38:01Z</dcterms:created>
  <dcterms:modified xsi:type="dcterms:W3CDTF">2013-10-04T15:11:56Z</dcterms:modified>
</cp:coreProperties>
</file>