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7" r:id="rId3"/>
    <p:sldId id="258" r:id="rId4"/>
    <p:sldId id="268" r:id="rId5"/>
    <p:sldId id="274" r:id="rId6"/>
    <p:sldId id="259" r:id="rId7"/>
    <p:sldId id="272" r:id="rId8"/>
    <p:sldId id="275" r:id="rId9"/>
    <p:sldId id="266" r:id="rId10"/>
    <p:sldId id="276" r:id="rId11"/>
    <p:sldId id="271" r:id="rId12"/>
    <p:sldId id="273" r:id="rId13"/>
    <p:sldId id="261" r:id="rId14"/>
    <p:sldId id="263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002" autoAdjust="0"/>
    <p:restoredTop sz="94646" autoAdjust="0"/>
  </p:normalViewPr>
  <p:slideViewPr>
    <p:cSldViewPr>
      <p:cViewPr>
        <p:scale>
          <a:sx n="100" d="100"/>
          <a:sy n="100" d="100"/>
        </p:scale>
        <p:origin x="-58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6C43AC-7BF9-46DA-AF85-BD52C62023D2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09D78A-96D7-4117-8188-3D18B8CB5E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C49A46-2CF7-4489-A268-2B20464D03F0}" type="datetimeFigureOut">
              <a:rPr lang="cs-CZ"/>
              <a:pPr>
                <a:defRPr/>
              </a:pPr>
              <a:t>13.2.2013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84D456-9D0E-4229-8F3E-C5780099B4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8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MINISTERSTVO PRO MÍSTNÍ ROZVOJ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Klepnutím lze upravit styl předlohy podnadpisů.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7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en-US" dirty="0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 descr="podtisk_modry.emf"/>
          <p:cNvPicPr>
            <a:picLocks noChangeAspect="1"/>
          </p:cNvPicPr>
          <p:nvPr userDrawn="1"/>
        </p:nvPicPr>
        <p:blipFill>
          <a:blip r:embed="rId5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68313" y="1916113"/>
            <a:ext cx="8218487" cy="45370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  <a:p>
            <a:r>
              <a:rPr lang="cs-CZ" dirty="0" smtClean="0">
                <a:latin typeface="Calibri" pitchFamily="34" charset="0"/>
                <a:cs typeface="Arial" charset="0"/>
              </a:rPr>
              <a:t>                   ____________________________</a:t>
            </a:r>
            <a:endParaRPr lang="cs-CZ" sz="2000" dirty="0" smtClean="0">
              <a:latin typeface="Calibri" pitchFamily="34" charset="0"/>
              <a:cs typeface="Arial" charset="0"/>
            </a:endParaRPr>
          </a:p>
          <a:p>
            <a:pPr algn="ctr"/>
            <a:r>
              <a:rPr lang="cs-CZ" sz="2000" dirty="0" smtClean="0">
                <a:latin typeface="Calibri" pitchFamily="34" charset="0"/>
                <a:cs typeface="Arial" charset="0"/>
              </a:rPr>
              <a:t>Praha, </a:t>
            </a:r>
            <a:r>
              <a:rPr lang="cs-CZ" sz="2000" dirty="0" smtClean="0">
                <a:latin typeface="Arial" charset="0"/>
                <a:cs typeface="Arial" charset="0"/>
              </a:rPr>
              <a:t>únor</a:t>
            </a:r>
            <a:r>
              <a:rPr lang="cs-CZ" sz="2000" dirty="0" smtClean="0">
                <a:latin typeface="Calibri" pitchFamily="34" charset="0"/>
                <a:cs typeface="Arial" charset="0"/>
              </a:rPr>
              <a:t> 2013</a:t>
            </a: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18487" cy="367188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3600" dirty="0" smtClean="0">
                <a:latin typeface="Arial" charset="0"/>
                <a:cs typeface="Arial" charset="0"/>
              </a:rPr>
              <a:t/>
            </a:r>
            <a:br>
              <a:rPr lang="cs-CZ" sz="3600" dirty="0" smtClean="0">
                <a:latin typeface="Arial" charset="0"/>
                <a:cs typeface="Arial" charset="0"/>
              </a:rPr>
            </a:br>
            <a:r>
              <a:rPr lang="cs-CZ" sz="3400" dirty="0" smtClean="0">
                <a:latin typeface="Arial" charset="0"/>
                <a:cs typeface="Arial" charset="0"/>
              </a:rPr>
              <a:t>Územní dimenze</a:t>
            </a:r>
            <a:br>
              <a:rPr lang="cs-CZ" sz="3400" dirty="0" smtClean="0">
                <a:latin typeface="Arial" charset="0"/>
                <a:cs typeface="Arial" charset="0"/>
              </a:rPr>
            </a:br>
            <a:r>
              <a:rPr lang="cs-CZ" sz="3600" dirty="0" smtClean="0">
                <a:latin typeface="Arial" charset="0"/>
                <a:cs typeface="Arial" charset="0"/>
              </a:rPr>
              <a:t/>
            </a:r>
            <a:br>
              <a:rPr lang="cs-CZ" sz="3600" dirty="0" smtClean="0">
                <a:latin typeface="Arial" charset="0"/>
                <a:cs typeface="Arial" charset="0"/>
              </a:rPr>
            </a:br>
            <a:r>
              <a:rPr lang="cs-CZ" sz="3600" dirty="0" smtClean="0">
                <a:latin typeface="Arial" charset="0"/>
                <a:cs typeface="Arial" charset="0"/>
              </a:rPr>
              <a:t/>
            </a:r>
            <a:br>
              <a:rPr lang="cs-CZ" sz="3600" dirty="0" smtClean="0">
                <a:latin typeface="Arial" charset="0"/>
                <a:cs typeface="Arial" charset="0"/>
              </a:rPr>
            </a:br>
            <a:r>
              <a:rPr lang="cs-CZ" sz="3600" dirty="0" smtClean="0">
                <a:latin typeface="Arial" charset="0"/>
                <a:cs typeface="Arial" charset="0"/>
              </a:rPr>
              <a:t/>
            </a:r>
            <a:br>
              <a:rPr lang="cs-CZ" sz="3600" dirty="0" smtClean="0">
                <a:latin typeface="Arial" charset="0"/>
                <a:cs typeface="Arial" charset="0"/>
              </a:rPr>
            </a:br>
            <a:r>
              <a:rPr lang="cs-CZ" sz="2000" dirty="0" smtClean="0">
                <a:latin typeface="Arial" charset="0"/>
                <a:cs typeface="Arial" charset="0"/>
              </a:rPr>
              <a:t>RNDr. Josef Postránecký</a:t>
            </a:r>
            <a:endParaRPr lang="cs-CZ" sz="2800" dirty="0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91512" cy="6477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dirty="0" smtClean="0">
                <a:latin typeface="Calibri" pitchFamily="34" charset="0"/>
                <a:cs typeface="Arial" charset="0"/>
              </a:rPr>
              <a:t>Schéma využití integrovaných nástrojů 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797" y="1916113"/>
            <a:ext cx="688249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196975"/>
            <a:ext cx="8229600" cy="100788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Urbánní dimenze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133600"/>
            <a:ext cx="8229600" cy="38877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Urbánní dimenze představuje část množiny všech navržených intervencí směrovaných </a:t>
            </a:r>
            <a:r>
              <a:rPr lang="cs-CZ" sz="2400" b="1" dirty="0" smtClean="0"/>
              <a:t>do městského – urbánního prostoru.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Vymezení UD je orientováno </a:t>
            </a:r>
            <a:r>
              <a:rPr lang="cs-CZ" sz="2400" b="1" dirty="0" smtClean="0"/>
              <a:t>na podporu rozvojových území </a:t>
            </a:r>
            <a:r>
              <a:rPr lang="cs-CZ" sz="2400" dirty="0" smtClean="0"/>
              <a:t>(podle typologie  SRR ČR).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Municipality z těchto území budou připravovat a realizovat v širokém partnerství výsledkově orientované </a:t>
            </a:r>
            <a:r>
              <a:rPr lang="cs-CZ" sz="2400" b="1" dirty="0" err="1" smtClean="0"/>
              <a:t>IPRx</a:t>
            </a:r>
            <a:r>
              <a:rPr lang="cs-CZ" sz="2400" b="1" dirty="0" smtClean="0"/>
              <a:t> či individuální projekty s jasně definovanými synergiemi a s popsanými mechanismy plánování, realizace a hodnocení, </a:t>
            </a:r>
            <a:r>
              <a:rPr lang="cs-CZ" sz="2400" dirty="0" smtClean="0"/>
              <a:t>jež budou následně organicky včleněny do intervenční logiky operačního/ch programu/</a:t>
            </a:r>
            <a:r>
              <a:rPr lang="cs-CZ" sz="2400" dirty="0" err="1" smtClean="0"/>
              <a:t>ů</a:t>
            </a:r>
            <a:r>
              <a:rPr lang="cs-CZ" sz="2400" dirty="0" smtClean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268413"/>
            <a:ext cx="8229600" cy="64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Rozvoj venkova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132856"/>
            <a:ext cx="8229600" cy="43924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cs-CZ" sz="1600" dirty="0" smtClean="0"/>
              <a:t>6 priorit rozvoje venkova z pohledu Evropské unie ukazuje, že i zde je možné uplatnit územní dimenzi a vzájemné synergie programů ESIF: </a:t>
            </a:r>
          </a:p>
          <a:p>
            <a:pPr lvl="1"/>
            <a:r>
              <a:rPr lang="cs-CZ" sz="1600" dirty="0" smtClean="0"/>
              <a:t>Podpora předávání znalostí a inovací v zemědělství, lesnictví a ve venkovských oblastech;</a:t>
            </a:r>
          </a:p>
          <a:p>
            <a:pPr lvl="0"/>
            <a:r>
              <a:rPr lang="cs-CZ" sz="1600" i="1" dirty="0" smtClean="0"/>
              <a:t>významná vazba na intervence OPPIK a IROP.</a:t>
            </a:r>
            <a:endParaRPr lang="cs-CZ" sz="1600" dirty="0" smtClean="0"/>
          </a:p>
          <a:p>
            <a:pPr lvl="1"/>
            <a:r>
              <a:rPr lang="cs-CZ" sz="1600" dirty="0" smtClean="0"/>
              <a:t>Zvýšení konkurenceschopnosti všech druhů zemědělské činnosti a zlepšení životaschopnosti zemědělských podniků.</a:t>
            </a:r>
          </a:p>
          <a:p>
            <a:pPr lvl="1"/>
            <a:r>
              <a:rPr lang="cs-CZ" sz="1600" dirty="0" smtClean="0"/>
              <a:t>Podpora organizace potravinového řetězce a řízení rizik v zemědělství.</a:t>
            </a:r>
          </a:p>
          <a:p>
            <a:pPr lvl="1"/>
            <a:r>
              <a:rPr lang="cs-CZ" sz="1600" dirty="0" smtClean="0"/>
              <a:t>Obnova, zachování a zlepšení ekosystémů závislých na zemědělství a lesnictví;</a:t>
            </a:r>
          </a:p>
          <a:p>
            <a:pPr lvl="0"/>
            <a:r>
              <a:rPr lang="cs-CZ" sz="1600" i="1" dirty="0" smtClean="0"/>
              <a:t>významná vazba na územní dimenzi OPŽP.</a:t>
            </a:r>
            <a:endParaRPr lang="cs-CZ" sz="1600" dirty="0" smtClean="0"/>
          </a:p>
          <a:p>
            <a:pPr lvl="1"/>
            <a:r>
              <a:rPr lang="cs-CZ" sz="1600" dirty="0" smtClean="0"/>
              <a:t>Podpora účinného využívání zdrojů a podpora přechodu na nízkouhlíkovou ekonomiku v odvětvích zemědělství, potravinářství a lesnictví</a:t>
            </a:r>
          </a:p>
          <a:p>
            <a:pPr lvl="0"/>
            <a:r>
              <a:rPr lang="cs-CZ" sz="1600" i="1" dirty="0" smtClean="0"/>
              <a:t>významná vazba na intervence a jejich územní dimenzi OPPIK.</a:t>
            </a:r>
            <a:endParaRPr lang="cs-CZ" sz="1600" dirty="0" smtClean="0"/>
          </a:p>
          <a:p>
            <a:pPr lvl="1"/>
            <a:r>
              <a:rPr lang="cs-CZ" sz="1600" dirty="0" smtClean="0"/>
              <a:t>Podpora sociálního začleňování, snižování chudoby a hospodářského rozvoje ve venkovských oblastech;</a:t>
            </a:r>
          </a:p>
          <a:p>
            <a:pPr lvl="0"/>
            <a:r>
              <a:rPr lang="cs-CZ" sz="1600" i="1" dirty="0" smtClean="0"/>
              <a:t>významná vazba na územní dimenzi OPZ a IROP.</a:t>
            </a:r>
            <a:endParaRPr lang="cs-CZ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2349500"/>
            <a:ext cx="8291512" cy="4508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Je stanovena územní dimenze</a:t>
            </a:r>
          </a:p>
          <a:p>
            <a:pPr>
              <a:buFontTx/>
              <a:buChar char="•"/>
            </a:pPr>
            <a:endParaRPr lang="cs-CZ" sz="2400" b="1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Je stanoveno specifické území podpory</a:t>
            </a:r>
          </a:p>
          <a:p>
            <a:pPr>
              <a:buFontTx/>
              <a:buChar char="•"/>
            </a:pPr>
            <a:endParaRPr lang="cs-CZ" sz="2400" b="1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Je stanoven mechanismus podpory integrovaných nástrojů</a:t>
            </a:r>
          </a:p>
          <a:p>
            <a:pPr>
              <a:buFontTx/>
              <a:buChar char="•"/>
            </a:pPr>
            <a:endParaRPr lang="cs-CZ" sz="2400" b="1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Je stanoven specifický regionální příjemce či jeho úloha</a:t>
            </a:r>
          </a:p>
          <a:p>
            <a:pPr>
              <a:buFontTx/>
              <a:buChar char="•"/>
            </a:pPr>
            <a:endParaRPr lang="cs-CZ" sz="2400" b="1" dirty="0" smtClean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cs-CZ" sz="2400" b="1" dirty="0" smtClean="0">
                <a:latin typeface="Calibri" pitchFamily="34" charset="0"/>
              </a:rPr>
              <a:t>Je stanoveno specifické hodnotící kritérium zohledňující charakter území</a:t>
            </a:r>
          </a:p>
          <a:p>
            <a:pPr>
              <a:buFontTx/>
              <a:buChar char="•"/>
            </a:pPr>
            <a:endParaRPr lang="cs-CZ" sz="2400" b="1" dirty="0" smtClean="0">
              <a:latin typeface="Calibri" pitchFamily="34" charset="0"/>
            </a:endParaRPr>
          </a:p>
          <a:p>
            <a:r>
              <a:rPr lang="cs-CZ" sz="2400" b="1" dirty="0" smtClean="0">
                <a:latin typeface="Calibri" pitchFamily="34" charset="0"/>
              </a:rPr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91512" cy="6477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dirty="0" smtClean="0">
                <a:latin typeface="Calibri" pitchFamily="34" charset="0"/>
                <a:cs typeface="Arial" charset="0"/>
              </a:rPr>
              <a:t>Způsob hodnocení 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2997200"/>
            <a:ext cx="8291512" cy="34559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cs-CZ" b="1" smtClean="0">
              <a:latin typeface="Arial" charset="0"/>
              <a:cs typeface="Arial" charset="0"/>
            </a:endParaRPr>
          </a:p>
          <a:p>
            <a:pPr algn="ctr"/>
            <a:endParaRPr lang="cs-CZ" sz="2400" b="1" smtClean="0">
              <a:latin typeface="Arial" charset="0"/>
              <a:cs typeface="Arial" charset="0"/>
            </a:endParaRPr>
          </a:p>
          <a:p>
            <a:pPr algn="ctr"/>
            <a:r>
              <a:rPr lang="cs-CZ" sz="2400" smtClean="0">
                <a:latin typeface="Arial" charset="0"/>
                <a:cs typeface="Arial" charset="0"/>
              </a:rPr>
              <a:t>Odbor rozvoje a strategie regionální politiky</a:t>
            </a:r>
          </a:p>
          <a:p>
            <a:pPr algn="ctr"/>
            <a:r>
              <a:rPr lang="cs-CZ" sz="2400" smtClean="0">
                <a:latin typeface="Arial" charset="0"/>
                <a:cs typeface="Arial" charset="0"/>
              </a:rPr>
              <a:t>Ministerstvo pro místní rozvoj ČR</a:t>
            </a:r>
          </a:p>
          <a:p>
            <a:pPr algn="ctr"/>
            <a:endParaRPr lang="cs-CZ" sz="2400" smtClean="0">
              <a:latin typeface="Arial" charset="0"/>
              <a:cs typeface="Arial" charset="0"/>
            </a:endParaRPr>
          </a:p>
          <a:p>
            <a:endParaRPr lang="cs-CZ" b="1" smtClean="0">
              <a:latin typeface="Arial" charset="0"/>
              <a:cs typeface="Arial" charset="0"/>
            </a:endParaRPr>
          </a:p>
        </p:txBody>
      </p:sp>
      <p:sp>
        <p:nvSpPr>
          <p:cNvPr id="15362" name="Nadpis 2"/>
          <p:cNvSpPr>
            <a:spLocks noGrp="1"/>
          </p:cNvSpPr>
          <p:nvPr>
            <p:ph type="title"/>
          </p:nvPr>
        </p:nvSpPr>
        <p:spPr bwMode="auto">
          <a:xfrm>
            <a:off x="395288" y="1412875"/>
            <a:ext cx="8291512" cy="5032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smtClean="0">
                <a:latin typeface="Arial" charset="0"/>
                <a:cs typeface="Arial" charset="0"/>
              </a:rPr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2349500"/>
            <a:ext cx="8291512" cy="38877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1800" dirty="0" smtClean="0"/>
              <a:t>Představuje zajištění </a:t>
            </a:r>
            <a:r>
              <a:rPr lang="cs-CZ" sz="1800" b="1" dirty="0" smtClean="0"/>
              <a:t>územního rozměru politiky HSÚS </a:t>
            </a:r>
            <a:r>
              <a:rPr lang="cs-CZ" sz="1800" dirty="0" smtClean="0"/>
              <a:t>specifickou </a:t>
            </a:r>
            <a:r>
              <a:rPr lang="cs-CZ" sz="1800" b="1" dirty="0" smtClean="0"/>
              <a:t>diferenciací intervencí </a:t>
            </a:r>
            <a:r>
              <a:rPr lang="cs-CZ" sz="1800" dirty="0" smtClean="0"/>
              <a:t>a nástrojů ESIF směrovanou do definovaných území, dekompozici cílů a výsledků </a:t>
            </a:r>
            <a:r>
              <a:rPr lang="cs-CZ" sz="1800" dirty="0" smtClean="0"/>
              <a:t>na </a:t>
            </a:r>
            <a:r>
              <a:rPr lang="cs-CZ" sz="1800" b="1" dirty="0" smtClean="0"/>
              <a:t>regionální a </a:t>
            </a:r>
            <a:r>
              <a:rPr lang="cs-CZ" sz="1800" b="1" dirty="0" err="1" smtClean="0"/>
              <a:t>subregionální</a:t>
            </a:r>
            <a:r>
              <a:rPr lang="cs-CZ" sz="1800" b="1" dirty="0" smtClean="0"/>
              <a:t> úroveň </a:t>
            </a:r>
            <a:r>
              <a:rPr lang="cs-CZ" sz="1800" dirty="0" smtClean="0"/>
              <a:t>a zapojení regionálních aktérů do </a:t>
            </a:r>
            <a:r>
              <a:rPr lang="cs-CZ" sz="1800" b="1" dirty="0" smtClean="0"/>
              <a:t>systému víceúrovňového řízení</a:t>
            </a:r>
            <a:r>
              <a:rPr lang="cs-CZ" sz="1800" dirty="0" smtClean="0"/>
              <a:t>.</a:t>
            </a:r>
          </a:p>
          <a:p>
            <a:endParaRPr lang="cs-CZ" sz="1800" dirty="0" smtClean="0"/>
          </a:p>
          <a:p>
            <a:r>
              <a:rPr lang="cs-CZ" sz="1800" dirty="0" smtClean="0"/>
              <a:t>Územní dimenze přispěje k:</a:t>
            </a:r>
          </a:p>
          <a:p>
            <a:pPr>
              <a:buFont typeface="Arial" pitchFamily="34" charset="0"/>
              <a:buChar char="•"/>
            </a:pPr>
            <a:r>
              <a:rPr lang="cs-CZ" sz="1800" dirty="0" smtClean="0"/>
              <a:t>Plnění cílů evropské (EU 2020) a národní regionální politiky (SRR ČR)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Promítnutí potřeb specifických území do programů ESIF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Diferenciaci UD v programech ESIF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Uplatnění integrovaných nástrojů v systému podpor z ESIF</a:t>
            </a:r>
          </a:p>
          <a:p>
            <a:pPr lvl="0">
              <a:buFont typeface="Arial" pitchFamily="34" charset="0"/>
              <a:buChar char="•"/>
            </a:pPr>
            <a:endParaRPr lang="cs-CZ" sz="1800" dirty="0" smtClean="0"/>
          </a:p>
          <a:p>
            <a:pPr lvl="0">
              <a:buFont typeface="Arial" pitchFamily="34" charset="0"/>
              <a:buChar char="•"/>
            </a:pPr>
            <a:endParaRPr lang="cs-CZ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91512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 smtClean="0">
                <a:latin typeface="Calibri" pitchFamily="34" charset="0"/>
                <a:cs typeface="Arial" charset="0"/>
              </a:rPr>
              <a:t>Územní dimenze</a:t>
            </a: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2349500"/>
            <a:ext cx="8291512" cy="38877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Snížit zásadní rozdíly v sociálně ekonomické úrovni regionů ČR;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zlepšit podmínky pro trvale udržitelný a vyvážený rozvoj území ČR;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účinným využitím územně podmíněným rozvojových faktorů zvýšit konkurenceschopnost regionů, měst a obcí;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územním cílením intervencí zvýšit efektivnost využití veřejných zdrojů při naplňování cílů politik ESIF v ČR;</a:t>
            </a:r>
          </a:p>
          <a:p>
            <a:pPr lvl="0">
              <a:buFont typeface="Arial" pitchFamily="34" charset="0"/>
              <a:buChar char="•"/>
            </a:pPr>
            <a:r>
              <a:rPr lang="cs-CZ" sz="1800" dirty="0" smtClean="0"/>
              <a:t>zajistit účinné řízení regionálního a místního rozvoje na bázi principu partnerství a víceúrovňové správy.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91512" cy="7207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dirty="0" smtClean="0">
                <a:latin typeface="Calibri" pitchFamily="34" charset="0"/>
                <a:cs typeface="Arial" charset="0"/>
              </a:rPr>
              <a:t>Cíle uplatnění územní dimenze</a:t>
            </a: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196975"/>
            <a:ext cx="8229600" cy="863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Přístupy k uplatnění územní dimenze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060575"/>
            <a:ext cx="8229600" cy="43926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None/>
            </a:pPr>
            <a:r>
              <a:rPr lang="cs-CZ" sz="2000" dirty="0" smtClean="0"/>
              <a:t>Promítnutí územní dimenze do návrhů jednotlivých programů bude </a:t>
            </a:r>
            <a:r>
              <a:rPr lang="cs-CZ" sz="2000" b="1" dirty="0" smtClean="0"/>
              <a:t>výrazně diferencované</a:t>
            </a:r>
            <a:r>
              <a:rPr lang="cs-CZ" sz="2000" dirty="0" smtClean="0"/>
              <a:t> a bude se odehrávat nejen na úrovni regionů </a:t>
            </a:r>
            <a:r>
              <a:rPr lang="cs-CZ" sz="2000" i="1" dirty="0" smtClean="0"/>
              <a:t>NUTS II</a:t>
            </a:r>
            <a:r>
              <a:rPr lang="cs-CZ" sz="2000" dirty="0" smtClean="0"/>
              <a:t> a </a:t>
            </a:r>
            <a:r>
              <a:rPr lang="cs-CZ" sz="2000" i="1" dirty="0" smtClean="0"/>
              <a:t>NUTS III</a:t>
            </a:r>
            <a:r>
              <a:rPr lang="cs-CZ" sz="2000" dirty="0" smtClean="0"/>
              <a:t>, ale  především na </a:t>
            </a:r>
            <a:r>
              <a:rPr lang="cs-CZ" sz="2000" b="1" dirty="0" smtClean="0"/>
              <a:t>nižších územně správních jednotkách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Společné principy: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pPr lvl="0"/>
            <a:r>
              <a:rPr lang="cs-CZ" sz="2000" b="1" cap="small" dirty="0" smtClean="0"/>
              <a:t>Územní</a:t>
            </a:r>
          </a:p>
          <a:p>
            <a:pPr lvl="0">
              <a:buNone/>
            </a:pPr>
            <a:r>
              <a:rPr lang="cs-CZ" sz="2000" b="1" cap="small" dirty="0" smtClean="0"/>
              <a:t> </a:t>
            </a:r>
            <a:endParaRPr lang="cs-CZ" sz="2000" dirty="0" smtClean="0"/>
          </a:p>
          <a:p>
            <a:pPr lvl="0"/>
            <a:r>
              <a:rPr lang="cs-CZ" sz="2000" b="1" cap="small" dirty="0" smtClean="0"/>
              <a:t>Tematický</a:t>
            </a:r>
          </a:p>
          <a:p>
            <a:pPr lvl="0">
              <a:buNone/>
            </a:pPr>
            <a:endParaRPr lang="cs-CZ" sz="2000" dirty="0" smtClean="0"/>
          </a:p>
          <a:p>
            <a:pPr lvl="0"/>
            <a:r>
              <a:rPr lang="cs-CZ" sz="2000" b="1" cap="small" dirty="0" smtClean="0"/>
              <a:t>Integrovaný</a:t>
            </a:r>
          </a:p>
          <a:p>
            <a:pPr lvl="0">
              <a:buNone/>
            </a:pPr>
            <a:r>
              <a:rPr lang="cs-CZ" sz="2000" b="1" cap="small" dirty="0" smtClean="0"/>
              <a:t> </a:t>
            </a:r>
          </a:p>
          <a:p>
            <a:pPr lvl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196975"/>
            <a:ext cx="8229600" cy="863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Územní přístup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060575"/>
            <a:ext cx="8229600" cy="43926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0">
              <a:buNone/>
            </a:pPr>
            <a:r>
              <a:rPr lang="cs-CZ" sz="2000" dirty="0" smtClean="0"/>
              <a:t>Vychází z typologie území definované ve Strategii regionálního rozvoje ČR</a:t>
            </a:r>
          </a:p>
          <a:p>
            <a:pPr>
              <a:buNone/>
            </a:pPr>
            <a:r>
              <a:rPr lang="cs-CZ" sz="2000" dirty="0" smtClean="0"/>
              <a:t> </a:t>
            </a:r>
          </a:p>
          <a:p>
            <a:pPr lvl="0"/>
            <a:r>
              <a:rPr lang="cs-CZ" sz="2000" dirty="0" smtClean="0"/>
              <a:t>Rozvojová území</a:t>
            </a:r>
          </a:p>
          <a:p>
            <a:pPr lvl="1"/>
            <a:r>
              <a:rPr lang="cs-CZ" sz="1600" i="1" dirty="0" smtClean="0"/>
              <a:t>Metropolitní oblasti</a:t>
            </a:r>
            <a:endParaRPr lang="cs-CZ" sz="1600" dirty="0" smtClean="0"/>
          </a:p>
          <a:p>
            <a:pPr lvl="1"/>
            <a:r>
              <a:rPr lang="cs-CZ" sz="1600" i="1" dirty="0" smtClean="0"/>
              <a:t>Sídelní aglomerace</a:t>
            </a:r>
            <a:endParaRPr lang="cs-CZ" sz="1600" dirty="0" smtClean="0"/>
          </a:p>
          <a:p>
            <a:pPr lvl="1"/>
            <a:r>
              <a:rPr lang="cs-CZ" sz="1600" i="1" dirty="0" smtClean="0"/>
              <a:t>Regionální centra a jejich zázemí</a:t>
            </a:r>
            <a:r>
              <a:rPr lang="cs-CZ" sz="1600" dirty="0" smtClean="0"/>
              <a:t> </a:t>
            </a:r>
          </a:p>
          <a:p>
            <a:pPr lvl="0"/>
            <a:r>
              <a:rPr lang="cs-CZ" sz="2000" dirty="0" smtClean="0"/>
              <a:t>Stabilizovaná území</a:t>
            </a:r>
          </a:p>
          <a:p>
            <a:pPr lvl="0"/>
            <a:r>
              <a:rPr lang="cs-CZ" sz="2000" dirty="0" smtClean="0"/>
              <a:t>Periferní území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Státem podporované regiony</a:t>
            </a:r>
          </a:p>
          <a:p>
            <a:pPr lvl="1"/>
            <a:r>
              <a:rPr lang="cs-CZ" sz="1600" i="1" dirty="0" smtClean="0"/>
              <a:t>hospodářsky problémové</a:t>
            </a:r>
          </a:p>
          <a:p>
            <a:pPr lvl="1"/>
            <a:r>
              <a:rPr lang="cs-CZ" sz="1600" i="1" dirty="0" smtClean="0"/>
              <a:t>ostatní (sociálně znevýhodněné oblasti, současné a bývalé vojenské újezdy)</a:t>
            </a:r>
          </a:p>
          <a:p>
            <a:pPr lvl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6477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cs-CZ" dirty="0" smtClean="0">
                <a:latin typeface="Arial" charset="0"/>
                <a:cs typeface="Arial" charset="0"/>
              </a:rPr>
              <a:t>Vazba programů na typy území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4524" y="1989138"/>
            <a:ext cx="663304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Tematický přístup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276474"/>
            <a:ext cx="8229600" cy="41048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Definováním osy, priority a opatření, ve kterých bude aplikován územní přístup – tj. realizace intervencí/akcí </a:t>
            </a:r>
            <a:r>
              <a:rPr lang="cs-CZ" sz="1800" b="1" dirty="0" smtClean="0"/>
              <a:t>pouze ve vybraných typech území</a:t>
            </a:r>
            <a:r>
              <a:rPr lang="cs-CZ" sz="18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Definováním osy, priority a opatření, ve kterých bude částečně aplikován územní přístup – tj. realizace intervencí se </a:t>
            </a:r>
            <a:r>
              <a:rPr lang="cs-CZ" sz="1800" b="1" dirty="0" smtClean="0"/>
              <a:t>stanoveným procentním podílem</a:t>
            </a:r>
            <a:r>
              <a:rPr lang="cs-CZ" sz="1800" dirty="0" smtClean="0"/>
              <a:t> </a:t>
            </a:r>
            <a:r>
              <a:rPr lang="cs-CZ" sz="1800" b="1" dirty="0" smtClean="0"/>
              <a:t> </a:t>
            </a:r>
            <a:r>
              <a:rPr lang="cs-CZ" sz="1800" dirty="0" smtClean="0"/>
              <a:t>pro vybrané typy území na celkovém územním zaměření.</a:t>
            </a:r>
          </a:p>
          <a:p>
            <a:pPr lvl="1">
              <a:buFont typeface="Arial" pitchFamily="34" charset="0"/>
              <a:buChar char="•"/>
            </a:pPr>
            <a:r>
              <a:rPr lang="cs-CZ" sz="1800" dirty="0" smtClean="0"/>
              <a:t>Stanovením příspěvku k integrovanému přístupu – určení nástrojů a mechanismů, které zajistí koordinaci mezi fondy ESI + stanovení </a:t>
            </a:r>
            <a:r>
              <a:rPr lang="cs-CZ" sz="1800" b="1" dirty="0" smtClean="0"/>
              <a:t>podílu finančních prostředků</a:t>
            </a:r>
            <a:r>
              <a:rPr lang="cs-CZ" sz="1800" dirty="0" smtClean="0"/>
              <a:t> OP/prioritní osy/ priority/opatření, jež budou prostřednictvím specifických výzev zaměřeny </a:t>
            </a:r>
            <a:r>
              <a:rPr lang="cs-CZ" sz="1800" b="1" dirty="0" smtClean="0"/>
              <a:t>na projekty naplňující integrované strategie.</a:t>
            </a:r>
            <a:endParaRPr lang="cs-CZ" sz="1800" dirty="0" smtClean="0"/>
          </a:p>
          <a:p>
            <a:pPr lvl="1">
              <a:buFont typeface="Arial" pitchFamily="34" charset="0"/>
              <a:buChar char="•"/>
            </a:pPr>
            <a:r>
              <a:rPr lang="cs-CZ" sz="1800" b="1" dirty="0" smtClean="0"/>
              <a:t>Zastoupením regionálních aktérů </a:t>
            </a:r>
            <a:r>
              <a:rPr lang="cs-CZ" sz="1800" dirty="0" smtClean="0"/>
              <a:t>mezi hlavní cílové skupiny nebo mezi příjemce podpory.  </a:t>
            </a:r>
          </a:p>
          <a:p>
            <a:pPr lvl="1">
              <a:buFont typeface="Arial" pitchFamily="34" charset="0"/>
              <a:buChar char="•"/>
            </a:pPr>
            <a:r>
              <a:rPr lang="cs-CZ" sz="1800" b="1" dirty="0" smtClean="0"/>
              <a:t>Modifikací hodnotících kritérií </a:t>
            </a:r>
            <a:r>
              <a:rPr lang="cs-CZ" sz="1800" dirty="0" smtClean="0"/>
              <a:t>– např. specifikací územní dimenze jako jednoho z hodnotících kritérií pro výběr konkrétních projektů.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Vazby tematických okruhů na UD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2276474"/>
            <a:ext cx="8229600" cy="410485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0"/>
            <a:r>
              <a:rPr lang="cs-CZ" sz="1600" b="1" dirty="0" smtClean="0"/>
              <a:t>Efektivní trh práce</a:t>
            </a:r>
            <a:r>
              <a:rPr lang="cs-CZ" sz="1600" dirty="0" smtClean="0"/>
              <a:t> - orientace na regiony s vysokou nezaměstnaností, nové nástroje řízení APZ, celoživotní učení a zvyšování kvalifikace dle místních potřeb, regionální školství;</a:t>
            </a:r>
          </a:p>
          <a:p>
            <a:pPr lvl="0"/>
            <a:r>
              <a:rPr lang="cs-CZ" sz="1600" b="1" dirty="0" smtClean="0"/>
              <a:t>Funkční výzkumný a inovační systém</a:t>
            </a:r>
            <a:r>
              <a:rPr lang="cs-CZ" sz="1600" dirty="0" smtClean="0"/>
              <a:t> - směřování do pólů růstu s dostatečnou kapacitou zdrojů, propojení poptávky podnikatelů s nabídkou </a:t>
            </a:r>
            <a:r>
              <a:rPr lang="cs-CZ" sz="1600" dirty="0" err="1" smtClean="0"/>
              <a:t>VaV</a:t>
            </a:r>
            <a:r>
              <a:rPr lang="cs-CZ" sz="1600" dirty="0" smtClean="0"/>
              <a:t> institucí;</a:t>
            </a:r>
          </a:p>
          <a:p>
            <a:pPr lvl="0"/>
            <a:r>
              <a:rPr lang="cs-CZ" sz="1600" b="1" dirty="0" smtClean="0"/>
              <a:t>Konkurenceschopné podniky</a:t>
            </a:r>
            <a:r>
              <a:rPr lang="cs-CZ" sz="1600" dirty="0" smtClean="0"/>
              <a:t> – podpora v hospodářsky problémových regionech;</a:t>
            </a:r>
          </a:p>
          <a:p>
            <a:pPr lvl="0"/>
            <a:r>
              <a:rPr lang="cs-CZ" sz="1600" b="1" dirty="0" smtClean="0"/>
              <a:t>Mobilita dostupnost, sítě, energetika </a:t>
            </a:r>
            <a:r>
              <a:rPr lang="cs-CZ" sz="1600" dirty="0" smtClean="0"/>
              <a:t>– dobudování páteřních komunikací s napojením regionálních sítí, využití moderních technologií, energetická bezpečnost.</a:t>
            </a:r>
          </a:p>
          <a:p>
            <a:r>
              <a:rPr lang="cs-CZ" sz="1600" b="1" dirty="0" smtClean="0"/>
              <a:t>Efektivní správa a instituce </a:t>
            </a:r>
            <a:r>
              <a:rPr lang="cs-CZ" sz="1600" dirty="0" smtClean="0"/>
              <a:t>– investiční priority veřejné správy dle potřeb regionů;</a:t>
            </a:r>
          </a:p>
          <a:p>
            <a:pPr lvl="0"/>
            <a:r>
              <a:rPr lang="cs-CZ" sz="1600" b="1" dirty="0" smtClean="0"/>
              <a:t>Integrovaný rozvoj území </a:t>
            </a:r>
            <a:r>
              <a:rPr lang="cs-CZ" sz="1600" dirty="0" smtClean="0"/>
              <a:t>– regionální konkurenceschopnost, územní soudržnost a environmentální udržitelnost;</a:t>
            </a:r>
            <a:r>
              <a:rPr lang="cs-CZ" sz="1600" b="1" dirty="0" smtClean="0"/>
              <a:t> </a:t>
            </a:r>
            <a:endParaRPr lang="cs-CZ" sz="1600" dirty="0" smtClean="0"/>
          </a:p>
          <a:p>
            <a:pPr lvl="0"/>
            <a:r>
              <a:rPr lang="cs-CZ" sz="1600" b="1" dirty="0" smtClean="0"/>
              <a:t>Boj s chudobou, inkluze, zdraví </a:t>
            </a:r>
            <a:r>
              <a:rPr lang="cs-CZ" sz="1600" dirty="0" smtClean="0"/>
              <a:t>- regionální a místní dostupnost sociálních a zdravotních služeb, řešení vyloučených lokalit;</a:t>
            </a:r>
          </a:p>
          <a:p>
            <a:pPr lvl="0"/>
            <a:r>
              <a:rPr lang="cs-CZ" sz="1600" b="1" dirty="0" smtClean="0"/>
              <a:t> Životní prostředí </a:t>
            </a:r>
            <a:r>
              <a:rPr lang="cs-CZ" sz="1600" dirty="0" smtClean="0"/>
              <a:t>-  řešení vybraných problémů ochrany přírody, snižování energetické náročnosti ekonomiky i budov.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916113"/>
            <a:ext cx="8291512" cy="46085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lvl="0"/>
            <a:r>
              <a:rPr lang="cs-CZ" sz="1800" b="1" i="1" dirty="0" smtClean="0"/>
              <a:t>Integrované územní investice (ITI)</a:t>
            </a:r>
            <a:endParaRPr lang="cs-CZ" sz="1800" dirty="0" smtClean="0"/>
          </a:p>
          <a:p>
            <a:r>
              <a:rPr lang="cs-CZ" sz="1800" b="1" dirty="0" smtClean="0"/>
              <a:t>ITI</a:t>
            </a:r>
            <a:r>
              <a:rPr lang="cs-CZ" sz="1800" dirty="0" smtClean="0"/>
              <a:t> budou realizovány v metropolitních oblastech – v Praze, Brně, Ostravě, Plzni a Hradecko-pardubické a ústecko-chomutovské aglomeraci. Jejich podporou bude zajištěno naplnění povinné minimální alokace na udržitelný rozvoj měst (5% podílu z EFRR).</a:t>
            </a:r>
          </a:p>
          <a:p>
            <a:r>
              <a:rPr lang="cs-CZ" sz="1800" dirty="0" smtClean="0"/>
              <a:t> </a:t>
            </a:r>
          </a:p>
          <a:p>
            <a:pPr lvl="0"/>
            <a:r>
              <a:rPr lang="cs-CZ" sz="1800" b="1" i="1" dirty="0" smtClean="0"/>
              <a:t>Integrované plány rozvoje území (IPRÚ)</a:t>
            </a:r>
            <a:endParaRPr lang="cs-CZ" sz="1800" dirty="0" smtClean="0"/>
          </a:p>
          <a:p>
            <a:r>
              <a:rPr lang="cs-CZ" sz="1800" dirty="0" smtClean="0"/>
              <a:t>Rozvoj sídelních aglomerací a regionálních center a jejich zázemí neboli ostatních rozvojových území (SRR ČR) a také státem podporovaných regionů (hospodářsky problémových regionů) bude řešen kromě standardních individuálních projektů také v rámci implementace IPRÚ. </a:t>
            </a:r>
          </a:p>
          <a:p>
            <a:r>
              <a:rPr lang="cs-CZ" sz="1800" dirty="0" smtClean="0"/>
              <a:t> </a:t>
            </a:r>
          </a:p>
          <a:p>
            <a:pPr lvl="0"/>
            <a:r>
              <a:rPr lang="cs-CZ" sz="1800" b="1" i="1" dirty="0" err="1" smtClean="0"/>
              <a:t>Komunitně</a:t>
            </a:r>
            <a:r>
              <a:rPr lang="cs-CZ" sz="1800" b="1" i="1" dirty="0" smtClean="0"/>
              <a:t> vedený místní rozvoj (CLLD)</a:t>
            </a:r>
            <a:endParaRPr lang="cs-CZ" sz="1800" dirty="0" smtClean="0"/>
          </a:p>
          <a:p>
            <a:r>
              <a:rPr lang="cs-CZ" sz="1800" dirty="0" smtClean="0"/>
              <a:t>CLLD bude realizován prostřednictvím Společné zemědělské politiky v územích periferních a stabilizovaných a v území s hustotou menší než 100 obyvatel na km/². </a:t>
            </a:r>
          </a:p>
          <a:p>
            <a:r>
              <a:rPr lang="cs-CZ" sz="1800" dirty="0" smtClean="0"/>
              <a:t>ERDF umožní financování strategií MAS především v územích periferních (s přesahem do území stabilizovaných). </a:t>
            </a:r>
          </a:p>
          <a:p>
            <a:r>
              <a:rPr lang="cs-CZ" sz="1800" dirty="0" smtClean="0"/>
              <a:t>ESF umožní financování strategií MAS především na území státem podporovaných regionů.  </a:t>
            </a:r>
          </a:p>
          <a:p>
            <a:r>
              <a:rPr lang="cs-CZ" sz="1800" dirty="0" smtClean="0"/>
              <a:t> 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288" y="1125538"/>
            <a:ext cx="8291512" cy="6477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dirty="0" smtClean="0">
                <a:latin typeface="Calibri" pitchFamily="34" charset="0"/>
                <a:cs typeface="Arial" charset="0"/>
              </a:rPr>
              <a:t>Integrovaný přístup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475</Words>
  <Application>Microsoft Office PowerPoint</Application>
  <PresentationFormat>Předvádění na obrazovce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Vlastní návrh</vt:lpstr>
      <vt:lpstr> Územní dimenze    RNDr. Josef Postránecký</vt:lpstr>
      <vt:lpstr>Územní dimenze  </vt:lpstr>
      <vt:lpstr>Cíle uplatnění územní dimenze  </vt:lpstr>
      <vt:lpstr>Přístupy k uplatnění územní dimenze</vt:lpstr>
      <vt:lpstr>Územní přístup</vt:lpstr>
      <vt:lpstr>Vazba programů na typy území</vt:lpstr>
      <vt:lpstr>Tematický přístup</vt:lpstr>
      <vt:lpstr>Vazby tematických okruhů na UD</vt:lpstr>
      <vt:lpstr>Integrovaný přístup</vt:lpstr>
      <vt:lpstr>Schéma využití integrovaných nástrojů </vt:lpstr>
      <vt:lpstr>Urbánní dimenze</vt:lpstr>
      <vt:lpstr>Rozvoj venkova</vt:lpstr>
      <vt:lpstr>Způsob hodnocení UD</vt:lpstr>
      <vt:lpstr>Děkuji za pozornost.</vt:lpstr>
    </vt:vector>
  </TitlesOfParts>
  <Company>KUKLIK.cz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Šafář</dc:creator>
  <cp:lastModifiedBy>*</cp:lastModifiedBy>
  <cp:revision>89</cp:revision>
  <dcterms:created xsi:type="dcterms:W3CDTF">2011-04-07T12:21:15Z</dcterms:created>
  <dcterms:modified xsi:type="dcterms:W3CDTF">2013-02-13T07:08:08Z</dcterms:modified>
</cp:coreProperties>
</file>