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9"/>
  </p:notesMasterIdLst>
  <p:handoutMasterIdLst>
    <p:handoutMasterId r:id="rId10"/>
  </p:handoutMasterIdLst>
  <p:sldIdLst>
    <p:sldId id="364" r:id="rId3"/>
    <p:sldId id="471" r:id="rId4"/>
    <p:sldId id="460" r:id="rId5"/>
    <p:sldId id="470" r:id="rId6"/>
    <p:sldId id="469" r:id="rId7"/>
    <p:sldId id="369" r:id="rId8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ka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B7D00"/>
    <a:srgbClr val="00AF3F"/>
    <a:srgbClr val="F9E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7" autoAdjust="0"/>
    <p:restoredTop sz="74651" autoAdjust="0"/>
  </p:normalViewPr>
  <p:slideViewPr>
    <p:cSldViewPr>
      <p:cViewPr>
        <p:scale>
          <a:sx n="70" d="100"/>
          <a:sy n="70" d="100"/>
        </p:scale>
        <p:origin x="-1188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100" y="-9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12831D-9DFE-455D-B5B7-81C060291C27}" type="datetimeFigureOut">
              <a:rPr lang="cs-CZ"/>
              <a:pPr>
                <a:defRPr/>
              </a:pPr>
              <a:t>21.2.2013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D54ECC-A4E7-46CA-98F7-A2BB246563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0137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57D3EB-CFF4-445C-A219-3A3377BB1BBB}" type="datetimeFigureOut">
              <a:rPr lang="cs-CZ"/>
              <a:pPr>
                <a:defRPr/>
              </a:pPr>
              <a:t>21.2.2013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BD512D-2AF7-4702-A314-BAC250171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3655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 userDrawn="1"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7" name="Obrázek 5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82453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576064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4"/>
          </p:nvPr>
        </p:nvSpPr>
        <p:spPr>
          <a:xfrm>
            <a:off x="7596336" y="0"/>
            <a:ext cx="1152128" cy="26064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395536" y="0"/>
            <a:ext cx="4320480" cy="26064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Pracovní skupina Evaluace</a:t>
            </a:r>
            <a:endParaRPr lang="cs-CZ" dirty="0"/>
          </a:p>
        </p:txBody>
      </p:sp>
      <p:sp>
        <p:nvSpPr>
          <p:cNvPr id="11" name="Zástupný symbol pro datum 2"/>
          <p:cNvSpPr>
            <a:spLocks noGrp="1"/>
          </p:cNvSpPr>
          <p:nvPr>
            <p:ph type="dt" idx="2"/>
          </p:nvPr>
        </p:nvSpPr>
        <p:spPr>
          <a:xfrm>
            <a:off x="4788024" y="0"/>
            <a:ext cx="2736304" cy="2606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25. října 2011, Praha, MMR</a:t>
            </a:r>
            <a:endParaRPr lang="cs-CZ" dirty="0"/>
          </a:p>
        </p:txBody>
      </p:sp>
      <p:pic>
        <p:nvPicPr>
          <p:cNvPr id="7" name="Obrázek 11" descr="mmr_cr_rgb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773" y="6291882"/>
            <a:ext cx="2016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16" descr="nok bubliny.jpg"/>
          <p:cNvPicPr>
            <a:picLocks noChangeAspect="1"/>
          </p:cNvPicPr>
          <p:nvPr userDrawn="1"/>
        </p:nvPicPr>
        <p:blipFill>
          <a:blip r:embed="rId14" cstate="print"/>
          <a:srcRect l="14905"/>
          <a:stretch>
            <a:fillRect/>
          </a:stretch>
        </p:blipFill>
        <p:spPr bwMode="auto">
          <a:xfrm>
            <a:off x="0" y="1628775"/>
            <a:ext cx="70564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 userDrawn="1"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0" dirty="0">
              <a:noFill/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0" dirty="0">
              <a:noFill/>
            </a:endParaRPr>
          </a:p>
        </p:txBody>
      </p:sp>
      <p:pic>
        <p:nvPicPr>
          <p:cNvPr id="1029" name="Obrázek 11" descr="mmr_cr_rgb.emf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68313" y="692150"/>
            <a:ext cx="2016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2" descr="prezentace1a"/>
          <p:cNvPicPr>
            <a:picLocks noChangeAspect="1" noChangeArrowheads="1"/>
          </p:cNvPicPr>
          <p:nvPr userDrawn="1"/>
        </p:nvPicPr>
        <p:blipFill>
          <a:blip r:embed="rId16" cstate="print"/>
          <a:srcRect l="2751" t="2750" r="75987" b="78355"/>
          <a:stretch>
            <a:fillRect/>
          </a:stretch>
        </p:blipFill>
        <p:spPr bwMode="auto">
          <a:xfrm>
            <a:off x="7775575" y="6069013"/>
            <a:ext cx="9001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Obrázek 10" descr="optp.jpg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200525" y="6165850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4" descr="eu.jp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353050" y="6165850"/>
            <a:ext cx="22796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karla.slechtova@mmr.c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katerina.gregorova@mmr.cz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282" y="2500306"/>
            <a:ext cx="8569325" cy="100171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Arial" charset="0"/>
              </a:rPr>
              <a:t>Příprava programového období 2014 – 2020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6237288"/>
            <a:ext cx="4211637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1600" dirty="0" smtClean="0"/>
              <a:t>MMR, 13. 2. 2013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285720" y="5214950"/>
            <a:ext cx="84248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dirty="0" smtClean="0">
                <a:latin typeface="Calibri" pitchFamily="34" charset="0"/>
              </a:rPr>
              <a:t>Vyhodnocení pilotního testování nastavení intervenční logiky vybraného specifického cíle</a:t>
            </a:r>
            <a:endParaRPr lang="cs-CZ" b="1" dirty="0">
              <a:latin typeface="Calibri" pitchFamily="34" charset="0"/>
            </a:endParaRPr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0" y="472440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0" y="6021388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112568"/>
          </a:xfrm>
        </p:spPr>
        <p:txBody>
          <a:bodyPr>
            <a:normAutofit/>
          </a:bodyPr>
          <a:lstStyle/>
          <a:p>
            <a:r>
              <a:rPr lang="cs-CZ" sz="2600" dirty="0" smtClean="0">
                <a:solidFill>
                  <a:srgbClr val="000099"/>
                </a:solidFill>
              </a:rPr>
              <a:t>Fáze 1 – rozpracování programů</a:t>
            </a:r>
            <a:endParaRPr lang="cs-CZ" sz="2600" dirty="0" smtClean="0">
              <a:solidFill>
                <a:srgbClr val="FF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identifikace potřeb, zpracování analytické části programu,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zpracování teorie změny programu – první část bez indikátorů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popis prioritních os/priorit Unie vč. indikativního finančního plánu formou vah přiřazených jednotlivým prioritní osám,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zdůvodnění příslušné části strategie programu,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základní návrhy integrovaných přístupů, návrhy možností způsobu využití a uchopení problematiky integrovaných přístupů v rámci programu,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identifikace předběžných podmínek, 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návrh řešení problematiky horizontálních principů,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návrh řízení a implementace programu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635896" y="620688"/>
            <a:ext cx="5328592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Požadavky na ŘO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Nadpis 2"/>
          <p:cNvSpPr>
            <a:spLocks noGrp="1"/>
          </p:cNvSpPr>
          <p:nvPr>
            <p:ph type="title"/>
          </p:nvPr>
        </p:nvSpPr>
        <p:spPr bwMode="auto">
          <a:xfrm>
            <a:off x="3203848" y="548680"/>
            <a:ext cx="555496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Vyhodnocení pilotního testování teorie změny / intervenční logiky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1700" b="1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Souhrnná doporučení k TZ specifického cíle (SC):</a:t>
            </a:r>
          </a:p>
          <a:p>
            <a:pPr lvl="0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Doplnění záhlaví TZ / intervenční logiky (tematické okruhy, číslování atd.)</a:t>
            </a:r>
          </a:p>
          <a:p>
            <a:pPr lvl="0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Investiční priorita (IP) musí odpovídat vymezení IP v rámci nařízení</a:t>
            </a:r>
          </a:p>
          <a:p>
            <a:pPr lvl="0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provedeno </a:t>
            </a:r>
            <a:r>
              <a:rPr lang="cs-CZ" sz="1700" kern="12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dopřesnění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vzorového schématu v podobě doplnění odkazů na čísla otázek</a:t>
            </a:r>
          </a:p>
          <a:p>
            <a:pPr lvl="1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ea typeface="+mn-ea"/>
                <a:cs typeface="Arial" charset="0"/>
              </a:rPr>
              <a:t>jasná identifikace problému včetně jeho </a:t>
            </a:r>
            <a:r>
              <a:rPr lang="cs-CZ" sz="1700" u="sng" kern="1200" dirty="0" smtClean="0">
                <a:solidFill>
                  <a:srgbClr val="000099"/>
                </a:solidFill>
                <a:latin typeface="Arial" charset="0"/>
                <a:ea typeface="+mn-ea"/>
                <a:cs typeface="Arial" charset="0"/>
              </a:rPr>
              <a:t>územní dimenze</a:t>
            </a:r>
          </a:p>
          <a:p>
            <a:pPr lvl="1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ea typeface="+mn-ea"/>
                <a:cs typeface="Arial" charset="0"/>
              </a:rPr>
              <a:t>konkrétní identifikování příčin problému</a:t>
            </a:r>
          </a:p>
          <a:p>
            <a:pPr lvl="1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ea typeface="+mn-ea"/>
                <a:cs typeface="Arial" charset="0"/>
              </a:rPr>
              <a:t>sloupec „Výběr příčiny pro řešení“ obsahuje příčiny, které budou řešeny danou intervencí + odkazy na další SC a další opatření</a:t>
            </a:r>
          </a:p>
          <a:p>
            <a:pPr lvl="1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ea typeface="+mn-ea"/>
                <a:cs typeface="Arial" charset="0"/>
              </a:rPr>
              <a:t>Identifikace návaznosti na další opatření a externí faktory SC – pozor na jejich vzájemné rozlišování</a:t>
            </a:r>
          </a:p>
          <a:p>
            <a:pPr lvl="1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ea typeface="+mn-ea"/>
                <a:cs typeface="Arial" charset="0"/>
              </a:rPr>
              <a:t>nadefinování SC včetně jeho územní dimenze</a:t>
            </a:r>
          </a:p>
          <a:p>
            <a:pPr lvl="1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ea typeface="+mn-ea"/>
                <a:cs typeface="Arial" charset="0"/>
              </a:rPr>
              <a:t>jasná specifikace aktivit – co konkrétně bude podporováno</a:t>
            </a:r>
          </a:p>
          <a:p>
            <a:pPr lvl="1"/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ea typeface="+mn-ea"/>
                <a:cs typeface="Arial" charset="0"/>
              </a:rPr>
              <a:t>harmonogram realizace dalších opatření- kdo, jak a v jakém horizontu bude další opatření řešit.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cs-CZ" sz="2000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000" dirty="0" smtClean="0">
              <a:solidFill>
                <a:srgbClr val="000099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596336" y="0"/>
            <a:ext cx="1152128" cy="2606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476672"/>
            <a:ext cx="6491064" cy="796950"/>
          </a:xfrm>
        </p:spPr>
        <p:txBody>
          <a:bodyPr/>
          <a:lstStyle/>
          <a:p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Teorie změny / intervenční logika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8520" y="1268761"/>
            <a:ext cx="9329939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4082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Další postup</a:t>
            </a:r>
            <a:br>
              <a:rPr lang="cs-CZ" sz="3000" b="1" dirty="0" smtClean="0">
                <a:solidFill>
                  <a:srgbClr val="000099"/>
                </a:solidFill>
                <a:latin typeface="+mn-lt"/>
              </a:rPr>
            </a:br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Příprava teorie změny - harmonogram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1700" kern="12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Vypracování </a:t>
            </a:r>
            <a:r>
              <a:rPr lang="cs-CZ" sz="1700" b="1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celé sady teorií změn pro každý specifický cíl 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– bez indikátorů</a:t>
            </a:r>
          </a:p>
          <a:p>
            <a:pPr>
              <a:buNone/>
            </a:pPr>
            <a:r>
              <a:rPr lang="cs-CZ" sz="1700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T: do 22. února 2013</a:t>
            </a:r>
          </a:p>
          <a:p>
            <a:pPr>
              <a:buNone/>
            </a:pPr>
            <a:endParaRPr lang="cs-CZ" sz="1700" kern="12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lvl="0">
              <a:buNone/>
            </a:pP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Odeslat na kontaktní osoby MMR-NOK: </a:t>
            </a: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Ing. Karla Šlechtová, e-mail: </a:t>
            </a:r>
            <a:r>
              <a:rPr lang="cs-CZ" sz="17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3"/>
              </a:rPr>
              <a:t>karla.slechtova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  <a:hlinkClick r:id="rId3"/>
              </a:rPr>
              <a:t>@</a:t>
            </a:r>
            <a:r>
              <a:rPr lang="cs-CZ" sz="17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3"/>
              </a:rPr>
              <a:t>mmr.cz</a:t>
            </a:r>
            <a:endParaRPr lang="cs-CZ" sz="1700" kern="12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Mgr. Kateřina Neveselá, e-mail: </a:t>
            </a:r>
            <a:r>
              <a:rPr lang="cs-CZ" sz="17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4"/>
              </a:rPr>
              <a:t>katerina.nevesela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  <a:hlinkClick r:id="rId4"/>
              </a:rPr>
              <a:t>@</a:t>
            </a:r>
            <a:r>
              <a:rPr lang="cs-CZ" sz="1700" kern="1200" dirty="0" err="1" smtClean="0">
                <a:solidFill>
                  <a:srgbClr val="000099"/>
                </a:solidFill>
                <a:latin typeface="Arial" charset="0"/>
                <a:cs typeface="Arial" charset="0"/>
                <a:hlinkClick r:id="rId4"/>
              </a:rPr>
              <a:t>mmr.cz</a:t>
            </a:r>
            <a:r>
              <a:rPr lang="cs-CZ" sz="1700" kern="1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278092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6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Arial" charset="0"/>
              </a:rPr>
              <a:t>Děkujeme za pozornost</a:t>
            </a:r>
          </a:p>
        </p:txBody>
      </p:sp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0" y="5013176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1600" dirty="0" smtClean="0">
              <a:latin typeface="Calibri" pitchFamily="34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b="1" dirty="0" smtClean="0"/>
              <a:t> </a:t>
            </a:r>
            <a:endParaRPr lang="cs-CZ" sz="2000" b="1" dirty="0"/>
          </a:p>
        </p:txBody>
      </p:sp>
      <p:sp>
        <p:nvSpPr>
          <p:cNvPr id="45059" name="Line 5"/>
          <p:cNvSpPr>
            <a:spLocks noChangeShapeType="1"/>
          </p:cNvSpPr>
          <p:nvPr/>
        </p:nvSpPr>
        <p:spPr bwMode="auto">
          <a:xfrm>
            <a:off x="0" y="472440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0" name="Line 6"/>
          <p:cNvSpPr>
            <a:spLocks noChangeShapeType="1"/>
          </p:cNvSpPr>
          <p:nvPr/>
        </p:nvSpPr>
        <p:spPr bwMode="auto">
          <a:xfrm>
            <a:off x="0" y="6021388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sablona_1024x768_v1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Vlastní návrh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3977</TotalTime>
  <Words>182</Words>
  <Application>Microsoft Office PowerPoint</Application>
  <PresentationFormat>Předvádění na obrazovce (4:3)</PresentationFormat>
  <Paragraphs>43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MMR_sablona_1024x768_v1</vt:lpstr>
      <vt:lpstr>Vlastní návrh</vt:lpstr>
      <vt:lpstr>Příprava programového období 2014 – 2020</vt:lpstr>
      <vt:lpstr>Požadavky na ŘO</vt:lpstr>
      <vt:lpstr>Vyhodnocení pilotního testování teorie změny / intervenční logiky</vt:lpstr>
      <vt:lpstr>Teorie změny / intervenční logika</vt:lpstr>
      <vt:lpstr>Další postup Příprava teorie změny - harmonogram</vt:lpstr>
      <vt:lpstr>Děkujeme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Tippman</dc:creator>
  <cp:lastModifiedBy>Picková Veronika</cp:lastModifiedBy>
  <cp:revision>1193</cp:revision>
  <cp:lastPrinted>2013-01-11T07:52:27Z</cp:lastPrinted>
  <dcterms:created xsi:type="dcterms:W3CDTF">2012-04-02T09:55:48Z</dcterms:created>
  <dcterms:modified xsi:type="dcterms:W3CDTF">2013-02-21T15:10:29Z</dcterms:modified>
</cp:coreProperties>
</file>